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43" r:id="rId2"/>
  </p:sldMasterIdLst>
  <p:notesMasterIdLst>
    <p:notesMasterId r:id="rId30"/>
  </p:notesMasterIdLst>
  <p:sldIdLst>
    <p:sldId id="359" r:id="rId3"/>
    <p:sldId id="358" r:id="rId4"/>
    <p:sldId id="307" r:id="rId5"/>
    <p:sldId id="888" r:id="rId6"/>
    <p:sldId id="887" r:id="rId7"/>
    <p:sldId id="260" r:id="rId8"/>
    <p:sldId id="900" r:id="rId9"/>
    <p:sldId id="893" r:id="rId10"/>
    <p:sldId id="896" r:id="rId11"/>
    <p:sldId id="369" r:id="rId12"/>
    <p:sldId id="897" r:id="rId13"/>
    <p:sldId id="899" r:id="rId14"/>
    <p:sldId id="898" r:id="rId15"/>
    <p:sldId id="895" r:id="rId16"/>
    <p:sldId id="890" r:id="rId17"/>
    <p:sldId id="272" r:id="rId18"/>
    <p:sldId id="360" r:id="rId19"/>
    <p:sldId id="268" r:id="rId20"/>
    <p:sldId id="363" r:id="rId21"/>
    <p:sldId id="302" r:id="rId22"/>
    <p:sldId id="269" r:id="rId23"/>
    <p:sldId id="373" r:id="rId24"/>
    <p:sldId id="374" r:id="rId25"/>
    <p:sldId id="280" r:id="rId26"/>
    <p:sldId id="306" r:id="rId27"/>
    <p:sldId id="362" r:id="rId28"/>
    <p:sldId id="29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86DDC-B20A-4DF4-85BC-4ABCDDB7D34B}" v="1" dt="2023-08-16T23:30:40.941"/>
    <p1510:client id="{B190B496-5F99-47D7-A5CC-8B330421B9A1}" v="17" dt="2023-08-16T20:09:14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yedehnasim Mousavi" clId="Web-{2ED86DDC-B20A-4DF4-85BC-4ABCDDB7D34B}"/>
    <pc:docChg chg="delSld">
      <pc:chgData name="Seyyedehnasim Mousavi" userId="" providerId="" clId="Web-{2ED86DDC-B20A-4DF4-85BC-4ABCDDB7D34B}" dt="2023-08-16T23:30:40.941" v="0"/>
      <pc:docMkLst>
        <pc:docMk/>
      </pc:docMkLst>
      <pc:sldChg chg="del">
        <pc:chgData name="Seyyedehnasim Mousavi" userId="" providerId="" clId="Web-{2ED86DDC-B20A-4DF4-85BC-4ABCDDB7D34B}" dt="2023-08-16T23:30:40.941" v="0"/>
        <pc:sldMkLst>
          <pc:docMk/>
          <pc:sldMk cId="127702632" sldId="370"/>
        </pc:sldMkLst>
      </pc:sldChg>
    </pc:docChg>
  </pc:docChgLst>
  <pc:docChgLst>
    <pc:chgData name="Seyyedehnasim Mousavi" clId="Web-{B190B496-5F99-47D7-A5CC-8B330421B9A1}"/>
    <pc:docChg chg="modSld">
      <pc:chgData name="Seyyedehnasim Mousavi" userId="" providerId="" clId="Web-{B190B496-5F99-47D7-A5CC-8B330421B9A1}" dt="2023-08-16T20:09:13.581" v="15" actId="20577"/>
      <pc:docMkLst>
        <pc:docMk/>
      </pc:docMkLst>
      <pc:sldChg chg="modSp">
        <pc:chgData name="Seyyedehnasim Mousavi" userId="" providerId="" clId="Web-{B190B496-5F99-47D7-A5CC-8B330421B9A1}" dt="2023-08-16T20:09:13.581" v="15" actId="20577"/>
        <pc:sldMkLst>
          <pc:docMk/>
          <pc:sldMk cId="2662073587" sldId="365"/>
        </pc:sldMkLst>
        <pc:spChg chg="mod">
          <ac:chgData name="Seyyedehnasim Mousavi" userId="" providerId="" clId="Web-{B190B496-5F99-47D7-A5CC-8B330421B9A1}" dt="2023-08-16T20:09:13.581" v="15" actId="20577"/>
          <ac:spMkLst>
            <pc:docMk/>
            <pc:sldMk cId="2662073587" sldId="365"/>
            <ac:spMk id="143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A97C38-28D0-4443-9CAE-ED025CC832D2}" type="datetimeFigureOut">
              <a:rPr lang="en-US"/>
              <a:pPr>
                <a:defRPr/>
              </a:pPr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D97F930-12A7-4417-92EB-1F1691838C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472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65FE2E-B396-4528-A89C-CC812E454009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7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3D6C4-FDBA-4923-B715-6BCDF49A533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17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05682F-FB48-4AA5-A7C0-75DFFCF564A3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BAC2BB-24ED-4F2C-87B2-99880E7B8BCE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0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BAC2BB-24ED-4F2C-87B2-99880E7B8BCE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3525B0-A67B-412E-BD88-BB129F417E20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3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3525B0-A67B-412E-BD88-BB129F417E20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53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8C3D2D-8DEB-4CCB-A085-978961763FDD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3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6253DD-3CE8-44CB-8386-70564558366F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8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6253DD-3CE8-44CB-8386-70564558366F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3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D01A1B-60E9-4E66-A599-74144231B481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7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D01A1B-60E9-4E66-A599-74144231B481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0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D01A1B-60E9-4E66-A599-74144231B481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6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D01A1B-60E9-4E66-A599-74144231B48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7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0A1E11-D28A-494D-943F-F1F867148A83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1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65FE2E-B396-4528-A89C-CC812E454009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4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A5F2C2-7686-E94A-0FA2-532AF26863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6400800"/>
            <a:ext cx="9144000" cy="4572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N.Mousavi</a:t>
            </a:r>
            <a:r>
              <a:rPr lang="en-US" dirty="0"/>
              <a:t>																			CIS 8695</a:t>
            </a:r>
          </a:p>
        </p:txBody>
      </p:sp>
    </p:spTree>
    <p:extLst>
      <p:ext uri="{BB962C8B-B14F-4D97-AF65-F5344CB8AC3E}">
        <p14:creationId xmlns:p14="http://schemas.microsoft.com/office/powerpoint/2010/main" val="358540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FE7D-6156-E0B9-DE26-7CE1FE0D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09D3-A5A5-D140-0FE1-DF6839CA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61C5-AA01-D1EE-9CC8-351ECD6E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7E34-D1CC-2BF6-7920-21BA897D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5C2F-BD84-7A68-D9C5-9D7FFA63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BF6BF-A858-1F8C-4A07-F2439E25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16431-CAE7-E6F5-0A83-E4777578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CEA22-C1D2-9B85-CD66-0872BE8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7C2E1-0E23-EE8A-81D3-7DEC6232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74C67A0-3B50-326B-D0DB-3E112484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4800A-1773-4531-2630-B21C2630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10EE775-B5B4-B31D-AA07-59014569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6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3F82FB4-C67A-943F-C0C3-F31F3A58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D6ED2D3-FA32-1E72-A666-377CD836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82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191-50D1-B59C-DC96-CA0389D9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459CF8B-B3D1-54E4-2679-008CA567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3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191-50D1-B59C-DC96-CA0389D9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752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459CF8B-B3D1-54E4-2679-008CA567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346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CCFB4E-1BD0-44DB-9FAD-BEDF9668AEE4}" type="datetimeFigureOut">
              <a:rPr lang="en-US" smtClean="0"/>
              <a:pPr>
                <a:defRPr/>
              </a:pPr>
              <a:t>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0AC-EA6A-4952-9C29-DF2E4AC7B0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0256-7727-DC3B-9AAE-56CC7BE96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200C3-8DB1-3C98-A6FF-1A9D9EB14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6A3A-630B-31CD-E331-665EAE3D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FC00-D006-AC0E-E698-F7E5114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A92C-0249-DE03-BA5E-4D9C9E28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1837-1CF5-1939-4D2D-979AEBF6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0719-CBE0-F573-25D7-A5116F6C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E3CF-00BF-8D4B-2B1E-DA1E14CA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8D30-51C8-8B95-69A9-CC74E1D9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D2DF0-BE67-45C3-7C90-199EAC5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40" y="155745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925A77A-5FB2-6564-86FD-CDFA08A3816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C3E9A"/>
          </a:solidFill>
        </p:spPr>
        <p:txBody>
          <a:bodyPr>
            <a:normAutofit/>
          </a:bodyPr>
          <a:lstStyle>
            <a:lvl1pPr marL="0" indent="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89322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482204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675085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867966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N.Mousavi																			CIS 8695</a:t>
            </a:r>
          </a:p>
        </p:txBody>
      </p:sp>
      <p:pic>
        <p:nvPicPr>
          <p:cNvPr id="5" name="Picture 4" descr="University Logos - Communications ToolKit">
            <a:extLst>
              <a:ext uri="{FF2B5EF4-FFF2-40B4-BE49-F238E27FC236}">
                <a16:creationId xmlns:a16="http://schemas.microsoft.com/office/drawing/2014/main" id="{6547F8EF-5844-17E8-4417-0D3E65AC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99" y="5640"/>
            <a:ext cx="1346476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3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36576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27432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5FB1E-AE3E-CE80-A681-E2D2C87A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4608-A02E-7D2F-E2EF-7290566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0054-3C4D-3379-E8B6-622579620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39A8-89F2-4804-965D-E784D51CC94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48D2-2F6B-DD22-B0CA-005B1ECFC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F3EB-FCF5-D220-A7FB-7B2257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9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0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05000"/>
            <a:ext cx="5181600" cy="1863286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CIS8695:</a:t>
            </a:r>
            <a:b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314826" cy="18632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20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75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= Probability of belonging to class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Odds: Different measurement of belonging to a class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The odds of an event are defined as:</a:t>
                </a:r>
                <a:endParaRPr lang="en-US" altLang="en-US" sz="2000" dirty="0">
                  <a:latin typeface="Franklin Gothic Book" panose="020B05030201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en-US" sz="2000" dirty="0">
                  <a:latin typeface="Franklin Gothic Book" panose="020B0503020102020204" pitchFamily="34" charset="0"/>
                </a:endParaRPr>
              </a:p>
              <a:p>
                <a:pPr marL="342900" indent="-342900"/>
                <a:endParaRPr lang="en-US" altLang="en-US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  <a:blipFill>
                <a:blip r:embed="rId2"/>
                <a:stretch>
                  <a:fillRect l="-810"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Using Odds for the Linear Transformation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FC218B-8A80-D239-3FCD-70F2D266AEEF}"/>
              </a:ext>
            </a:extLst>
          </p:cNvPr>
          <p:cNvGrpSpPr/>
          <p:nvPr/>
        </p:nvGrpSpPr>
        <p:grpSpPr>
          <a:xfrm>
            <a:off x="1371600" y="3345360"/>
            <a:ext cx="6659908" cy="838193"/>
            <a:chOff x="2083610" y="2707682"/>
            <a:chExt cx="6659908" cy="8381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2FF325-4CEC-7C64-B99A-57C93A6BC868}"/>
                </a:ext>
              </a:extLst>
            </p:cNvPr>
            <p:cNvGrpSpPr/>
            <p:nvPr/>
          </p:nvGrpSpPr>
          <p:grpSpPr>
            <a:xfrm>
              <a:off x="4736729" y="2707682"/>
              <a:ext cx="4006789" cy="453224"/>
              <a:chOff x="3616636" y="3022009"/>
              <a:chExt cx="4006789" cy="4532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D2C78F-3FDA-C43D-9DF4-6A2B98513F12}"/>
                  </a:ext>
                </a:extLst>
              </p:cNvPr>
              <p:cNvSpPr/>
              <p:nvPr/>
            </p:nvSpPr>
            <p:spPr>
              <a:xfrm>
                <a:off x="4194425" y="3022009"/>
                <a:ext cx="3429000" cy="45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Probability of belonging to class 1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6F6318F-2ACB-EA96-70EC-6D2F35B1558A}"/>
                  </a:ext>
                </a:extLst>
              </p:cNvPr>
              <p:cNvCxnSpPr/>
              <p:nvPr/>
            </p:nvCxnSpPr>
            <p:spPr>
              <a:xfrm flipH="1">
                <a:off x="3616636" y="3248621"/>
                <a:ext cx="65398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FB0515-DBCC-7048-8018-1B435EE23DD9}"/>
                </a:ext>
              </a:extLst>
            </p:cNvPr>
            <p:cNvGrpSpPr/>
            <p:nvPr/>
          </p:nvGrpSpPr>
          <p:grpSpPr>
            <a:xfrm>
              <a:off x="4736729" y="3092651"/>
              <a:ext cx="4006789" cy="453224"/>
              <a:chOff x="3613211" y="3487323"/>
              <a:chExt cx="4006789" cy="45322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E1AFE32-4151-3675-755C-683CFF8A6C86}"/>
                  </a:ext>
                </a:extLst>
              </p:cNvPr>
              <p:cNvSpPr/>
              <p:nvPr/>
            </p:nvSpPr>
            <p:spPr>
              <a:xfrm>
                <a:off x="4191000" y="3487323"/>
                <a:ext cx="3429000" cy="45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Probability of belonging to class 0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3598314-26C8-DCC4-D921-15FE759B7BF4}"/>
                  </a:ext>
                </a:extLst>
              </p:cNvPr>
              <p:cNvCxnSpPr/>
              <p:nvPr/>
            </p:nvCxnSpPr>
            <p:spPr>
              <a:xfrm flipH="1">
                <a:off x="3613211" y="3713935"/>
                <a:ext cx="65398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39904F-3DF3-BFA9-A1BF-CDA342B39FA0}"/>
                    </a:ext>
                  </a:extLst>
                </p:cNvPr>
                <p:cNvSpPr txBox="1"/>
                <p:nvPr/>
              </p:nvSpPr>
              <p:spPr>
                <a:xfrm>
                  <a:off x="2083610" y="2819089"/>
                  <a:ext cx="2614590" cy="5789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𝑂𝑑𝑑𝑠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39904F-3DF3-BFA9-A1BF-CDA342B39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610" y="2819089"/>
                  <a:ext cx="2614590" cy="5789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7673971-5820-3B4C-88F8-E528713E9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52129"/>
              </p:ext>
            </p:extLst>
          </p:nvPr>
        </p:nvGraphicFramePr>
        <p:xfrm>
          <a:off x="2354608" y="4145275"/>
          <a:ext cx="4648200" cy="82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419040" progId="Equation.3">
                  <p:embed/>
                </p:oleObj>
              </mc:Choice>
              <mc:Fallback>
                <p:oleObj name="Equation" r:id="rId4" imgW="2361960" imgH="41904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0F9475F-3582-E503-14A6-D77327FC5C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608" y="4145275"/>
                        <a:ext cx="4648200" cy="82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8D52CC5-0C71-E5A4-C41A-18702ABAB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03272"/>
              </p:ext>
            </p:extLst>
          </p:nvPr>
        </p:nvGraphicFramePr>
        <p:xfrm>
          <a:off x="2325705" y="5164334"/>
          <a:ext cx="5033208" cy="490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241200" progId="Equation.3">
                  <p:embed/>
                </p:oleObj>
              </mc:Choice>
              <mc:Fallback>
                <p:oleObj name="Equation" r:id="rId6" imgW="2476440" imgH="241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367F5AC-0D3B-6CF7-086B-1ABD2D9FB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705" y="5164334"/>
                        <a:ext cx="5033208" cy="490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D350389-44B4-D993-A5C9-9F7D66F4EC71}"/>
              </a:ext>
            </a:extLst>
          </p:cNvPr>
          <p:cNvSpPr txBox="1"/>
          <p:nvPr/>
        </p:nvSpPr>
        <p:spPr>
          <a:xfrm>
            <a:off x="609600" y="4323482"/>
            <a:ext cx="171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Logit Function</a:t>
            </a:r>
          </a:p>
        </p:txBody>
      </p:sp>
    </p:spTree>
    <p:extLst>
      <p:ext uri="{BB962C8B-B14F-4D97-AF65-F5344CB8AC3E}">
        <p14:creationId xmlns:p14="http://schemas.microsoft.com/office/powerpoint/2010/main" val="38672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398716"/>
            <a:ext cx="8046720" cy="462108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2624B5-B3CF-B1C1-7B34-FB6DE65868D4}"/>
                  </a:ext>
                </a:extLst>
              </p:cNvPr>
              <p:cNvSpPr txBox="1"/>
              <p:nvPr/>
            </p:nvSpPr>
            <p:spPr>
              <a:xfrm>
                <a:off x="967642" y="1893763"/>
                <a:ext cx="2918557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2624B5-B3CF-B1C1-7B34-FB6DE658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42" y="1893763"/>
                <a:ext cx="2918557" cy="794641"/>
              </a:xfrm>
              <a:prstGeom prst="rect">
                <a:avLst/>
              </a:prstGeom>
              <a:blipFill>
                <a:blip r:embed="rId3"/>
                <a:stretch>
                  <a:fillRect l="-1304"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371907-D2F8-0F42-5541-9321A6BFBE96}"/>
                  </a:ext>
                </a:extLst>
              </p:cNvPr>
              <p:cNvSpPr txBox="1"/>
              <p:nvPr/>
            </p:nvSpPr>
            <p:spPr>
              <a:xfrm>
                <a:off x="548640" y="4410957"/>
                <a:ext cx="38709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effectLst/>
                              <a:latin typeface="Cambria Math" panose="02040503050406030204" pitchFamily="18" charset="0"/>
                            </a:rPr>
                            <m:t>logit</m:t>
                          </m:r>
                          <m:d>
                            <m:d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en-US" sz="2000" b="0" i="0" smtClean="0"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371907-D2F8-0F42-5541-9321A6BFB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4410957"/>
                <a:ext cx="3870960" cy="400110"/>
              </a:xfrm>
              <a:prstGeom prst="rect">
                <a:avLst/>
              </a:prstGeom>
              <a:blipFill>
                <a:blip r:embed="rId4"/>
                <a:stretch>
                  <a:fillRect l="-656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 descr="Demystifying Logistic Regression: A Beginner's Guide to Binary  Classification | by Utsav Desai | Medium">
            <a:extLst>
              <a:ext uri="{FF2B5EF4-FFF2-40B4-BE49-F238E27FC236}">
                <a16:creationId xmlns:a16="http://schemas.microsoft.com/office/drawing/2014/main" id="{70A3D8CE-E84A-76AD-3C6F-3856438A7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7" t="6165"/>
          <a:stretch/>
        </p:blipFill>
        <p:spPr bwMode="auto">
          <a:xfrm>
            <a:off x="4863511" y="1157436"/>
            <a:ext cx="3366090" cy="23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Down 7">
            <a:extLst>
              <a:ext uri="{FF2B5EF4-FFF2-40B4-BE49-F238E27FC236}">
                <a16:creationId xmlns:a16="http://schemas.microsoft.com/office/drawing/2014/main" id="{881E2357-B352-791F-D4FA-B336A40333DF}"/>
              </a:ext>
            </a:extLst>
          </p:cNvPr>
          <p:cNvSpPr/>
          <p:nvPr/>
        </p:nvSpPr>
        <p:spPr>
          <a:xfrm>
            <a:off x="2102381" y="3119243"/>
            <a:ext cx="579314" cy="794641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20A88D-F035-FEFB-DB4C-860923AB194E}"/>
              </a:ext>
            </a:extLst>
          </p:cNvPr>
          <p:cNvGrpSpPr/>
          <p:nvPr/>
        </p:nvGrpSpPr>
        <p:grpSpPr>
          <a:xfrm>
            <a:off x="4912273" y="3634029"/>
            <a:ext cx="3317328" cy="2233372"/>
            <a:chOff x="1828800" y="2209800"/>
            <a:chExt cx="4787858" cy="32590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93D1229-C49A-973D-CCE0-A537C1687106}"/>
                </a:ext>
              </a:extLst>
            </p:cNvPr>
            <p:cNvGrpSpPr/>
            <p:nvPr/>
          </p:nvGrpSpPr>
          <p:grpSpPr>
            <a:xfrm>
              <a:off x="1828800" y="2209800"/>
              <a:ext cx="4787858" cy="3259049"/>
              <a:chOff x="1828800" y="2209800"/>
              <a:chExt cx="4787858" cy="3259049"/>
            </a:xfrm>
          </p:grpSpPr>
          <p:pic>
            <p:nvPicPr>
              <p:cNvPr id="6" name="Picture 5" descr="A diagram of a slope&#10;&#10;Description automatically generated">
                <a:extLst>
                  <a:ext uri="{FF2B5EF4-FFF2-40B4-BE49-F238E27FC236}">
                    <a16:creationId xmlns:a16="http://schemas.microsoft.com/office/drawing/2014/main" id="{FDD61540-D14F-CA7E-3EBF-DF357C8E5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2209800"/>
                <a:ext cx="4787858" cy="3259049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9050A5-66FD-91C7-842F-E4DFB8C3ECAA}"/>
                  </a:ext>
                </a:extLst>
              </p:cNvPr>
              <p:cNvSpPr/>
              <p:nvPr/>
            </p:nvSpPr>
            <p:spPr>
              <a:xfrm>
                <a:off x="2133600" y="3429000"/>
                <a:ext cx="256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849C7D-114C-7C81-8247-DDCA6C66C138}"/>
                </a:ext>
              </a:extLst>
            </p:cNvPr>
            <p:cNvSpPr txBox="1"/>
            <p:nvPr/>
          </p:nvSpPr>
          <p:spPr>
            <a:xfrm rot="16200000">
              <a:off x="1753008" y="3669186"/>
              <a:ext cx="986476" cy="288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Logit (p)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0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If we increase x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by one unit, holding x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x</a:t>
                </a:r>
                <a:r>
                  <a:rPr lang="en-US" altLang="en-US" baseline="-25000" dirty="0"/>
                  <a:t>3</a:t>
                </a:r>
                <a:r>
                  <a:rPr lang="en-US" altLang="en-US" dirty="0"/>
                  <a:t> … </a:t>
                </a:r>
                <a:r>
                  <a:rPr lang="en-US" altLang="en-US" dirty="0" err="1"/>
                  <a:t>x</a:t>
                </a:r>
                <a:r>
                  <a:rPr lang="en-US" altLang="en-US" baseline="-25000" dirty="0" err="1"/>
                  <a:t>q</a:t>
                </a:r>
                <a:r>
                  <a:rPr lang="en-US" altLang="en-US" dirty="0"/>
                  <a:t> constant,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dirty="0"/>
                  <a:t> is the factor by which the odds of belonging to class 1 increases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  <a:blipFill>
                <a:blip r:embed="rId2"/>
                <a:stretch>
                  <a:fillRect l="-1135" t="-1146" r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Coefficients Interpretation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8D52CC5-0C71-E5A4-C41A-18702ABAB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14305"/>
              </p:ext>
            </p:extLst>
          </p:nvPr>
        </p:nvGraphicFramePr>
        <p:xfrm>
          <a:off x="1295400" y="2932928"/>
          <a:ext cx="5033208" cy="490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76440" imgH="241200" progId="Equation.3">
                  <p:embed/>
                </p:oleObj>
              </mc:Choice>
              <mc:Fallback>
                <p:oleObj name="Equation" r:id="rId3" imgW="2476440" imgH="2412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8D52CC5-0C71-E5A4-C41A-18702ABAB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32928"/>
                        <a:ext cx="5033208" cy="490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2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CF604BA-23BA-C013-D8CE-5730CA4E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6863257" cy="36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2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D3492495-9D61-07B2-A5A5-BFE8F7BE4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772400" cy="39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/>
                  <a:t>We can use this function to predict probabilities</a:t>
                </a:r>
              </a:p>
              <a:p>
                <a:pPr marL="639366" lvl="2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0.6, 0.7, 0.3    </a:t>
                </a:r>
              </a:p>
              <a:p>
                <a:pPr marL="342900" indent="-342900"/>
                <a:r>
                  <a:rPr lang="en-US" dirty="0"/>
                  <a:t>Classify each case into one of the classes based on a cutoff value</a:t>
                </a:r>
              </a:p>
              <a:p>
                <a:pPr marL="639366" lvl="2" indent="-285750"/>
                <a:r>
                  <a:rPr lang="en-US" dirty="0"/>
                  <a:t>Suppose the cutoff value is 0.5, cases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dirty="0"/>
                  <a:t> are  classified as class 1</a:t>
                </a:r>
              </a:p>
              <a:p>
                <a:pPr marL="889397" lvl="3" indent="-342900"/>
                <a:r>
                  <a:rPr lang="en-US" sz="1600" dirty="0"/>
                  <a:t>0.6 -&gt;1</a:t>
                </a:r>
              </a:p>
              <a:p>
                <a:pPr marL="889397" lvl="3" indent="-342900"/>
                <a:r>
                  <a:rPr lang="en-US" sz="1600" dirty="0"/>
                  <a:t>0.7 -&gt;1</a:t>
                </a:r>
              </a:p>
              <a:p>
                <a:pPr marL="889397" lvl="3" indent="-342900"/>
                <a:r>
                  <a:rPr lang="en-US" sz="1600" dirty="0"/>
                  <a:t>0.3 -&gt;0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  <a:blipFill>
                <a:blip r:embed="rId2"/>
                <a:stretch>
                  <a:fillRect l="-810" t="-1146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870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058150" cy="3810000"/>
          </a:xfrm>
        </p:spPr>
        <p:txBody>
          <a:bodyPr/>
          <a:lstStyle/>
          <a:p>
            <a:pPr eaLnBrk="1" hangingPunct="1"/>
            <a:r>
              <a:rPr lang="en-US" altLang="en-US" dirty="0"/>
              <a:t>0.5 is popular initial choice</a:t>
            </a:r>
          </a:p>
          <a:p>
            <a:pPr eaLnBrk="1" hangingPunct="1"/>
            <a:r>
              <a:rPr lang="en-US" altLang="en-US" dirty="0"/>
              <a:t>Additional considerations (see Chapter 5)</a:t>
            </a:r>
          </a:p>
          <a:p>
            <a:pPr marL="742950" lvl="1" indent="-285750" eaLnBrk="1" hangingPunct="1"/>
            <a:r>
              <a:rPr lang="en-US" altLang="en-US" sz="1800" dirty="0"/>
              <a:t>Maximize classification accuracy</a:t>
            </a:r>
          </a:p>
          <a:p>
            <a:pPr marL="742950" lvl="1" indent="-285750" eaLnBrk="1" hangingPunct="1"/>
            <a:r>
              <a:rPr lang="en-US" altLang="en-US" sz="1800" dirty="0"/>
              <a:t>Maximize sensitivity (subject to min. level of specificity)</a:t>
            </a:r>
          </a:p>
          <a:p>
            <a:pPr marL="742950" lvl="1" indent="-285750" eaLnBrk="1" hangingPunct="1"/>
            <a:r>
              <a:rPr lang="en-US" altLang="en-US" sz="1800" dirty="0"/>
              <a:t>Minimize false positives (subject to max. false negative rate)</a:t>
            </a:r>
          </a:p>
          <a:p>
            <a:pPr marL="742950" lvl="1" indent="-285750" eaLnBrk="1" hangingPunct="1"/>
            <a:r>
              <a:rPr lang="en-US" altLang="en-US" sz="1800" dirty="0"/>
              <a:t>Minimize expected cost of misclassification (need to specify costs)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Ways to Determine Cutoff</a:t>
            </a:r>
          </a:p>
        </p:txBody>
      </p:sp>
    </p:spTree>
    <p:extLst>
      <p:ext uri="{BB962C8B-B14F-4D97-AF65-F5344CB8AC3E}">
        <p14:creationId xmlns:p14="http://schemas.microsoft.com/office/powerpoint/2010/main" val="5150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5899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29550" cy="45720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Goal</a:t>
            </a:r>
            <a:r>
              <a:rPr lang="en-US" altLang="en-US" dirty="0"/>
              <a:t>: Identify customers who are more likely to accept the loan offer in future mailings</a:t>
            </a:r>
          </a:p>
          <a:p>
            <a:r>
              <a:rPr lang="en-US" altLang="en-US" b="1" dirty="0"/>
              <a:t>Outcome variable</a:t>
            </a:r>
            <a:r>
              <a:rPr lang="en-US" altLang="en-US" dirty="0"/>
              <a:t>: Accept loan (0/1)</a:t>
            </a:r>
          </a:p>
          <a:p>
            <a:r>
              <a:rPr lang="en-US" altLang="en-US" b="1" dirty="0"/>
              <a:t>Predictors:</a:t>
            </a:r>
            <a:r>
              <a:rPr lang="en-US" altLang="en-US" dirty="0"/>
              <a:t>  Their last response to loan campaign, demographic info (Age, income, etc.), customers’ relationship with bank (mortgage, securities account, etc.)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Personal Loan Offer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Personal Loan Offer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1" y="2133600"/>
            <a:ext cx="72389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8707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linear regression</a:t>
            </a:r>
          </a:p>
          <a:p>
            <a:pPr lvl="2"/>
            <a:r>
              <a:rPr lang="en-US" dirty="0"/>
              <a:t>Missing values</a:t>
            </a:r>
          </a:p>
          <a:p>
            <a:pPr lvl="2"/>
            <a:r>
              <a:rPr lang="en-US" dirty="0"/>
              <a:t>Categorical inputs</a:t>
            </a:r>
          </a:p>
          <a:p>
            <a:pPr lvl="2"/>
            <a:r>
              <a:rPr lang="en-US" dirty="0"/>
              <a:t>Nonlinear transformations of inputs</a:t>
            </a:r>
          </a:p>
          <a:p>
            <a:pPr lvl="2"/>
            <a:r>
              <a:rPr lang="en-US" dirty="0"/>
              <a:t>Variable selection (including avoiding multicollinearity)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197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/>
          <a:stretch/>
        </p:blipFill>
        <p:spPr bwMode="auto">
          <a:xfrm>
            <a:off x="4154275" y="2667000"/>
            <a:ext cx="393327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6449" y="1469204"/>
            <a:ext cx="7917951" cy="4550596"/>
          </a:xfrm>
        </p:spPr>
        <p:txBody>
          <a:bodyPr/>
          <a:lstStyle/>
          <a:p>
            <a:pPr eaLnBrk="1" hangingPunct="1"/>
            <a:r>
              <a:rPr lang="en-US" altLang="en-US" dirty="0"/>
              <a:t>Create 0/1 dummy variables for categorical predictors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Partition 60% training, 40% validation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preprocessing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7"/>
          <a:stretch/>
        </p:blipFill>
        <p:spPr bwMode="auto">
          <a:xfrm>
            <a:off x="723032" y="2876550"/>
            <a:ext cx="335548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does the coefficient tell us? (like education_graduate)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algn="l"/>
            <a:endParaRPr lang="en-US" sz="1800" b="0" i="0" u="none" strike="noStrike" baseline="0" dirty="0"/>
          </a:p>
          <a:p>
            <a:pPr algn="l"/>
            <a:r>
              <a:rPr lang="en-US" dirty="0"/>
              <a:t>H</a:t>
            </a:r>
            <a:r>
              <a:rPr lang="en-US" b="0" i="0" u="none" strike="noStrike" baseline="0" dirty="0"/>
              <a:t>aving graduate </a:t>
            </a:r>
            <a:r>
              <a:rPr lang="en-US" dirty="0"/>
              <a:t>education </a:t>
            </a:r>
            <a:r>
              <a:rPr lang="en-US" b="0" i="0" u="none" strike="noStrike" baseline="0" dirty="0"/>
              <a:t>is associated with higher probabilities of accepting the loan offer</a:t>
            </a:r>
            <a:endParaRPr lang="en-US" altLang="en-US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85626" y="0"/>
            <a:ext cx="8558373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Example, continued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FD57B-DDD7-550A-1385-DAB224C70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57400"/>
            <a:ext cx="6629400" cy="21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/>
                  <a:t>What does the coefficient tell us, in terms of odds? (like CD account)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algn="l"/>
                <a:endParaRPr lang="en-US" sz="1800" b="0" i="0" u="none" strike="noStrike" baseline="0" dirty="0"/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3.6479</m:t>
                        </m:r>
                      </m:sup>
                    </m:sSup>
                  </m:oMath>
                </a14:m>
                <a:r>
                  <a:rPr lang="en-US" b="0" i="0" u="none" strike="noStrike" baseline="0" dirty="0"/>
                  <a:t>= 38.4 are the odds that a customer who has a CD account will accept the offer relative to a customer who does not have a CD account, holding all other variables constant</a:t>
                </a:r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98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85626" y="0"/>
            <a:ext cx="8558373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Example, continued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35827-DA71-5650-5677-FFEC92D9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90" y="2590800"/>
            <a:ext cx="6629400" cy="21878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5FEAC4-1F8B-22CB-A665-DEDCAF2B7757}"/>
              </a:ext>
            </a:extLst>
          </p:cNvPr>
          <p:cNvSpPr/>
          <p:nvPr/>
        </p:nvSpPr>
        <p:spPr>
          <a:xfrm>
            <a:off x="5638800" y="3581401"/>
            <a:ext cx="19812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08916" y="1408032"/>
            <a:ext cx="7749283" cy="4459368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Performance measures</a:t>
            </a:r>
          </a:p>
          <a:p>
            <a:pPr lvl="2"/>
            <a:r>
              <a:rPr lang="en-US" altLang="en-US" dirty="0"/>
              <a:t>Confusion matrix</a:t>
            </a:r>
          </a:p>
          <a:p>
            <a:pPr lvl="2"/>
            <a:r>
              <a:rPr lang="en-US" altLang="en-US" dirty="0"/>
              <a:t>% of misclassifications</a:t>
            </a:r>
          </a:p>
          <a:p>
            <a:pPr lvl="2"/>
            <a:r>
              <a:rPr lang="en-US" altLang="en-US" dirty="0"/>
              <a:t>Use the estimated equation to predict the probability of class membership for each record in the validation set</a:t>
            </a:r>
          </a:p>
          <a:p>
            <a:pPr lvl="2"/>
            <a:r>
              <a:rPr lang="en-US" altLang="en-US" dirty="0"/>
              <a:t>Then compare these classifications with the actual class memberships to measure the accuracy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Evaluating Classification Performance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3178" y="1524000"/>
            <a:ext cx="76962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Confusion matrix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100" dirty="0"/>
              <a:t>Note that all predictions: All = TP + FP + FN + TN</a:t>
            </a:r>
          </a:p>
          <a:p>
            <a:pPr eaLnBrk="1" hangingPunct="1">
              <a:defRPr/>
            </a:pPr>
            <a:r>
              <a:rPr lang="en-US" sz="2100" dirty="0"/>
              <a:t>Some common metrics:</a:t>
            </a:r>
          </a:p>
          <a:p>
            <a:pPr lvl="2">
              <a:defRPr/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Accuracy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/>
              <a:t>= (TP + TN) / All</a:t>
            </a:r>
          </a:p>
          <a:p>
            <a:pPr lvl="2">
              <a:defRPr/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Precision</a:t>
            </a:r>
            <a:r>
              <a:rPr lang="en-US" sz="1900" dirty="0"/>
              <a:t> = TP / (TP + FP: predicted positive)  	</a:t>
            </a:r>
          </a:p>
          <a:p>
            <a:pPr lvl="2">
              <a:defRPr/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Recall (Sensitivity) </a:t>
            </a:r>
            <a:r>
              <a:rPr lang="en-US" sz="1900" dirty="0"/>
              <a:t>= TP / (TP + FN: actual positive)</a:t>
            </a:r>
          </a:p>
          <a:p>
            <a:pPr lvl="2">
              <a:defRPr/>
            </a:pPr>
            <a:r>
              <a:rPr lang="en-US" altLang="en-US" sz="1900" b="1" dirty="0">
                <a:solidFill>
                  <a:schemeClr val="accent1">
                    <a:lumMod val="50000"/>
                  </a:schemeClr>
                </a:solidFill>
              </a:rPr>
              <a:t>Specificity</a:t>
            </a:r>
            <a:r>
              <a:rPr lang="en-US" altLang="en-US" sz="1900" dirty="0"/>
              <a:t> = TN / (TN + FP)</a:t>
            </a:r>
            <a:endParaRPr lang="en-US" sz="19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0"/>
            <a:ext cx="7181850" cy="1143000"/>
          </a:xfrm>
        </p:spPr>
        <p:txBody>
          <a:bodyPr/>
          <a:lstStyle/>
          <a:p>
            <a:pPr eaLnBrk="1" hangingPunct="1"/>
            <a:r>
              <a:rPr lang="en-US" dirty="0"/>
              <a:t>Evaluating Classification Performance</a:t>
            </a:r>
            <a:endParaRPr lang="en-US" altLang="en-US" dirty="0"/>
          </a:p>
        </p:txBody>
      </p:sp>
      <p:graphicFrame>
        <p:nvGraphicFramePr>
          <p:cNvPr id="47170" name="Group 6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507543"/>
              </p:ext>
            </p:extLst>
          </p:nvPr>
        </p:nvGraphicFramePr>
        <p:xfrm>
          <a:off x="2362200" y="2057400"/>
          <a:ext cx="4871244" cy="1423109"/>
        </p:xfrm>
        <a:graphic>
          <a:graphicData uri="http://schemas.openxmlformats.org/drawingml/2006/table">
            <a:tbl>
              <a:tblPr/>
              <a:tblGrid>
                <a:gridCol w="135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L="91449" marR="91449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Predicted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Positive, 1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Negative, 0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Positive, 1</a:t>
                      </a:r>
                    </a:p>
                  </a:txBody>
                  <a:tcPr marL="91449" marR="91449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True Pos. (TP)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False Neg. (FN)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Negative, 0</a:t>
                      </a:r>
                    </a:p>
                  </a:txBody>
                  <a:tcPr marL="91449" marR="91449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False Pos. (FP)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True Neg. (TN)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06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Evaluating Classification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55136D-13A3-2E82-A41B-1ADD43C46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9397"/>
          <a:stretch/>
        </p:blipFill>
        <p:spPr>
          <a:xfrm>
            <a:off x="1752600" y="2160797"/>
            <a:ext cx="4976159" cy="151566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ACE14-D603-335D-CA8F-BC172DA7013F}"/>
                  </a:ext>
                </a:extLst>
              </p:cNvPr>
              <p:cNvSpPr txBox="1"/>
              <p:nvPr/>
            </p:nvSpPr>
            <p:spPr>
              <a:xfrm>
                <a:off x="1752600" y="4267200"/>
                <a:ext cx="5250540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1791+128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=0.9595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ACE14-D603-335D-CA8F-BC172DA70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267200"/>
                <a:ext cx="5250540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Logistic regression is similar to linear regression, except that it is used with a categorical response.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It can be used for explanatory tasks or predictive tasks (=classification).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predictors are related to the response Y via a nonlinear function called the </a:t>
            </a:r>
            <a:r>
              <a:rPr lang="en-US" altLang="en-US" i="1" dirty="0"/>
              <a:t>logit.</a:t>
            </a: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788" y="16002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Whenever a structured model is needed to explain or predict a categorical, particularly, binary outcome</a:t>
                </a:r>
              </a:p>
              <a:p>
                <a:pPr lvl="2"/>
                <a:r>
                  <a:rPr lang="en-US" altLang="en-US" dirty="0"/>
                  <a:t>i.e.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altLang="en-US" dirty="0"/>
                  <a:t>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Widely used in various applications:</a:t>
                </a:r>
              </a:p>
              <a:p>
                <a:pPr lvl="2"/>
                <a:r>
                  <a:rPr lang="en-US" dirty="0"/>
                  <a:t>Classifying customers as returning or non-returning</a:t>
                </a:r>
              </a:p>
              <a:p>
                <a:pPr lvl="2"/>
                <a:r>
                  <a:rPr lang="en-US" dirty="0"/>
                  <a:t>Predicting the approval or disapproval of a loan based on information such as credit scores</a:t>
                </a:r>
              </a:p>
              <a:p>
                <a:pPr lvl="2"/>
                <a:r>
                  <a:rPr lang="en-US" dirty="0"/>
                  <a:t>Finding factors that differentiate between male and female top executives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788" y="1600200"/>
                <a:ext cx="7886700" cy="4351338"/>
              </a:xfrm>
              <a:blipFill>
                <a:blip r:embed="rId2"/>
                <a:stretch>
                  <a:fillRect l="-804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2776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5500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Logistic Regression</a:t>
            </a:r>
          </a:p>
        </p:txBody>
      </p:sp>
      <p:pic>
        <p:nvPicPr>
          <p:cNvPr id="1028" name="Picture 4" descr="Demystifying Logistic Regression: A Beginner's Guide to Binary  Classification | by Utsav Desai | Medium">
            <a:extLst>
              <a:ext uri="{FF2B5EF4-FFF2-40B4-BE49-F238E27FC236}">
                <a16:creationId xmlns:a16="http://schemas.microsoft.com/office/drawing/2014/main" id="{B24FCE1D-B0B4-A835-01B7-2102353C8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7" b="2173"/>
          <a:stretch/>
        </p:blipFill>
        <p:spPr bwMode="auto">
          <a:xfrm>
            <a:off x="3505200" y="1652150"/>
            <a:ext cx="4648200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DA9C7C-0B23-CF54-A554-9295D41F80FC}"/>
              </a:ext>
            </a:extLst>
          </p:cNvPr>
          <p:cNvSpPr txBox="1"/>
          <p:nvPr/>
        </p:nvSpPr>
        <p:spPr>
          <a:xfrm>
            <a:off x="548640" y="2828835"/>
            <a:ext cx="2956560" cy="82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 = Obese (1) / Not Obese (0)</a:t>
            </a:r>
          </a:p>
          <a:p>
            <a:endParaRPr lang="en-US" sz="1600" dirty="0"/>
          </a:p>
          <a:p>
            <a:r>
              <a:rPr lang="en-US" sz="1600" dirty="0"/>
              <a:t>X = Weight</a:t>
            </a:r>
          </a:p>
        </p:txBody>
      </p:sp>
    </p:spTree>
    <p:extLst>
      <p:ext uri="{BB962C8B-B14F-4D97-AF65-F5344CB8AC3E}">
        <p14:creationId xmlns:p14="http://schemas.microsoft.com/office/powerpoint/2010/main" val="18181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Logistic Regression</a:t>
            </a:r>
          </a:p>
        </p:txBody>
      </p:sp>
      <p:pic>
        <p:nvPicPr>
          <p:cNvPr id="4" name="Picture 4" descr="Demystifying Logistic Regression: A Beginner's Guide to Binary  Classification | by Utsav Desai | Medium">
            <a:extLst>
              <a:ext uri="{FF2B5EF4-FFF2-40B4-BE49-F238E27FC236}">
                <a16:creationId xmlns:a16="http://schemas.microsoft.com/office/drawing/2014/main" id="{3C6D03C8-9903-09A5-3247-09CC8A74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85" y="2057400"/>
            <a:ext cx="8349229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Solution: Using Sigmoid Function</a:t>
            </a:r>
            <a:endParaRPr lang="en-US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2624B5-B3CF-B1C1-7B34-FB6DE65868D4}"/>
                  </a:ext>
                </a:extLst>
              </p:cNvPr>
              <p:cNvSpPr txBox="1"/>
              <p:nvPr/>
            </p:nvSpPr>
            <p:spPr>
              <a:xfrm>
                <a:off x="319520" y="4631909"/>
                <a:ext cx="3853715" cy="694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2624B5-B3CF-B1C1-7B34-FB6DE658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20" y="4631909"/>
                <a:ext cx="3853715" cy="694421"/>
              </a:xfrm>
              <a:prstGeom prst="rect">
                <a:avLst/>
              </a:prstGeom>
              <a:blipFill>
                <a:blip r:embed="rId3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D3B8A-DDCB-728B-E3EE-FDF115CCD11A}"/>
                  </a:ext>
                </a:extLst>
              </p:cNvPr>
              <p:cNvSpPr txBox="1"/>
              <p:nvPr/>
            </p:nvSpPr>
            <p:spPr>
              <a:xfrm>
                <a:off x="1060295" y="1965960"/>
                <a:ext cx="2216305" cy="517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D3B8A-DDCB-728B-E3EE-FDF115CC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95" y="1965960"/>
                <a:ext cx="2216305" cy="517065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 descr="Demystifying Logistic Regression: A Beginner's Guide to Binary  Classification | by Utsav Desai | Medium">
            <a:extLst>
              <a:ext uri="{FF2B5EF4-FFF2-40B4-BE49-F238E27FC236}">
                <a16:creationId xmlns:a16="http://schemas.microsoft.com/office/drawing/2014/main" id="{E6657809-8B68-FF23-6AC2-2357128D3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7" b="2173"/>
          <a:stretch/>
        </p:blipFill>
        <p:spPr bwMode="auto">
          <a:xfrm>
            <a:off x="4600903" y="1321985"/>
            <a:ext cx="3146252" cy="23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emystifying Logistic Regression: A Beginner's Guide to Binary  Classification | by Utsav Desai | Medium">
            <a:extLst>
              <a:ext uri="{FF2B5EF4-FFF2-40B4-BE49-F238E27FC236}">
                <a16:creationId xmlns:a16="http://schemas.microsoft.com/office/drawing/2014/main" id="{70A3D8CE-E84A-76AD-3C6F-3856438A7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7"/>
          <a:stretch/>
        </p:blipFill>
        <p:spPr bwMode="auto">
          <a:xfrm>
            <a:off x="4741646" y="3998544"/>
            <a:ext cx="3159442" cy="23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Down 7">
            <a:extLst>
              <a:ext uri="{FF2B5EF4-FFF2-40B4-BE49-F238E27FC236}">
                <a16:creationId xmlns:a16="http://schemas.microsoft.com/office/drawing/2014/main" id="{3959EC08-8031-7268-1258-91ED1F530100}"/>
              </a:ext>
            </a:extLst>
          </p:cNvPr>
          <p:cNvSpPr/>
          <p:nvPr/>
        </p:nvSpPr>
        <p:spPr>
          <a:xfrm>
            <a:off x="6096000" y="3757542"/>
            <a:ext cx="376333" cy="467191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7">
            <a:extLst>
              <a:ext uri="{FF2B5EF4-FFF2-40B4-BE49-F238E27FC236}">
                <a16:creationId xmlns:a16="http://schemas.microsoft.com/office/drawing/2014/main" id="{52F7211F-8941-B9BC-97EF-FB8601260F61}"/>
              </a:ext>
            </a:extLst>
          </p:cNvPr>
          <p:cNvSpPr/>
          <p:nvPr/>
        </p:nvSpPr>
        <p:spPr>
          <a:xfrm>
            <a:off x="1824133" y="3102453"/>
            <a:ext cx="609600" cy="98081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Does Sigmoid Function Tell Us?</a:t>
            </a:r>
            <a:endParaRPr lang="en-US" altLang="en-US" b="1" i="1" dirty="0"/>
          </a:p>
        </p:txBody>
      </p:sp>
      <p:pic>
        <p:nvPicPr>
          <p:cNvPr id="15" name="Picture 4" descr="Demystifying Logistic Regression: A Beginner's Guide to Binary  Classification | by Utsav Desai | Medium">
            <a:extLst>
              <a:ext uri="{FF2B5EF4-FFF2-40B4-BE49-F238E27FC236}">
                <a16:creationId xmlns:a16="http://schemas.microsoft.com/office/drawing/2014/main" id="{70A3D8CE-E84A-76AD-3C6F-3856438A7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7"/>
          <a:stretch/>
        </p:blipFill>
        <p:spPr bwMode="auto">
          <a:xfrm>
            <a:off x="4620121" y="1905000"/>
            <a:ext cx="383807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95326D-87BA-5C57-CD22-27297C02D472}"/>
                  </a:ext>
                </a:extLst>
              </p:cNvPr>
              <p:cNvSpPr txBox="1"/>
              <p:nvPr/>
            </p:nvSpPr>
            <p:spPr>
              <a:xfrm>
                <a:off x="657523" y="2899406"/>
                <a:ext cx="3853715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95326D-87BA-5C57-CD22-27297C02D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23" y="2899406"/>
                <a:ext cx="3853715" cy="90678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91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CF604BA-23BA-C013-D8CE-5730CA4E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6863257" cy="36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398716"/>
            <a:ext cx="8046720" cy="462108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Coefficient 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71907-D2F8-0F42-5541-9321A6BFBE96}"/>
              </a:ext>
            </a:extLst>
          </p:cNvPr>
          <p:cNvSpPr txBox="1"/>
          <p:nvPr/>
        </p:nvSpPr>
        <p:spPr>
          <a:xfrm>
            <a:off x="540757" y="1497333"/>
            <a:ext cx="8146043" cy="111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will there be a way to transform the sigmoid function to a linear function?</a:t>
            </a:r>
          </a:p>
          <a:p>
            <a:pPr marL="800100" lvl="1" indent="-342900">
              <a:spcAft>
                <a:spcPts val="50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interpret the coefficients easier in a more meaningful way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4B3075-3111-DE09-2AE3-4414A6205499}"/>
              </a:ext>
            </a:extLst>
          </p:cNvPr>
          <p:cNvGrpSpPr/>
          <p:nvPr/>
        </p:nvGrpSpPr>
        <p:grpSpPr>
          <a:xfrm>
            <a:off x="2667000" y="3124200"/>
            <a:ext cx="3657600" cy="2547072"/>
            <a:chOff x="1828800" y="2209800"/>
            <a:chExt cx="4787858" cy="3259049"/>
          </a:xfrm>
        </p:grpSpPr>
        <p:pic>
          <p:nvPicPr>
            <p:cNvPr id="19" name="Picture 18" descr="A diagram of a slope&#10;&#10;Description automatically generated">
              <a:extLst>
                <a:ext uri="{FF2B5EF4-FFF2-40B4-BE49-F238E27FC236}">
                  <a16:creationId xmlns:a16="http://schemas.microsoft.com/office/drawing/2014/main" id="{5069B90C-3E26-8612-EDE0-6B758978D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2209800"/>
              <a:ext cx="4787858" cy="325904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82799E-0189-10F9-361E-A1C4F2AF4C14}"/>
                </a:ext>
              </a:extLst>
            </p:cNvPr>
            <p:cNvSpPr/>
            <p:nvPr/>
          </p:nvSpPr>
          <p:spPr>
            <a:xfrm>
              <a:off x="2133600" y="3429000"/>
              <a:ext cx="256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7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10617</TotalTime>
  <Words>805</Words>
  <Application>Microsoft Macintosh PowerPoint</Application>
  <PresentationFormat>On-screen Show (4:3)</PresentationFormat>
  <Paragraphs>162</Paragraphs>
  <Slides>27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Franklin Gothic Book</vt:lpstr>
      <vt:lpstr>Lato</vt:lpstr>
      <vt:lpstr>Wingdings</vt:lpstr>
      <vt:lpstr>Wingdings 2</vt:lpstr>
      <vt:lpstr>1_Theme1</vt:lpstr>
      <vt:lpstr>Custom Design</vt:lpstr>
      <vt:lpstr>Equation</vt:lpstr>
      <vt:lpstr>CIS8695: Managing Big Data Analytics</vt:lpstr>
      <vt:lpstr>PowerPoint Presentation</vt:lpstr>
      <vt:lpstr>Applications</vt:lpstr>
      <vt:lpstr>Logistic Regression</vt:lpstr>
      <vt:lpstr>Logistic Regression</vt:lpstr>
      <vt:lpstr>Solution: Using Sigmoid Function</vt:lpstr>
      <vt:lpstr>What Does Sigmoid Function Tell Us?</vt:lpstr>
      <vt:lpstr>Logistic Regression</vt:lpstr>
      <vt:lpstr>Coefficient Interpretation</vt:lpstr>
      <vt:lpstr>Using Odds for the Linear Transformation</vt:lpstr>
      <vt:lpstr>Logistic Regression</vt:lpstr>
      <vt:lpstr>Coefficients Interpretation</vt:lpstr>
      <vt:lpstr>Logistic Regression for Classification</vt:lpstr>
      <vt:lpstr>Logistic Regression for Classification</vt:lpstr>
      <vt:lpstr>Logistic Regression for Classification</vt:lpstr>
      <vt:lpstr>Ways to Determine Cutoff</vt:lpstr>
      <vt:lpstr>PowerPoint Presentation</vt:lpstr>
      <vt:lpstr>Personal Loan Offer</vt:lpstr>
      <vt:lpstr>Personal Loan Offer</vt:lpstr>
      <vt:lpstr>Data Preprocessing</vt:lpstr>
      <vt:lpstr>Data preprocessing</vt:lpstr>
      <vt:lpstr>Example, continued</vt:lpstr>
      <vt:lpstr>Example, continued</vt:lpstr>
      <vt:lpstr>Evaluating Classification Performance</vt:lpstr>
      <vt:lpstr>Evaluating Classification Performance</vt:lpstr>
      <vt:lpstr>Evaluating Classification Performance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Logistic Regression</dc:title>
  <dc:subject>Data Mining for Business Intelligence</dc:subject>
  <dc:creator>Shmueli &amp; Bruce</dc:creator>
  <cp:lastModifiedBy>Nasim Mousavi</cp:lastModifiedBy>
  <cp:revision>267</cp:revision>
  <dcterms:created xsi:type="dcterms:W3CDTF">2008-12-11T13:41:58Z</dcterms:created>
  <dcterms:modified xsi:type="dcterms:W3CDTF">2024-01-11T19:43:31Z</dcterms:modified>
</cp:coreProperties>
</file>