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3" r:id="rId2"/>
    <p:sldId id="325" r:id="rId3"/>
    <p:sldId id="346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7" r:id="rId14"/>
    <p:sldId id="338" r:id="rId15"/>
    <p:sldId id="339" r:id="rId16"/>
    <p:sldId id="340" r:id="rId17"/>
    <p:sldId id="341" r:id="rId18"/>
    <p:sldId id="342" r:id="rId19"/>
    <p:sldId id="344" r:id="rId20"/>
  </p:sldIdLst>
  <p:sldSz cx="12192000" cy="6858000"/>
  <p:notesSz cx="6858000" cy="9144000"/>
  <p:embeddedFontLst>
    <p:embeddedFont>
      <p:font typeface="Roboto Condensed Light" panose="02000000000000000000" pitchFamily="2" charset="0"/>
      <p:regular r:id="rId23"/>
      <p:italic r:id="rId24"/>
    </p:embeddedFont>
    <p:embeddedFont>
      <p:font typeface="Wingdings 2" panose="05020102010507070707" pitchFamily="18" charset="2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Roboto Condensed" panose="02000000000000000000" pitchFamily="2" charset="0"/>
      <p:regular r:id="rId30"/>
      <p:bold r:id="rId31"/>
      <p:italic r:id="rId32"/>
      <p:boldItalic r:id="rId33"/>
    </p:embeddedFont>
    <p:embeddedFont>
      <p:font typeface="Segoe UI Black" panose="020B0A02040204020203" pitchFamily="34" charset="0"/>
      <p:bold r:id="rId34"/>
      <p:boldItalic r:id="rId35"/>
    </p:embeddedFont>
    <p:embeddedFont>
      <p:font typeface="Wingdings 3" panose="05040102010807070707" pitchFamily="18" charset="2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pyr9/noAXGdd7saGTxP8zA==" hashData="oaUnCYlThUeIIB4/7UAenDwkAX6+/cRpy+mQfjUWdsgIOl/MK+El+FGGf+0ab57aLzqE3tZDzqphS2G5k33S7g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0233"/>
    <a:srgbClr val="301B92"/>
    <a:srgbClr val="D81A60"/>
    <a:srgbClr val="ED524F"/>
    <a:srgbClr val="673BB7"/>
    <a:srgbClr val="607D8B"/>
    <a:srgbClr val="B71B1C"/>
    <a:srgbClr val="F54337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691E0-E0E7-464F-892B-71ACC2518A4D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3689D-5810-4E66-9D5F-1657D824C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9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28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13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470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School of Computer Science</a:t>
            </a:r>
            <a:endParaRPr lang="en-US" sz="1600" dirty="0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65C24A8B-C009-4A74-9481-67BB67CA49B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8DCFBA18-DBB7-4232-9BDC-C0D95AE93AF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5E75AD4F-9BB9-4005-AB78-4A6D388A4C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4964C355-848F-46E4-BB2A-EA2EE69FEBA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036D56FE-CA91-4481-9096-27448303AC2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A561853C-B15A-4153-A982-7E7EB1213BC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976521A-C815-4A64-A047-CE405ED0E59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631765DD-2E04-4EE4-AFB7-43E328823E6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Overview Of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744A518A-BE68-4048-BDCB-77578CB572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C248CBD5-99BA-4017-857A-5ED400F4365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Overview Of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Overview Of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Overview Of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Overview Of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Overview Of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Unit-1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Overview of 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mehul.bhundiya@darshan.ac.in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9428231065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smtClean="0"/>
              <a:t>Mehul Bhundiya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xmlns="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/>
              <a:t>Computer Programming Using C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(PIC)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</a:t>
            </a:r>
            <a:r>
              <a:rPr lang="en-US" dirty="0"/>
              <a:t>21CS01101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xmlns="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" r="318"/>
          <a:stretch>
            <a:fillRect/>
          </a:stretch>
        </p:blipFill>
        <p:spPr>
          <a:xfrm>
            <a:off x="347730" y="5211251"/>
            <a:ext cx="1378039" cy="1353599"/>
          </a:xfrm>
        </p:spPr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getchar() </a:t>
            </a:r>
            <a:r>
              <a:rPr lang="en-US" dirty="0"/>
              <a:t>and </a:t>
            </a:r>
            <a:r>
              <a:rPr lang="en-US" dirty="0" smtClean="0"/>
              <a:t>putchar()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etchar() </a:t>
            </a:r>
            <a:r>
              <a:rPr lang="en-US" dirty="0"/>
              <a:t>function reads a single character from terminal and returns it as an integer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utchar() </a:t>
            </a:r>
            <a:r>
              <a:rPr lang="en-US" dirty="0"/>
              <a:t>function displays the character passed to it on the </a:t>
            </a:r>
            <a:r>
              <a:rPr lang="en-US" dirty="0" smtClean="0"/>
              <a:t>screen.</a:t>
            </a:r>
            <a:endParaRPr lang="en-US" dirty="0"/>
          </a:p>
        </p:txBody>
      </p:sp>
      <p:sp>
        <p:nvSpPr>
          <p:cNvPr id="7" name="Round Same Side Corner Rectangle 6"/>
          <p:cNvSpPr/>
          <p:nvPr/>
        </p:nvSpPr>
        <p:spPr>
          <a:xfrm>
            <a:off x="566670" y="1983346"/>
            <a:ext cx="1416676" cy="309093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Program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566670" y="2292439"/>
            <a:ext cx="412124" cy="3078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1</a:t>
            </a:r>
          </a:p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2</a:t>
            </a:r>
          </a:p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3</a:t>
            </a:r>
          </a:p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4</a:t>
            </a:r>
          </a:p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5</a:t>
            </a:r>
          </a:p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6</a:t>
            </a:r>
          </a:p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7</a:t>
            </a:r>
          </a:p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8</a:t>
            </a:r>
          </a:p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9</a:t>
            </a:r>
          </a:p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10</a:t>
            </a:r>
          </a:p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11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8794" y="2292439"/>
            <a:ext cx="4069724" cy="3078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#include &lt;stdio.h&gt;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void main( )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    int c;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    printf("Enter a character: ");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    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/* Take a character as input */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    c = getchar();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   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 /* Display the character */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    printf("Entered character is: ");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    putchar(c);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6015305" y="2312530"/>
            <a:ext cx="5386919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Enter a character: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 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a</a:t>
            </a:r>
          </a:p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Entered character is: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 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a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  </a:t>
            </a:r>
          </a:p>
        </p:txBody>
      </p:sp>
      <p:sp>
        <p:nvSpPr>
          <p:cNvPr id="11" name="Rectangle: Top Corners Rounded 7">
            <a:extLst>
              <a:ext uri="{FF2B5EF4-FFF2-40B4-BE49-F238E27FC236}">
                <a16:creationId xmlns=""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6015305" y="1983346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7494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gets() </a:t>
            </a:r>
            <a:r>
              <a:rPr lang="en-US" dirty="0"/>
              <a:t>and </a:t>
            </a:r>
            <a:r>
              <a:rPr lang="en-US" dirty="0" smtClean="0"/>
              <a:t>puts()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ets() </a:t>
            </a:r>
            <a:r>
              <a:rPr lang="en-US" dirty="0"/>
              <a:t>function reads a line from </a:t>
            </a:r>
            <a:r>
              <a:rPr lang="en-US" dirty="0">
                <a:solidFill>
                  <a:srgbClr val="C00000"/>
                </a:solidFill>
              </a:rPr>
              <a:t>stdin</a:t>
            </a:r>
            <a:r>
              <a:rPr lang="en-US" dirty="0"/>
              <a:t> into the buffer pointed to by s until either a terminating newline or EOF (End of File) occurs.</a:t>
            </a:r>
          </a:p>
          <a:p>
            <a:r>
              <a:rPr lang="en-US" dirty="0"/>
              <a:t>puts function writes the string 's' and 'a' trailing newline to </a:t>
            </a:r>
            <a:r>
              <a:rPr lang="en-US" dirty="0">
                <a:solidFill>
                  <a:srgbClr val="C00000"/>
                </a:solidFill>
              </a:rPr>
              <a:t>stdout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4" name="Round Same Side Corner Rectangle 3"/>
          <p:cNvSpPr/>
          <p:nvPr/>
        </p:nvSpPr>
        <p:spPr>
          <a:xfrm>
            <a:off x="489397" y="2292439"/>
            <a:ext cx="1416676" cy="309093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Program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489397" y="2601532"/>
            <a:ext cx="412124" cy="34000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1</a:t>
            </a:r>
          </a:p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2</a:t>
            </a:r>
          </a:p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3</a:t>
            </a:r>
          </a:p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4</a:t>
            </a:r>
          </a:p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5</a:t>
            </a:r>
          </a:p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6</a:t>
            </a:r>
          </a:p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7</a:t>
            </a:r>
          </a:p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8</a:t>
            </a:r>
          </a:p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9</a:t>
            </a:r>
          </a:p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10</a:t>
            </a:r>
          </a:p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11</a:t>
            </a:r>
          </a:p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12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1521" y="2601532"/>
            <a:ext cx="4069724" cy="34000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#include &lt;stdio.h&gt;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void main( )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    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/*Character array of length 100*/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    char str[100]; 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    printf("Enter a string: ");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   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 /* Take a string as input */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    gets( str );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   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 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/* Display the string */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    printf("Entered string is: ");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    puts( str );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5938032" y="2621623"/>
            <a:ext cx="5386919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Enter a string: 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india</a:t>
            </a:r>
            <a:endParaRPr lang="en-US" dirty="0">
              <a:solidFill>
                <a:schemeClr val="bg1"/>
              </a:solidFill>
              <a:latin typeface="+mj-lt"/>
            </a:endParaRP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Entered string is: 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india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  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=""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5938032" y="2292439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6365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C program basically consists of the </a:t>
            </a:r>
            <a:r>
              <a:rPr lang="en-US" dirty="0" smtClean="0"/>
              <a:t>different parts</a:t>
            </a:r>
          </a:p>
          <a:p>
            <a:pPr lvl="1"/>
            <a:r>
              <a:rPr lang="en-US" dirty="0" smtClean="0"/>
              <a:t>Preprocessor Commands</a:t>
            </a:r>
          </a:p>
          <a:p>
            <a:pPr lvl="2"/>
            <a:r>
              <a:rPr lang="en-US" dirty="0"/>
              <a:t>The first line of the program </a:t>
            </a:r>
            <a:r>
              <a:rPr lang="en-US" dirty="0">
                <a:solidFill>
                  <a:srgbClr val="C00000"/>
                </a:solidFill>
              </a:rPr>
              <a:t>#</a:t>
            </a:r>
            <a:r>
              <a:rPr lang="en-US" dirty="0" smtClean="0">
                <a:solidFill>
                  <a:srgbClr val="C00000"/>
                </a:solidFill>
              </a:rPr>
              <a:t>include&lt;stdio.h</a:t>
            </a:r>
            <a:r>
              <a:rPr lang="en-US" dirty="0">
                <a:solidFill>
                  <a:srgbClr val="C00000"/>
                </a:solidFill>
              </a:rPr>
              <a:t>&gt;</a:t>
            </a:r>
            <a:r>
              <a:rPr lang="en-US" dirty="0"/>
              <a:t> is a preprocessor command, which tells a C compiler to include stdio.h file before going to actual compilation</a:t>
            </a:r>
            <a:r>
              <a:rPr lang="en-US" dirty="0" smtClean="0"/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1" y="2226459"/>
            <a:ext cx="6735651" cy="4227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Functions</a:t>
            </a:r>
          </a:p>
          <a:p>
            <a:pPr lvl="2"/>
            <a:r>
              <a:rPr lang="en-US" dirty="0"/>
              <a:t>The </a:t>
            </a:r>
            <a:r>
              <a:rPr lang="en-US" i="1" dirty="0"/>
              <a:t>void </a:t>
            </a:r>
            <a:r>
              <a:rPr lang="en-US" i="1" dirty="0">
                <a:solidFill>
                  <a:srgbClr val="C00000"/>
                </a:solidFill>
              </a:rPr>
              <a:t>main()</a:t>
            </a:r>
            <a:r>
              <a:rPr lang="en-US" dirty="0"/>
              <a:t> is the main function where the program execution begins.	</a:t>
            </a: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A </a:t>
            </a:r>
            <a:r>
              <a:rPr lang="en-US" dirty="0" smtClean="0">
                <a:solidFill>
                  <a:srgbClr val="C00000"/>
                </a:solidFill>
              </a:rPr>
              <a:t>variable</a:t>
            </a:r>
            <a:r>
              <a:rPr lang="en-US" dirty="0" smtClean="0"/>
              <a:t> definition tells the compiler where and how much storage to create for the variable.</a:t>
            </a:r>
          </a:p>
          <a:p>
            <a:pPr lvl="1"/>
            <a:r>
              <a:rPr lang="en-US" dirty="0" smtClean="0"/>
              <a:t>Statements &amp; Expressions</a:t>
            </a:r>
          </a:p>
          <a:p>
            <a:pPr lvl="2"/>
            <a:r>
              <a:rPr lang="en-US" dirty="0" smtClean="0"/>
              <a:t>A </a:t>
            </a:r>
            <a:r>
              <a:rPr lang="en-US" dirty="0" smtClean="0">
                <a:solidFill>
                  <a:srgbClr val="C00000"/>
                </a:solidFill>
              </a:rPr>
              <a:t>statement</a:t>
            </a:r>
            <a:r>
              <a:rPr lang="en-US" dirty="0" smtClean="0"/>
              <a:t> is a command given to the computer that instructs the computer to take a specific action, such as display to the screen, or collect input.</a:t>
            </a:r>
          </a:p>
          <a:p>
            <a:pPr lvl="1"/>
            <a:r>
              <a:rPr lang="en-US" dirty="0" smtClean="0"/>
              <a:t>Comments</a:t>
            </a:r>
          </a:p>
          <a:p>
            <a:pPr lvl="2"/>
            <a:r>
              <a:rPr lang="en-US" dirty="0" smtClean="0"/>
              <a:t>The line </a:t>
            </a:r>
            <a:r>
              <a:rPr lang="en-US" dirty="0" smtClean="0">
                <a:solidFill>
                  <a:srgbClr val="C00000"/>
                </a:solidFill>
              </a:rPr>
              <a:t>/*...*/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or</a:t>
            </a:r>
            <a:r>
              <a:rPr lang="en-US" dirty="0" smtClean="0">
                <a:solidFill>
                  <a:srgbClr val="C00000"/>
                </a:solidFill>
              </a:rPr>
              <a:t> // </a:t>
            </a:r>
            <a:r>
              <a:rPr lang="en-US" dirty="0" smtClean="0"/>
              <a:t>will be ignored by the compiler and it has been put to add additional comments in the program.</a:t>
            </a:r>
            <a:endParaRPr lang="en-US" dirty="0"/>
          </a:p>
        </p:txBody>
      </p:sp>
      <p:sp>
        <p:nvSpPr>
          <p:cNvPr id="5" name="Round Same Side Corner Rectangle 4"/>
          <p:cNvSpPr/>
          <p:nvPr/>
        </p:nvSpPr>
        <p:spPr>
          <a:xfrm>
            <a:off x="6973667" y="3024949"/>
            <a:ext cx="1455313" cy="283335"/>
          </a:xfrm>
          <a:prstGeom prst="round2SameRect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Structure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73666" y="3308285"/>
            <a:ext cx="425003" cy="2255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1</a:t>
            </a:r>
          </a:p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2</a:t>
            </a:r>
          </a:p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3</a:t>
            </a:r>
          </a:p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4</a:t>
            </a:r>
          </a:p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5</a:t>
            </a:r>
          </a:p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6</a:t>
            </a:r>
          </a:p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7</a:t>
            </a:r>
          </a:p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7398669" y="3308284"/>
            <a:ext cx="4662152" cy="22553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#include&lt;stdio.h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&gt;   </a:t>
            </a: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void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 main()  </a:t>
            </a: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{  </a:t>
            </a:r>
          </a:p>
          <a:p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 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variable_name;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  </a:t>
            </a: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   printf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("Enter two numbers to be added ");  </a:t>
            </a: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     </a:t>
            </a: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    </a:t>
            </a:r>
            <a:r>
              <a:rPr lang="en-US" dirty="0">
                <a:solidFill>
                  <a:srgbClr val="C00000"/>
                </a:solidFill>
              </a:rPr>
              <a:t>// </a:t>
            </a:r>
            <a:r>
              <a:rPr lang="en-US" dirty="0" smtClean="0">
                <a:solidFill>
                  <a:srgbClr val="C00000"/>
                </a:solidFill>
              </a:rPr>
              <a:t>Comments</a:t>
            </a:r>
            <a:r>
              <a:rPr lang="en-US" dirty="0">
                <a:solidFill>
                  <a:srgbClr val="C00000"/>
                </a:solidFill>
              </a:rPr>
              <a:t>  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    </a:t>
            </a: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}</a:t>
            </a:r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14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 used in flowchart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C4E2ACA-5419-4BF4-8EE0-6291E03D8AF6}"/>
              </a:ext>
            </a:extLst>
          </p:cNvPr>
          <p:cNvSpPr/>
          <p:nvPr/>
        </p:nvSpPr>
        <p:spPr>
          <a:xfrm>
            <a:off x="1933043" y="3178624"/>
            <a:ext cx="2922497" cy="82296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xmlns="" id="{EC4E2ACA-5419-4BF4-8EE0-6291E03D8AF6}"/>
              </a:ext>
            </a:extLst>
          </p:cNvPr>
          <p:cNvSpPr/>
          <p:nvPr/>
        </p:nvSpPr>
        <p:spPr>
          <a:xfrm>
            <a:off x="7078341" y="3192949"/>
            <a:ext cx="2922497" cy="822960"/>
          </a:xfrm>
          <a:prstGeom prst="flowChartDecision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32691" y="5005171"/>
            <a:ext cx="2923200" cy="824400"/>
            <a:chOff x="2146779" y="4266198"/>
            <a:chExt cx="2662517" cy="612648"/>
          </a:xfrm>
        </p:grpSpPr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xmlns="" id="{A44A2616-A732-4F4F-AFF9-A00BE4DC6DA1}"/>
                </a:ext>
              </a:extLst>
            </p:cNvPr>
            <p:cNvSpPr/>
            <p:nvPr/>
          </p:nvSpPr>
          <p:spPr>
            <a:xfrm>
              <a:off x="2146779" y="4266198"/>
              <a:ext cx="2662517" cy="612648"/>
            </a:xfrm>
            <a:prstGeom prst="flowChartProcess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xmlns="" id="{A44A2616-A732-4F4F-AFF9-A00BE4DC6DA1}"/>
                </a:ext>
              </a:extLst>
            </p:cNvPr>
            <p:cNvSpPr/>
            <p:nvPr/>
          </p:nvSpPr>
          <p:spPr>
            <a:xfrm>
              <a:off x="2435970" y="4266198"/>
              <a:ext cx="2084135" cy="612648"/>
            </a:xfrm>
            <a:prstGeom prst="flowChartProcess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999589" y="4706322"/>
            <a:ext cx="1080000" cy="1080000"/>
            <a:chOff x="8086568" y="3930458"/>
            <a:chExt cx="778454" cy="85228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xmlns="" id="{3DA1EF8B-FEF3-4934-82C2-0DD4F750454A}"/>
                </a:ext>
              </a:extLst>
            </p:cNvPr>
            <p:cNvCxnSpPr/>
            <p:nvPr/>
          </p:nvCxnSpPr>
          <p:spPr>
            <a:xfrm>
              <a:off x="8475794" y="4422746"/>
              <a:ext cx="3" cy="36000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3DA1EF8B-FEF3-4934-82C2-0DD4F750454A}"/>
                </a:ext>
              </a:extLst>
            </p:cNvPr>
            <p:cNvCxnSpPr/>
            <p:nvPr/>
          </p:nvCxnSpPr>
          <p:spPr>
            <a:xfrm rot="16200000">
              <a:off x="8685020" y="4178453"/>
              <a:ext cx="3" cy="36000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3DA1EF8B-FEF3-4934-82C2-0DD4F750454A}"/>
                </a:ext>
              </a:extLst>
            </p:cNvPr>
            <p:cNvCxnSpPr/>
            <p:nvPr/>
          </p:nvCxnSpPr>
          <p:spPr>
            <a:xfrm rot="5400000">
              <a:off x="8266566" y="4178453"/>
              <a:ext cx="3" cy="36000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3DA1EF8B-FEF3-4934-82C2-0DD4F750454A}"/>
                </a:ext>
              </a:extLst>
            </p:cNvPr>
            <p:cNvCxnSpPr/>
            <p:nvPr/>
          </p:nvCxnSpPr>
          <p:spPr>
            <a:xfrm flipV="1">
              <a:off x="8475794" y="3930458"/>
              <a:ext cx="3" cy="36000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932691" y="5860474"/>
            <a:ext cx="292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Subroutine</a:t>
            </a:r>
            <a:endParaRPr lang="en-IN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32691" y="2298023"/>
            <a:ext cx="292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Start / Stop</a:t>
            </a:r>
            <a:endParaRPr lang="en-IN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77989" y="2292905"/>
            <a:ext cx="292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Input / Output</a:t>
            </a:r>
            <a:endParaRPr lang="en-IN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32691" y="4014079"/>
            <a:ext cx="292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Process</a:t>
            </a:r>
            <a:endParaRPr lang="en-IN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77989" y="4045012"/>
            <a:ext cx="292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Decision Making</a:t>
            </a:r>
            <a:endParaRPr lang="en-IN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77989" y="5852541"/>
            <a:ext cx="292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Arrows</a:t>
            </a:r>
            <a:endParaRPr lang="en-IN" dirty="0">
              <a:latin typeface="+mj-lt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1932690" y="1442363"/>
            <a:ext cx="2922849" cy="850542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7077636" y="1442363"/>
            <a:ext cx="2923201" cy="846685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64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Number is positive or negative</a:t>
            </a:r>
            <a:endParaRPr lang="en-US" dirty="0"/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xmlns="" id="{EC4E2ACA-5419-4BF4-8EE0-6291E03D8AF6}"/>
              </a:ext>
            </a:extLst>
          </p:cNvPr>
          <p:cNvSpPr/>
          <p:nvPr/>
        </p:nvSpPr>
        <p:spPr>
          <a:xfrm>
            <a:off x="1850542" y="3193145"/>
            <a:ext cx="2922497" cy="822960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no &gt;=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4795973" y="3223884"/>
            <a:ext cx="6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2591792" y="1266794"/>
            <a:ext cx="1440000" cy="61264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1193095" y="3211527"/>
            <a:ext cx="61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2591792" y="5604421"/>
            <a:ext cx="1440000" cy="61264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3DA1EF8B-FEF3-4934-82C2-0DD4F750454A}"/>
              </a:ext>
            </a:extLst>
          </p:cNvPr>
          <p:cNvCxnSpPr/>
          <p:nvPr/>
        </p:nvCxnSpPr>
        <p:spPr>
          <a:xfrm>
            <a:off x="3311790" y="1876033"/>
            <a:ext cx="3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3DA1EF8B-FEF3-4934-82C2-0DD4F750454A}"/>
              </a:ext>
            </a:extLst>
          </p:cNvPr>
          <p:cNvCxnSpPr/>
          <p:nvPr/>
        </p:nvCxnSpPr>
        <p:spPr>
          <a:xfrm>
            <a:off x="3311786" y="2855419"/>
            <a:ext cx="3" cy="3600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rot="16200000" flipH="1">
            <a:off x="4629532" y="3731971"/>
            <a:ext cx="908464" cy="653772"/>
          </a:xfrm>
          <a:prstGeom prst="bentConnector3">
            <a:avLst>
              <a:gd name="adj1" fmla="val -327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rot="5400000">
            <a:off x="1061152" y="3731971"/>
            <a:ext cx="908464" cy="653772"/>
          </a:xfrm>
          <a:prstGeom prst="bentConnector3">
            <a:avLst>
              <a:gd name="adj1" fmla="val -327"/>
            </a:avLst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rot="5400000">
            <a:off x="4323379" y="4844036"/>
            <a:ext cx="805570" cy="1368972"/>
          </a:xfrm>
          <a:prstGeom prst="bentConnector2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rot="16200000" flipH="1">
            <a:off x="1488459" y="4839581"/>
            <a:ext cx="805570" cy="1368972"/>
          </a:xfrm>
          <a:prstGeom prst="bent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elogram 14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3898650" y="4503989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Print no is Negative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1979786" y="2242771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Read 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8568" y="4513089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Print no is Positive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9C8B69F7-142A-45A5-8795-C8D78A28F496}"/>
              </a:ext>
            </a:extLst>
          </p:cNvPr>
          <p:cNvCxnSpPr/>
          <p:nvPr/>
        </p:nvCxnSpPr>
        <p:spPr>
          <a:xfrm>
            <a:off x="6594774" y="1173994"/>
            <a:ext cx="0" cy="501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 txBox="1">
            <a:spLocks/>
          </p:cNvSpPr>
          <p:nvPr/>
        </p:nvSpPr>
        <p:spPr>
          <a:xfrm>
            <a:off x="6626899" y="1098788"/>
            <a:ext cx="5384992" cy="522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dirty="0" smtClean="0">
                <a:solidFill>
                  <a:srgbClr val="C00000"/>
                </a:solidFill>
              </a:rPr>
              <a:t>Step 1: </a:t>
            </a:r>
            <a:r>
              <a:rPr lang="en-IN" dirty="0" smtClean="0">
                <a:solidFill>
                  <a:schemeClr val="tx1"/>
                </a:solidFill>
              </a:rPr>
              <a:t>Read no.</a:t>
            </a:r>
            <a:endParaRPr lang="en-IN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Step </a:t>
            </a:r>
            <a:r>
              <a:rPr lang="en-IN" dirty="0" smtClean="0">
                <a:solidFill>
                  <a:srgbClr val="C00000"/>
                </a:solidFill>
              </a:rPr>
              <a:t>2: </a:t>
            </a:r>
            <a:r>
              <a:rPr lang="en-IN" dirty="0" smtClean="0">
                <a:solidFill>
                  <a:schemeClr val="tx1"/>
                </a:solidFill>
              </a:rPr>
              <a:t>If no </a:t>
            </a:r>
            <a:r>
              <a:rPr lang="en-IN" dirty="0">
                <a:solidFill>
                  <a:schemeClr val="tx1"/>
                </a:solidFill>
              </a:rPr>
              <a:t>is greater </a:t>
            </a:r>
            <a:r>
              <a:rPr lang="en-IN" dirty="0" smtClean="0">
                <a:solidFill>
                  <a:schemeClr val="tx1"/>
                </a:solidFill>
              </a:rPr>
              <a:t>than equal </a:t>
            </a:r>
            <a:r>
              <a:rPr lang="en-IN" dirty="0">
                <a:solidFill>
                  <a:schemeClr val="tx1"/>
                </a:solidFill>
              </a:rPr>
              <a:t>zero,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go to step 4.</a:t>
            </a:r>
            <a:endParaRPr lang="en-IN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Step </a:t>
            </a:r>
            <a:r>
              <a:rPr lang="en-IN" dirty="0" smtClean="0">
                <a:solidFill>
                  <a:srgbClr val="C00000"/>
                </a:solidFill>
              </a:rPr>
              <a:t>3: </a:t>
            </a:r>
            <a:r>
              <a:rPr lang="en-IN" dirty="0" smtClean="0">
                <a:solidFill>
                  <a:schemeClr val="tx1"/>
                </a:solidFill>
              </a:rPr>
              <a:t>Print no </a:t>
            </a:r>
            <a:r>
              <a:rPr lang="en-IN" dirty="0">
                <a:solidFill>
                  <a:schemeClr val="tx1"/>
                </a:solidFill>
              </a:rPr>
              <a:t>is </a:t>
            </a:r>
            <a:r>
              <a:rPr lang="en-IN" dirty="0" smtClean="0">
                <a:solidFill>
                  <a:schemeClr val="tx1"/>
                </a:solidFill>
              </a:rPr>
              <a:t>a negative number, 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go </a:t>
            </a:r>
            <a:r>
              <a:rPr lang="en-IN" dirty="0">
                <a:solidFill>
                  <a:schemeClr val="tx1"/>
                </a:solidFill>
              </a:rPr>
              <a:t>to step </a:t>
            </a:r>
            <a:r>
              <a:rPr lang="en-IN" dirty="0" smtClean="0">
                <a:solidFill>
                  <a:schemeClr val="tx1"/>
                </a:solidFill>
              </a:rPr>
              <a:t>5.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Step </a:t>
            </a:r>
            <a:r>
              <a:rPr lang="en-IN" dirty="0" smtClean="0">
                <a:solidFill>
                  <a:srgbClr val="C00000"/>
                </a:solidFill>
              </a:rPr>
              <a:t>4: </a:t>
            </a:r>
            <a:r>
              <a:rPr lang="en-IN" dirty="0" smtClean="0">
                <a:solidFill>
                  <a:schemeClr val="tx1"/>
                </a:solidFill>
              </a:rPr>
              <a:t>Print no is a positive number.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Step </a:t>
            </a:r>
            <a:r>
              <a:rPr lang="en-IN" dirty="0" smtClean="0">
                <a:solidFill>
                  <a:srgbClr val="C00000"/>
                </a:solidFill>
              </a:rPr>
              <a:t>5: </a:t>
            </a:r>
            <a:r>
              <a:rPr lang="en-IN" dirty="0" smtClean="0">
                <a:solidFill>
                  <a:schemeClr val="tx1"/>
                </a:solidFill>
              </a:rPr>
              <a:t>Stop.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5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Number is odd or even</a:t>
            </a:r>
            <a:endParaRPr lang="en-US" dirty="0"/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xmlns="" id="{EC4E2ACA-5419-4BF4-8EE0-6291E03D8AF6}"/>
              </a:ext>
            </a:extLst>
          </p:cNvPr>
          <p:cNvSpPr/>
          <p:nvPr/>
        </p:nvSpPr>
        <p:spPr>
          <a:xfrm>
            <a:off x="1850542" y="3193145"/>
            <a:ext cx="2922497" cy="822960"/>
          </a:xfrm>
          <a:prstGeom prst="flowChartDecision">
            <a:avLst/>
          </a:prstGeom>
          <a:noFill/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Is no % 2 = 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4795973" y="3223884"/>
            <a:ext cx="6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C8B69F7-142A-45A5-8795-C8D78A28F496}"/>
              </a:ext>
            </a:extLst>
          </p:cNvPr>
          <p:cNvCxnSpPr/>
          <p:nvPr/>
        </p:nvCxnSpPr>
        <p:spPr>
          <a:xfrm>
            <a:off x="6594774" y="1173994"/>
            <a:ext cx="0" cy="501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2591792" y="1266794"/>
            <a:ext cx="1440000" cy="61264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1193095" y="3211527"/>
            <a:ext cx="61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2591792" y="5604421"/>
            <a:ext cx="1440000" cy="61264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3DA1EF8B-FEF3-4934-82C2-0DD4F750454A}"/>
              </a:ext>
            </a:extLst>
          </p:cNvPr>
          <p:cNvCxnSpPr/>
          <p:nvPr/>
        </p:nvCxnSpPr>
        <p:spPr>
          <a:xfrm>
            <a:off x="3311790" y="1876033"/>
            <a:ext cx="3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3DA1EF8B-FEF3-4934-82C2-0DD4F750454A}"/>
              </a:ext>
            </a:extLst>
          </p:cNvPr>
          <p:cNvCxnSpPr/>
          <p:nvPr/>
        </p:nvCxnSpPr>
        <p:spPr>
          <a:xfrm>
            <a:off x="3311786" y="2855419"/>
            <a:ext cx="3" cy="360000"/>
          </a:xfrm>
          <a:prstGeom prst="straightConnector1">
            <a:avLst/>
          </a:prstGeom>
          <a:ln w="25400">
            <a:solidFill>
              <a:schemeClr val="tx1">
                <a:lumMod val="90000"/>
                <a:lumOff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rot="16200000" flipH="1">
            <a:off x="4629532" y="3731971"/>
            <a:ext cx="908464" cy="653772"/>
          </a:xfrm>
          <a:prstGeom prst="bentConnector3">
            <a:avLst>
              <a:gd name="adj1" fmla="val -327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rot="5400000">
            <a:off x="1061152" y="3731971"/>
            <a:ext cx="908464" cy="653772"/>
          </a:xfrm>
          <a:prstGeom prst="bentConnector3">
            <a:avLst>
              <a:gd name="adj1" fmla="val -327"/>
            </a:avLst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rot="5400000">
            <a:off x="4323379" y="4844036"/>
            <a:ext cx="805570" cy="1368972"/>
          </a:xfrm>
          <a:prstGeom prst="bentConnector2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rot="16200000" flipH="1">
            <a:off x="1488459" y="4839581"/>
            <a:ext cx="805570" cy="1368972"/>
          </a:xfrm>
          <a:prstGeom prst="bent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3898650" y="4503989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Print no is Odd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1979786" y="2242771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Read 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8568" y="4513089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Print no is Even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9C8B69F7-142A-45A5-8795-C8D78A28F496}"/>
              </a:ext>
            </a:extLst>
          </p:cNvPr>
          <p:cNvCxnSpPr/>
          <p:nvPr/>
        </p:nvCxnSpPr>
        <p:spPr>
          <a:xfrm>
            <a:off x="6594774" y="1173994"/>
            <a:ext cx="0" cy="501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 txBox="1">
            <a:spLocks/>
          </p:cNvSpPr>
          <p:nvPr/>
        </p:nvSpPr>
        <p:spPr>
          <a:xfrm>
            <a:off x="6626899" y="1098788"/>
            <a:ext cx="5384992" cy="522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dirty="0" smtClean="0">
                <a:solidFill>
                  <a:srgbClr val="C00000"/>
                </a:solidFill>
              </a:rPr>
              <a:t>Step 1: </a:t>
            </a:r>
            <a:r>
              <a:rPr lang="en-IN" dirty="0" smtClean="0">
                <a:solidFill>
                  <a:schemeClr val="tx1"/>
                </a:solidFill>
              </a:rPr>
              <a:t>Read no.</a:t>
            </a:r>
            <a:endParaRPr lang="en-IN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Step </a:t>
            </a:r>
            <a:r>
              <a:rPr lang="en-IN" dirty="0" smtClean="0">
                <a:solidFill>
                  <a:srgbClr val="C00000"/>
                </a:solidFill>
              </a:rPr>
              <a:t>2: </a:t>
            </a:r>
            <a:r>
              <a:rPr lang="en-IN" dirty="0" smtClean="0">
                <a:solidFill>
                  <a:schemeClr val="tx1"/>
                </a:solidFill>
              </a:rPr>
              <a:t>If no mod 2 = 0,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go to step 4.</a:t>
            </a:r>
            <a:endParaRPr lang="en-IN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Step </a:t>
            </a:r>
            <a:r>
              <a:rPr lang="en-IN" dirty="0" smtClean="0">
                <a:solidFill>
                  <a:srgbClr val="C00000"/>
                </a:solidFill>
              </a:rPr>
              <a:t>3: </a:t>
            </a:r>
            <a:r>
              <a:rPr lang="en-IN" dirty="0" smtClean="0">
                <a:solidFill>
                  <a:schemeClr val="tx1"/>
                </a:solidFill>
              </a:rPr>
              <a:t>Print no </a:t>
            </a:r>
            <a:r>
              <a:rPr lang="en-IN" dirty="0">
                <a:solidFill>
                  <a:schemeClr val="tx1"/>
                </a:solidFill>
              </a:rPr>
              <a:t>is </a:t>
            </a:r>
            <a:r>
              <a:rPr lang="en-IN" dirty="0" smtClean="0">
                <a:solidFill>
                  <a:schemeClr val="tx1"/>
                </a:solidFill>
              </a:rPr>
              <a:t>a odd, 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go </a:t>
            </a:r>
            <a:r>
              <a:rPr lang="en-IN" dirty="0">
                <a:solidFill>
                  <a:schemeClr val="tx1"/>
                </a:solidFill>
              </a:rPr>
              <a:t>to step </a:t>
            </a:r>
            <a:r>
              <a:rPr lang="en-IN" dirty="0" smtClean="0">
                <a:solidFill>
                  <a:schemeClr val="tx1"/>
                </a:solidFill>
              </a:rPr>
              <a:t>5.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Step </a:t>
            </a:r>
            <a:r>
              <a:rPr lang="en-IN" dirty="0" smtClean="0">
                <a:solidFill>
                  <a:srgbClr val="C00000"/>
                </a:solidFill>
              </a:rPr>
              <a:t>4: </a:t>
            </a:r>
            <a:r>
              <a:rPr lang="en-IN" dirty="0" smtClean="0">
                <a:solidFill>
                  <a:schemeClr val="tx1"/>
                </a:solidFill>
              </a:rPr>
              <a:t>Print no is a even.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Step </a:t>
            </a:r>
            <a:r>
              <a:rPr lang="en-IN" dirty="0" smtClean="0">
                <a:solidFill>
                  <a:srgbClr val="C00000"/>
                </a:solidFill>
              </a:rPr>
              <a:t>5: </a:t>
            </a:r>
            <a:r>
              <a:rPr lang="en-IN" dirty="0" smtClean="0">
                <a:solidFill>
                  <a:schemeClr val="tx1"/>
                </a:solidFill>
              </a:rPr>
              <a:t>Stop.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2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Largest number from 2 numbers</a:t>
            </a:r>
            <a:endParaRPr lang="en-US" dirty="0"/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xmlns="" id="{EC4E2ACA-5419-4BF4-8EE0-6291E03D8AF6}"/>
              </a:ext>
            </a:extLst>
          </p:cNvPr>
          <p:cNvSpPr/>
          <p:nvPr/>
        </p:nvSpPr>
        <p:spPr>
          <a:xfrm>
            <a:off x="1850542" y="3193145"/>
            <a:ext cx="2922497" cy="822960"/>
          </a:xfrm>
          <a:prstGeom prst="flowChartDecision">
            <a:avLst/>
          </a:prstGeom>
          <a:noFill/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Is a&gt;b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4795973" y="3223884"/>
            <a:ext cx="6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8568" y="4513089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Print a is largest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C8B69F7-142A-45A5-8795-C8D78A28F496}"/>
              </a:ext>
            </a:extLst>
          </p:cNvPr>
          <p:cNvCxnSpPr/>
          <p:nvPr/>
        </p:nvCxnSpPr>
        <p:spPr>
          <a:xfrm>
            <a:off x="6594774" y="1173994"/>
            <a:ext cx="0" cy="501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2591792" y="1266794"/>
            <a:ext cx="1440000" cy="61264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1193095" y="3211527"/>
            <a:ext cx="61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 txBox="1">
            <a:spLocks/>
          </p:cNvSpPr>
          <p:nvPr/>
        </p:nvSpPr>
        <p:spPr>
          <a:xfrm>
            <a:off x="6626899" y="1098788"/>
            <a:ext cx="5384992" cy="522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dirty="0" smtClean="0">
                <a:solidFill>
                  <a:srgbClr val="C00000"/>
                </a:solidFill>
              </a:rPr>
              <a:t>Step 1: </a:t>
            </a:r>
            <a:r>
              <a:rPr lang="en-IN" dirty="0" smtClean="0">
                <a:solidFill>
                  <a:schemeClr val="tx1"/>
                </a:solidFill>
              </a:rPr>
              <a:t>Read a, b.</a:t>
            </a:r>
            <a:endParaRPr lang="en-IN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Step </a:t>
            </a:r>
            <a:r>
              <a:rPr lang="en-IN" dirty="0" smtClean="0">
                <a:solidFill>
                  <a:srgbClr val="C00000"/>
                </a:solidFill>
              </a:rPr>
              <a:t>2: </a:t>
            </a:r>
            <a:r>
              <a:rPr lang="en-IN" dirty="0" smtClean="0">
                <a:solidFill>
                  <a:schemeClr val="tx1"/>
                </a:solidFill>
              </a:rPr>
              <a:t>If a&gt;b, 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go to step 4.</a:t>
            </a:r>
            <a:endParaRPr lang="en-IN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Step </a:t>
            </a:r>
            <a:r>
              <a:rPr lang="en-IN" dirty="0" smtClean="0">
                <a:solidFill>
                  <a:srgbClr val="C00000"/>
                </a:solidFill>
              </a:rPr>
              <a:t>3: </a:t>
            </a:r>
            <a:r>
              <a:rPr lang="en-IN" dirty="0">
                <a:solidFill>
                  <a:schemeClr val="tx1"/>
                </a:solidFill>
              </a:rPr>
              <a:t>Print </a:t>
            </a:r>
            <a:r>
              <a:rPr lang="en-IN" dirty="0" smtClean="0">
                <a:solidFill>
                  <a:schemeClr val="tx1"/>
                </a:solidFill>
              </a:rPr>
              <a:t>b </a:t>
            </a:r>
            <a:r>
              <a:rPr lang="en-IN" dirty="0">
                <a:solidFill>
                  <a:schemeClr val="tx1"/>
                </a:solidFill>
              </a:rPr>
              <a:t>is largest number</a:t>
            </a:r>
            <a:r>
              <a:rPr lang="en-IN" dirty="0" smtClean="0">
                <a:solidFill>
                  <a:schemeClr val="tx1"/>
                </a:solidFill>
              </a:rPr>
              <a:t>, 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go </a:t>
            </a:r>
            <a:r>
              <a:rPr lang="en-IN" dirty="0">
                <a:solidFill>
                  <a:schemeClr val="tx1"/>
                </a:solidFill>
              </a:rPr>
              <a:t>to step </a:t>
            </a:r>
            <a:r>
              <a:rPr lang="en-IN" dirty="0" smtClean="0">
                <a:solidFill>
                  <a:schemeClr val="tx1"/>
                </a:solidFill>
              </a:rPr>
              <a:t>5.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Step </a:t>
            </a:r>
            <a:r>
              <a:rPr lang="en-IN" dirty="0" smtClean="0">
                <a:solidFill>
                  <a:srgbClr val="C00000"/>
                </a:solidFill>
              </a:rPr>
              <a:t>4: </a:t>
            </a:r>
            <a:r>
              <a:rPr lang="en-IN" dirty="0" smtClean="0">
                <a:solidFill>
                  <a:schemeClr val="tx1"/>
                </a:solidFill>
              </a:rPr>
              <a:t>Print a is largest number.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Step </a:t>
            </a:r>
            <a:r>
              <a:rPr lang="en-IN" dirty="0" smtClean="0">
                <a:solidFill>
                  <a:srgbClr val="C00000"/>
                </a:solidFill>
              </a:rPr>
              <a:t>5: </a:t>
            </a:r>
            <a:r>
              <a:rPr lang="en-IN" dirty="0" smtClean="0">
                <a:solidFill>
                  <a:schemeClr val="tx1"/>
                </a:solidFill>
              </a:rPr>
              <a:t>Stop.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2591792" y="5604421"/>
            <a:ext cx="1440000" cy="61264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3DA1EF8B-FEF3-4934-82C2-0DD4F750454A}"/>
              </a:ext>
            </a:extLst>
          </p:cNvPr>
          <p:cNvCxnSpPr/>
          <p:nvPr/>
        </p:nvCxnSpPr>
        <p:spPr>
          <a:xfrm>
            <a:off x="3311790" y="1876033"/>
            <a:ext cx="3" cy="360000"/>
          </a:xfrm>
          <a:prstGeom prst="straightConnector1">
            <a:avLst/>
          </a:prstGeom>
          <a:ln w="25400">
            <a:solidFill>
              <a:schemeClr val="tx1">
                <a:lumMod val="90000"/>
                <a:lumOff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3DA1EF8B-FEF3-4934-82C2-0DD4F750454A}"/>
              </a:ext>
            </a:extLst>
          </p:cNvPr>
          <p:cNvCxnSpPr/>
          <p:nvPr/>
        </p:nvCxnSpPr>
        <p:spPr>
          <a:xfrm>
            <a:off x="3311786" y="2855419"/>
            <a:ext cx="3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rot="16200000" flipH="1">
            <a:off x="4629532" y="3731971"/>
            <a:ext cx="908464" cy="653772"/>
          </a:xfrm>
          <a:prstGeom prst="bentConnector3">
            <a:avLst>
              <a:gd name="adj1" fmla="val -327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rot="5400000">
            <a:off x="1061152" y="3731971"/>
            <a:ext cx="908464" cy="653772"/>
          </a:xfrm>
          <a:prstGeom prst="bentConnector3">
            <a:avLst>
              <a:gd name="adj1" fmla="val -327"/>
            </a:avLst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rot="5400000">
            <a:off x="4323379" y="4844036"/>
            <a:ext cx="805570" cy="1368972"/>
          </a:xfrm>
          <a:prstGeom prst="bentConnector2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rot="16200000" flipH="1">
            <a:off x="1488459" y="4839581"/>
            <a:ext cx="805570" cy="1368972"/>
          </a:xfrm>
          <a:prstGeom prst="bent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arallelogram 17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3898650" y="4503989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Print b is largest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1979786" y="2242771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Read a, 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51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8" grpId="0" animBg="1"/>
      <p:bldP spid="9" grpId="0"/>
      <p:bldP spid="11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Largest number from 3 numbers (Flowchart)</a:t>
            </a:r>
            <a:endParaRPr lang="en-US" dirty="0"/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xmlns="" id="{EC4E2ACA-5419-4BF4-8EE0-6291E03D8AF6}"/>
              </a:ext>
            </a:extLst>
          </p:cNvPr>
          <p:cNvSpPr/>
          <p:nvPr/>
        </p:nvSpPr>
        <p:spPr>
          <a:xfrm>
            <a:off x="4578561" y="2922215"/>
            <a:ext cx="2922497" cy="822960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Is a&gt;b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7523992" y="2952954"/>
            <a:ext cx="67941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3156951" y="4952026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Print c is largest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5319811" y="995864"/>
            <a:ext cx="1440000" cy="61264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3921114" y="2940597"/>
            <a:ext cx="6150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5324942" y="5790688"/>
            <a:ext cx="1440000" cy="61264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3DA1EF8B-FEF3-4934-82C2-0DD4F750454A}"/>
              </a:ext>
            </a:extLst>
          </p:cNvPr>
          <p:cNvCxnSpPr/>
          <p:nvPr/>
        </p:nvCxnSpPr>
        <p:spPr>
          <a:xfrm>
            <a:off x="6039809" y="1605103"/>
            <a:ext cx="3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3DA1EF8B-FEF3-4934-82C2-0DD4F750454A}"/>
              </a:ext>
            </a:extLst>
          </p:cNvPr>
          <p:cNvCxnSpPr/>
          <p:nvPr/>
        </p:nvCxnSpPr>
        <p:spPr>
          <a:xfrm>
            <a:off x="6039805" y="2584489"/>
            <a:ext cx="3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>
            <a:endCxn id="18" idx="0"/>
          </p:cNvCxnSpPr>
          <p:nvPr/>
        </p:nvCxnSpPr>
        <p:spPr>
          <a:xfrm>
            <a:off x="7523992" y="3331194"/>
            <a:ext cx="1856922" cy="448622"/>
          </a:xfrm>
          <a:prstGeom prst="bentConnector2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>
            <a:stCxn id="4" idx="1"/>
            <a:endCxn id="19" idx="0"/>
          </p:cNvCxnSpPr>
          <p:nvPr/>
        </p:nvCxnSpPr>
        <p:spPr>
          <a:xfrm rot="10800000" flipV="1">
            <a:off x="3078109" y="3333694"/>
            <a:ext cx="1500452" cy="446121"/>
          </a:xfrm>
          <a:prstGeom prst="bent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>
            <a:endCxn id="9" idx="3"/>
          </p:cNvCxnSpPr>
          <p:nvPr/>
        </p:nvCxnSpPr>
        <p:spPr>
          <a:xfrm rot="10800000" flipV="1">
            <a:off x="6764942" y="5564674"/>
            <a:ext cx="976678" cy="532338"/>
          </a:xfrm>
          <a:prstGeom prst="bentConnector3">
            <a:avLst>
              <a:gd name="adj1" fmla="val 3188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>
            <a:stCxn id="6" idx="3"/>
            <a:endCxn id="9" idx="1"/>
          </p:cNvCxnSpPr>
          <p:nvPr/>
        </p:nvCxnSpPr>
        <p:spPr>
          <a:xfrm rot="16200000" flipH="1">
            <a:off x="4482008" y="5254078"/>
            <a:ext cx="532338" cy="115353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6268932" y="4942924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Print b is largest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4707805" y="1971841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Read a, b, 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xmlns="" id="{EC4E2ACA-5419-4BF4-8EE0-6291E03D8AF6}"/>
              </a:ext>
            </a:extLst>
          </p:cNvPr>
          <p:cNvSpPr/>
          <p:nvPr/>
        </p:nvSpPr>
        <p:spPr>
          <a:xfrm>
            <a:off x="7919665" y="3779816"/>
            <a:ext cx="2922497" cy="822960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Is b&gt;c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xmlns="" id="{EC4E2ACA-5419-4BF4-8EE0-6291E03D8AF6}"/>
              </a:ext>
            </a:extLst>
          </p:cNvPr>
          <p:cNvSpPr/>
          <p:nvPr/>
        </p:nvSpPr>
        <p:spPr>
          <a:xfrm>
            <a:off x="1616860" y="3779816"/>
            <a:ext cx="2922497" cy="822960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Is a&gt;c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9380913" y="4942923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Print c is largest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44970" y="4911150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Print a is largest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1140013" y="3798199"/>
            <a:ext cx="6150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23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>
            <a:stCxn id="19" idx="1"/>
            <a:endCxn id="21" idx="0"/>
          </p:cNvCxnSpPr>
          <p:nvPr/>
        </p:nvCxnSpPr>
        <p:spPr>
          <a:xfrm rot="10800000" flipV="1">
            <a:off x="1376970" y="4191296"/>
            <a:ext cx="239890" cy="719854"/>
          </a:xfrm>
          <a:prstGeom prst="bent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7262218" y="3790784"/>
            <a:ext cx="6150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25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>
            <a:endCxn id="16" idx="0"/>
          </p:cNvCxnSpPr>
          <p:nvPr/>
        </p:nvCxnSpPr>
        <p:spPr>
          <a:xfrm rot="5400000">
            <a:off x="7380778" y="4404036"/>
            <a:ext cx="759043" cy="318733"/>
          </a:xfrm>
          <a:prstGeom prst="bentConnector3">
            <a:avLst>
              <a:gd name="adj1" fmla="val 862"/>
            </a:avLst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4570850" y="3813056"/>
            <a:ext cx="67941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27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>
            <a:stCxn id="19" idx="3"/>
          </p:cNvCxnSpPr>
          <p:nvPr/>
        </p:nvCxnSpPr>
        <p:spPr>
          <a:xfrm>
            <a:off x="4539357" y="4191296"/>
            <a:ext cx="271459" cy="760730"/>
          </a:xfrm>
          <a:prstGeom prst="bentConnector2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10744795" y="3815484"/>
            <a:ext cx="67941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29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>
            <a:stCxn id="18" idx="3"/>
          </p:cNvCxnSpPr>
          <p:nvPr/>
        </p:nvCxnSpPr>
        <p:spPr>
          <a:xfrm>
            <a:off x="10842162" y="4191296"/>
            <a:ext cx="622007" cy="751627"/>
          </a:xfrm>
          <a:prstGeom prst="bentConnector2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rot="16200000" flipH="1">
            <a:off x="3064349" y="3837407"/>
            <a:ext cx="573214" cy="3947972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rot="10800000" flipV="1">
            <a:off x="6783058" y="5555570"/>
            <a:ext cx="3972200" cy="541441"/>
          </a:xfrm>
          <a:prstGeom prst="bentConnector3">
            <a:avLst>
              <a:gd name="adj1" fmla="val 26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01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/>
      <p:bldP spid="9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4" grpId="0"/>
      <p:bldP spid="26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Largest number from 3 numbers (Algorithm)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5883253" cy="5590565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Step 1: </a:t>
            </a:r>
            <a:r>
              <a:rPr lang="en-IN" dirty="0"/>
              <a:t>Read a, b, c.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Step 2: </a:t>
            </a:r>
            <a:r>
              <a:rPr lang="en-IN" dirty="0"/>
              <a:t>If a&gt;b,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go </a:t>
            </a:r>
            <a:r>
              <a:rPr lang="en-IN" dirty="0"/>
              <a:t>to step 5.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Step 3: </a:t>
            </a:r>
            <a:r>
              <a:rPr lang="en-IN" dirty="0"/>
              <a:t>If b&gt;c,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go </a:t>
            </a:r>
            <a:r>
              <a:rPr lang="en-IN" dirty="0"/>
              <a:t>to step 8.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Step 4: </a:t>
            </a:r>
            <a:r>
              <a:rPr lang="en-IN" dirty="0"/>
              <a:t>Print c is largest number,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go </a:t>
            </a:r>
            <a:r>
              <a:rPr lang="en-IN" dirty="0"/>
              <a:t>to step 9.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Step 5: </a:t>
            </a:r>
            <a:r>
              <a:rPr lang="en-IN" dirty="0"/>
              <a:t>If a&gt;c,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go </a:t>
            </a:r>
            <a:r>
              <a:rPr lang="en-IN" dirty="0"/>
              <a:t>to step 7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14433" y="863443"/>
            <a:ext cx="5883253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IN" dirty="0" smtClean="0">
                <a:solidFill>
                  <a:srgbClr val="C00000"/>
                </a:solidFill>
              </a:rPr>
              <a:t>Step 6: </a:t>
            </a:r>
            <a:r>
              <a:rPr lang="en-IN" dirty="0" smtClean="0"/>
              <a:t>Print c is largest number, 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dirty="0"/>
              <a:t>	</a:t>
            </a:r>
            <a:r>
              <a:rPr lang="en-IN" dirty="0" smtClean="0"/>
              <a:t>go to step 9.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dirty="0" smtClean="0">
                <a:solidFill>
                  <a:srgbClr val="C00000"/>
                </a:solidFill>
              </a:rPr>
              <a:t>Step 7: </a:t>
            </a:r>
            <a:r>
              <a:rPr lang="en-IN" dirty="0" smtClean="0"/>
              <a:t>Print a is largest number, 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dirty="0"/>
              <a:t>	</a:t>
            </a:r>
            <a:r>
              <a:rPr lang="en-IN" dirty="0" smtClean="0"/>
              <a:t>go to step 9.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dirty="0" smtClean="0">
                <a:solidFill>
                  <a:srgbClr val="C00000"/>
                </a:solidFill>
              </a:rPr>
              <a:t>Step 8: </a:t>
            </a:r>
            <a:r>
              <a:rPr lang="en-IN" dirty="0" smtClean="0"/>
              <a:t>Print b is largest number.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dirty="0" smtClean="0">
                <a:solidFill>
                  <a:srgbClr val="C00000"/>
                </a:solidFill>
              </a:rPr>
              <a:t>Step 9: </a:t>
            </a:r>
            <a:r>
              <a:rPr lang="en-IN" dirty="0" smtClean="0"/>
              <a:t>Stop.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9C8B69F7-142A-45A5-8795-C8D78A28F496}"/>
              </a:ext>
            </a:extLst>
          </p:cNvPr>
          <p:cNvCxnSpPr/>
          <p:nvPr/>
        </p:nvCxnSpPr>
        <p:spPr>
          <a:xfrm>
            <a:off x="5667496" y="863444"/>
            <a:ext cx="0" cy="501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74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Thank you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="" xmlns:a16="http://schemas.microsoft.com/office/drawing/2014/main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3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programming language was developed in 1972 by Dennis Ritchie at bell laboratories of AT&amp;T (American Telephone &amp; Telegraph</a:t>
            </a:r>
            <a:r>
              <a:rPr lang="en-US" dirty="0" smtClean="0"/>
              <a:t>).</a:t>
            </a:r>
          </a:p>
          <a:p>
            <a:r>
              <a:rPr lang="en-US" dirty="0"/>
              <a:t>C language was developed to be used in UNIX operating system</a:t>
            </a:r>
            <a:r>
              <a:rPr lang="en-US" dirty="0" smtClean="0"/>
              <a:t>.</a:t>
            </a:r>
          </a:p>
          <a:p>
            <a:r>
              <a:rPr lang="en-US" dirty="0"/>
              <a:t>It u</a:t>
            </a:r>
            <a:r>
              <a:rPr lang="en-US" dirty="0" smtClean="0"/>
              <a:t>ses </a:t>
            </a:r>
            <a:r>
              <a:rPr lang="en-US" dirty="0"/>
              <a:t>many features of previous languages such as B and BCPL</a:t>
            </a:r>
            <a:r>
              <a:rPr lang="en-US" dirty="0" smtClean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725702"/>
              </p:ext>
            </p:extLst>
          </p:nvPr>
        </p:nvGraphicFramePr>
        <p:xfrm>
          <a:off x="6096000" y="2710985"/>
          <a:ext cx="597865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963"/>
                <a:gridCol w="1011708"/>
                <a:gridCol w="28719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Language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Year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Developed</a:t>
                      </a:r>
                      <a:r>
                        <a:rPr lang="en-US" baseline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 By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Group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BCPL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Martin Richard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Ken Thompson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Traditional 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Dennis Ritchie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ANSI 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ANSI Committee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ANSI/ISO 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ISO Committee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C99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Standardization Committee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139A428D-8F15-4206-B337-FA27C005FA71}"/>
              </a:ext>
            </a:extLst>
          </p:cNvPr>
          <p:cNvSpPr txBox="1">
            <a:spLocks/>
          </p:cNvSpPr>
          <p:nvPr/>
        </p:nvSpPr>
        <p:spPr>
          <a:xfrm>
            <a:off x="117342" y="2535551"/>
            <a:ext cx="5858455" cy="38008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39A428D-8F15-4206-B337-FA27C005FA71}"/>
              </a:ext>
            </a:extLst>
          </p:cNvPr>
          <p:cNvSpPr txBox="1">
            <a:spLocks/>
          </p:cNvSpPr>
          <p:nvPr/>
        </p:nvSpPr>
        <p:spPr>
          <a:xfrm>
            <a:off x="131180" y="2594353"/>
            <a:ext cx="5676233" cy="39184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B Language </a:t>
            </a:r>
            <a:r>
              <a:rPr lang="en-US" dirty="0" smtClean="0"/>
              <a:t>did </a:t>
            </a:r>
            <a:r>
              <a:rPr lang="en-US" dirty="0"/>
              <a:t>not understand </a:t>
            </a:r>
            <a:r>
              <a:rPr lang="en-US" b="1" dirty="0"/>
              <a:t>data-types</a:t>
            </a:r>
            <a:r>
              <a:rPr lang="en-US" dirty="0"/>
              <a:t> and did not provide the use of </a:t>
            </a:r>
            <a:r>
              <a:rPr lang="en-US" b="1" dirty="0" smtClean="0"/>
              <a:t>structures</a:t>
            </a:r>
            <a:r>
              <a:rPr lang="en-US" dirty="0" smtClean="0"/>
              <a:t>.</a:t>
            </a:r>
          </a:p>
          <a:p>
            <a:r>
              <a:rPr lang="en-US" dirty="0"/>
              <a:t>These drawbacks became the driving </a:t>
            </a:r>
            <a:r>
              <a:rPr lang="en-US" dirty="0" smtClean="0"/>
              <a:t>force </a:t>
            </a:r>
            <a:r>
              <a:rPr lang="en-US" dirty="0"/>
              <a:t>of a </a:t>
            </a:r>
            <a:r>
              <a:rPr lang="en-US" dirty="0" smtClean="0"/>
              <a:t>programming </a:t>
            </a:r>
            <a:r>
              <a:rPr lang="en-US" dirty="0"/>
              <a:t>language </a:t>
            </a:r>
            <a:r>
              <a:rPr lang="en-US" dirty="0" smtClean="0"/>
              <a:t>C</a:t>
            </a:r>
            <a:r>
              <a:rPr lang="en-US" dirty="0"/>
              <a:t>. </a:t>
            </a:r>
          </a:p>
          <a:p>
            <a:r>
              <a:rPr lang="en-US" dirty="0"/>
              <a:t>C is widely used in development: </a:t>
            </a:r>
          </a:p>
          <a:p>
            <a:pPr lvl="1"/>
            <a:r>
              <a:rPr lang="en-US" dirty="0"/>
              <a:t> Operating Systems like Windows</a:t>
            </a:r>
          </a:p>
          <a:p>
            <a:pPr lvl="1"/>
            <a:r>
              <a:rPr lang="en-US" dirty="0"/>
              <a:t>Oracle database</a:t>
            </a:r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/>
              <a:t>Python interpreter</a:t>
            </a:r>
          </a:p>
          <a:p>
            <a:pPr lvl="1"/>
            <a:r>
              <a:rPr lang="en-US" dirty="0"/>
              <a:t>etc.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456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Importance Of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Modularity</a:t>
            </a:r>
          </a:p>
          <a:p>
            <a:r>
              <a:rPr lang="en-IN" dirty="0"/>
              <a:t>Extensibility</a:t>
            </a:r>
          </a:p>
          <a:p>
            <a:r>
              <a:rPr lang="en-IN" dirty="0"/>
              <a:t>Elegant syntax</a:t>
            </a:r>
          </a:p>
          <a:p>
            <a:r>
              <a:rPr lang="en-IN" dirty="0"/>
              <a:t>Case sensitive</a:t>
            </a:r>
          </a:p>
          <a:p>
            <a:r>
              <a:rPr lang="en-IN" dirty="0"/>
              <a:t>Less memory required</a:t>
            </a:r>
          </a:p>
          <a:p>
            <a:r>
              <a:rPr lang="en-IN" dirty="0"/>
              <a:t>The standard library concept</a:t>
            </a:r>
          </a:p>
          <a:p>
            <a:r>
              <a:rPr lang="en-IN" dirty="0"/>
              <a:t>The portability of the compiler</a:t>
            </a:r>
          </a:p>
          <a:p>
            <a:r>
              <a:rPr lang="en-IN" dirty="0"/>
              <a:t>A powerful and varied range of operators</a:t>
            </a:r>
          </a:p>
          <a:p>
            <a:r>
              <a:rPr lang="en-IN" dirty="0"/>
              <a:t>Ready access to the hardware when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3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language has numerous libraries that include predefined functions to make programming easier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  <a:r>
              <a:rPr lang="en-US" dirty="0" smtClean="0"/>
              <a:t>Header </a:t>
            </a:r>
            <a:r>
              <a:rPr lang="en-US" dirty="0"/>
              <a:t>files contain the set of predefined standard library functions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use </a:t>
            </a:r>
            <a:r>
              <a:rPr lang="en-US" dirty="0"/>
              <a:t>a header file in </a:t>
            </a:r>
            <a:r>
              <a:rPr lang="en-US" dirty="0" smtClean="0"/>
              <a:t>a program </a:t>
            </a:r>
            <a:r>
              <a:rPr lang="en-US" dirty="0"/>
              <a:t>by including it with the C preprocessing directive </a:t>
            </a:r>
            <a:r>
              <a:rPr lang="en-US" b="1" dirty="0" smtClean="0">
                <a:solidFill>
                  <a:srgbClr val="C00000"/>
                </a:solidFill>
              </a:rPr>
              <a:t>#include</a:t>
            </a:r>
            <a:r>
              <a:rPr lang="en-US" dirty="0" smtClean="0"/>
              <a:t>.</a:t>
            </a:r>
          </a:p>
          <a:p>
            <a:r>
              <a:rPr lang="en-US" dirty="0"/>
              <a:t>All the header file have a </a:t>
            </a:r>
            <a:r>
              <a:rPr lang="en-US" b="1" dirty="0" smtClean="0">
                <a:solidFill>
                  <a:srgbClr val="C00000"/>
                </a:solidFill>
              </a:rPr>
              <a:t>.h</a:t>
            </a:r>
            <a:r>
              <a:rPr lang="en-US" dirty="0"/>
              <a:t> an extension. </a:t>
            </a:r>
            <a:endParaRPr lang="en-US" dirty="0" smtClean="0"/>
          </a:p>
          <a:p>
            <a:r>
              <a:rPr lang="en-US" dirty="0"/>
              <a:t>There are of 2 types of header file: </a:t>
            </a:r>
            <a:endParaRPr lang="en-US" dirty="0" smtClean="0"/>
          </a:p>
          <a:p>
            <a:pPr lvl="1"/>
            <a:r>
              <a:rPr lang="en-US" b="1" dirty="0"/>
              <a:t>Pre-existing header files:</a:t>
            </a:r>
            <a:r>
              <a:rPr lang="en-US" dirty="0"/>
              <a:t> Files which are already available in C</a:t>
            </a:r>
            <a:r>
              <a:rPr lang="en-US" dirty="0" smtClean="0"/>
              <a:t> </a:t>
            </a:r>
            <a:r>
              <a:rPr lang="en-US" dirty="0"/>
              <a:t>compiler we just need to import them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User-defined header </a:t>
            </a:r>
            <a:r>
              <a:rPr lang="en-US" b="1" dirty="0" smtClean="0"/>
              <a:t>files: </a:t>
            </a:r>
            <a:r>
              <a:rPr lang="en-US" dirty="0"/>
              <a:t>These files are defined by the user </a:t>
            </a:r>
            <a:r>
              <a:rPr lang="en-US" dirty="0" smtClean="0"/>
              <a:t>as per need.</a:t>
            </a:r>
          </a:p>
          <a:p>
            <a:r>
              <a:rPr lang="en-US" dirty="0"/>
              <a:t>We can include header files in our program by using one of the above two </a:t>
            </a:r>
            <a:r>
              <a:rPr lang="en-US" dirty="0" smtClean="0"/>
              <a:t>syntax.</a:t>
            </a:r>
            <a:endParaRPr lang="en-US" dirty="0"/>
          </a:p>
        </p:txBody>
      </p:sp>
      <p:sp>
        <p:nvSpPr>
          <p:cNvPr id="4" name="Round Same Side Corner Rectangle 3"/>
          <p:cNvSpPr/>
          <p:nvPr/>
        </p:nvSpPr>
        <p:spPr>
          <a:xfrm>
            <a:off x="1841679" y="4606500"/>
            <a:ext cx="1300766" cy="270457"/>
          </a:xfrm>
          <a:prstGeom prst="round2SameRect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C000"/>
                </a:solidFill>
              </a:rPr>
              <a:t>Header File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1679" y="4893973"/>
            <a:ext cx="373487" cy="14037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1</a:t>
            </a:r>
          </a:p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2</a:t>
            </a:r>
          </a:p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3</a:t>
            </a:r>
          </a:p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4</a:t>
            </a:r>
          </a:p>
          <a:p>
            <a:pPr algn="r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2215166" y="4893972"/>
            <a:ext cx="4069724" cy="14037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#include &lt;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filename.h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&gt;</a:t>
            </a:r>
          </a:p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Or</a:t>
            </a:r>
          </a:p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#include "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filename.h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55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#include&lt;stdio.h</a:t>
            </a:r>
            <a:r>
              <a:rPr lang="en-US" b="1" dirty="0" smtClean="0"/>
              <a:t>&gt;: </a:t>
            </a:r>
            <a:r>
              <a:rPr lang="en-US" dirty="0"/>
              <a:t>It is used to perform input and output operations using functions scanf() and printf</a:t>
            </a:r>
            <a:r>
              <a:rPr lang="en-US" dirty="0" smtClean="0"/>
              <a:t>().</a:t>
            </a:r>
          </a:p>
          <a:p>
            <a:r>
              <a:rPr lang="en-US" b="1" dirty="0"/>
              <a:t>#include&lt;iostream&gt;: </a:t>
            </a:r>
            <a:r>
              <a:rPr lang="en-US" dirty="0"/>
              <a:t>It is used as a stream of Input and Output using cin and cout</a:t>
            </a:r>
            <a:r>
              <a:rPr lang="en-US" dirty="0" smtClean="0"/>
              <a:t>.</a:t>
            </a:r>
          </a:p>
          <a:p>
            <a:r>
              <a:rPr lang="en-US" b="1" dirty="0"/>
              <a:t>#include&lt;string.h&gt;: </a:t>
            </a:r>
            <a:r>
              <a:rPr lang="en-US" dirty="0"/>
              <a:t>It is used to perform various functionalities related to string manipulation like strlen(), strcmp(), strcpy(), size(), etc</a:t>
            </a:r>
            <a:r>
              <a:rPr lang="en-US" dirty="0" smtClean="0"/>
              <a:t>.</a:t>
            </a:r>
          </a:p>
          <a:p>
            <a:r>
              <a:rPr lang="en-US" b="1" dirty="0"/>
              <a:t>#include&lt;math.h&gt;:</a:t>
            </a:r>
            <a:r>
              <a:rPr lang="en-US" dirty="0"/>
              <a:t> It is used to perform mathematical operations like sqrt(), log2(), pow(), etc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#</a:t>
            </a:r>
            <a:r>
              <a:rPr lang="en-US" b="1" dirty="0"/>
              <a:t>include&lt;errno.h</a:t>
            </a:r>
            <a:r>
              <a:rPr lang="en-US" b="1" dirty="0" smtClean="0"/>
              <a:t>&gt;:</a:t>
            </a:r>
            <a:r>
              <a:rPr lang="en-US" dirty="0"/>
              <a:t> </a:t>
            </a:r>
            <a:r>
              <a:rPr lang="en-US" dirty="0" smtClean="0"/>
              <a:t>It </a:t>
            </a:r>
            <a:r>
              <a:rPr lang="en-US" dirty="0"/>
              <a:t>is used to perform error handling operations like errno(), strerror(), perror(), etc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6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&amp; Output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US" dirty="0" smtClean="0"/>
              <a:t>we start dealing </a:t>
            </a:r>
            <a:r>
              <a:rPr lang="en-US" dirty="0"/>
              <a:t>with variables in </a:t>
            </a:r>
            <a:r>
              <a:rPr lang="en-US" dirty="0" smtClean="0"/>
              <a:t>C need to do some input/output.</a:t>
            </a:r>
          </a:p>
          <a:p>
            <a:r>
              <a:rPr lang="en-US" dirty="0"/>
              <a:t>The computer’s primary input device is the keyboard, and its primary output device is the </a:t>
            </a:r>
            <a:r>
              <a:rPr lang="en-US" dirty="0" smtClean="0"/>
              <a:t>monitor.</a:t>
            </a:r>
          </a:p>
          <a:p>
            <a:r>
              <a:rPr lang="en-US" b="1" dirty="0"/>
              <a:t>Input</a:t>
            </a:r>
            <a:r>
              <a:rPr lang="en-US" dirty="0"/>
              <a:t> means to provide the </a:t>
            </a:r>
            <a:r>
              <a:rPr lang="en-US" dirty="0" smtClean="0"/>
              <a:t>data </a:t>
            </a:r>
            <a:r>
              <a:rPr lang="en-US" dirty="0"/>
              <a:t>to be used in the </a:t>
            </a:r>
            <a:r>
              <a:rPr lang="en-US" dirty="0" smtClean="0"/>
              <a:t>program using variables.</a:t>
            </a:r>
          </a:p>
          <a:p>
            <a:r>
              <a:rPr lang="en-US" b="1" dirty="0"/>
              <a:t>Output</a:t>
            </a:r>
            <a:r>
              <a:rPr lang="en-US" dirty="0"/>
              <a:t> means to display data on the screen or write the data to a printer or a file</a:t>
            </a:r>
            <a:r>
              <a:rPr lang="en-US" dirty="0" smtClean="0"/>
              <a:t>.</a:t>
            </a:r>
          </a:p>
          <a:p>
            <a:r>
              <a:rPr lang="en-US" dirty="0"/>
              <a:t>The functions used for standard input and output are present in the </a:t>
            </a:r>
            <a:r>
              <a:rPr lang="en-US" b="1" dirty="0"/>
              <a:t>stdio.h</a:t>
            </a:r>
            <a:r>
              <a:rPr lang="en-US" dirty="0"/>
              <a:t> header 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Functions used for input/output operations are:</a:t>
            </a:r>
          </a:p>
          <a:p>
            <a:pPr lvl="1"/>
            <a:r>
              <a:rPr lang="en-US" dirty="0"/>
              <a:t>printf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scanf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getchar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putchar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gets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puts()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6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rintf()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printf() is a function defined in </a:t>
            </a:r>
            <a:r>
              <a:rPr lang="en-US" dirty="0">
                <a:solidFill>
                  <a:srgbClr val="C00000"/>
                </a:solidFill>
              </a:rPr>
              <a:t>stdio.h</a:t>
            </a:r>
            <a:r>
              <a:rPr lang="en-US" dirty="0"/>
              <a:t> file</a:t>
            </a:r>
          </a:p>
          <a:p>
            <a:r>
              <a:rPr lang="en-US" dirty="0"/>
              <a:t>It displays output on standard output, mostly </a:t>
            </a:r>
            <a:r>
              <a:rPr lang="en-US" dirty="0" smtClean="0"/>
              <a:t>monitor</a:t>
            </a:r>
          </a:p>
          <a:p>
            <a:r>
              <a:rPr lang="en-US" dirty="0"/>
              <a:t>Message and value of variable can be </a:t>
            </a:r>
            <a:r>
              <a:rPr lang="en-US" dirty="0" smtClean="0"/>
              <a:t>printed using this function</a:t>
            </a:r>
          </a:p>
          <a:p>
            <a:r>
              <a:rPr lang="en-US" dirty="0" smtClean="0"/>
              <a:t>Examples:				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printf(“ ”);  </a:t>
            </a:r>
          </a:p>
          <a:p>
            <a:pPr lvl="1"/>
            <a:r>
              <a:rPr lang="en-US" dirty="0" smtClean="0"/>
              <a:t>printf</a:t>
            </a:r>
            <a:r>
              <a:rPr lang="en-US" dirty="0"/>
              <a:t>(“Hello World</a:t>
            </a:r>
            <a:r>
              <a:rPr lang="en-US" dirty="0" smtClean="0"/>
              <a:t>”); 		</a:t>
            </a:r>
            <a:r>
              <a:rPr lang="en-US" dirty="0">
                <a:solidFill>
                  <a:srgbClr val="C00000"/>
                </a:solidFill>
              </a:rPr>
              <a:t>// Hello </a:t>
            </a:r>
            <a:r>
              <a:rPr lang="en-US" dirty="0" smtClean="0">
                <a:solidFill>
                  <a:srgbClr val="C00000"/>
                </a:solidFill>
              </a:rPr>
              <a:t>World</a:t>
            </a:r>
          </a:p>
          <a:p>
            <a:pPr lvl="1"/>
            <a:r>
              <a:rPr lang="en-US" dirty="0"/>
              <a:t>printf(“%d”, c</a:t>
            </a:r>
            <a:r>
              <a:rPr lang="en-US" dirty="0" smtClean="0"/>
              <a:t>);			</a:t>
            </a:r>
            <a:r>
              <a:rPr lang="en-US" dirty="0" smtClean="0">
                <a:solidFill>
                  <a:srgbClr val="C00000"/>
                </a:solidFill>
              </a:rPr>
              <a:t>// 15 </a:t>
            </a:r>
          </a:p>
          <a:p>
            <a:pPr lvl="1"/>
            <a:r>
              <a:rPr lang="en-US" dirty="0"/>
              <a:t>printf(“Sum = %d”, c);	</a:t>
            </a:r>
            <a:r>
              <a:rPr lang="en-US" dirty="0">
                <a:solidFill>
                  <a:srgbClr val="92D050"/>
                </a:solidFill>
              </a:rPr>
              <a:t>            </a:t>
            </a:r>
            <a:r>
              <a:rPr lang="en-US" dirty="0" smtClean="0">
                <a:solidFill>
                  <a:srgbClr val="92D05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// </a:t>
            </a:r>
            <a:r>
              <a:rPr lang="en-US" dirty="0">
                <a:solidFill>
                  <a:srgbClr val="C00000"/>
                </a:solidFill>
              </a:rPr>
              <a:t>Sum = </a:t>
            </a:r>
            <a:r>
              <a:rPr lang="en-US" dirty="0" smtClean="0">
                <a:solidFill>
                  <a:srgbClr val="C00000"/>
                </a:solidFill>
              </a:rPr>
              <a:t>15</a:t>
            </a:r>
          </a:p>
          <a:p>
            <a:pPr lvl="1"/>
            <a:r>
              <a:rPr lang="en-US" dirty="0"/>
              <a:t>printf(“%d+%d=%d”, a, b, c);       </a:t>
            </a:r>
            <a:r>
              <a:rPr lang="en-US" dirty="0" smtClean="0"/>
              <a:t> 	</a:t>
            </a:r>
            <a:r>
              <a:rPr lang="en-US" dirty="0" smtClean="0">
                <a:solidFill>
                  <a:srgbClr val="C00000"/>
                </a:solidFill>
              </a:rPr>
              <a:t>// </a:t>
            </a:r>
            <a:r>
              <a:rPr lang="en-US" dirty="0">
                <a:solidFill>
                  <a:srgbClr val="C00000"/>
                </a:solidFill>
              </a:rPr>
              <a:t>10+5=15</a:t>
            </a:r>
            <a:endParaRPr lang="en-IN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2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scanf()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scanf</a:t>
            </a:r>
            <a:r>
              <a:rPr lang="en-US" dirty="0" smtClean="0"/>
              <a:t>() </a:t>
            </a:r>
            <a:r>
              <a:rPr lang="en-US" dirty="0"/>
              <a:t>is a function defined in </a:t>
            </a:r>
            <a:r>
              <a:rPr lang="en-US" dirty="0">
                <a:solidFill>
                  <a:srgbClr val="C00000"/>
                </a:solidFill>
              </a:rPr>
              <a:t>stdio.h</a:t>
            </a:r>
            <a:r>
              <a:rPr lang="en-US" dirty="0"/>
              <a:t> file</a:t>
            </a:r>
          </a:p>
          <a:p>
            <a:r>
              <a:rPr lang="en-US" dirty="0"/>
              <a:t>scanf() function is used to </a:t>
            </a:r>
            <a:r>
              <a:rPr lang="en-US" dirty="0" smtClean="0"/>
              <a:t>read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character, string, numeric data </a:t>
            </a:r>
            <a:r>
              <a:rPr lang="en-US" dirty="0"/>
              <a:t>from </a:t>
            </a:r>
            <a:r>
              <a:rPr lang="en-US" dirty="0" smtClean="0"/>
              <a:t>keyboard</a:t>
            </a:r>
          </a:p>
          <a:p>
            <a:r>
              <a:rPr lang="en-US" dirty="0"/>
              <a:t>Syntax of scanf</a:t>
            </a:r>
          </a:p>
          <a:p>
            <a:pPr lvl="1"/>
            <a:r>
              <a:rPr lang="en-US" dirty="0" smtClean="0">
                <a:latin typeface="+mj-lt"/>
              </a:rPr>
              <a:t>scanf("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%X</a:t>
            </a:r>
            <a:r>
              <a:rPr lang="en-US" dirty="0" smtClean="0">
                <a:latin typeface="+mj-lt"/>
              </a:rPr>
              <a:t>",</a:t>
            </a:r>
            <a:r>
              <a:rPr lang="en-US" dirty="0">
                <a:latin typeface="+mj-lt"/>
              </a:rPr>
              <a:t> &amp;variable</a:t>
            </a:r>
            <a:r>
              <a:rPr lang="en-US" dirty="0" smtClean="0">
                <a:latin typeface="+mj-lt"/>
              </a:rPr>
              <a:t>);</a:t>
            </a:r>
          </a:p>
          <a:p>
            <a:pPr lvl="1"/>
            <a:r>
              <a:rPr lang="en-US" dirty="0"/>
              <a:t>where %X is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format specifier</a:t>
            </a:r>
            <a:r>
              <a:rPr lang="en-US" dirty="0" smtClean="0"/>
              <a:t> which </a:t>
            </a:r>
            <a:r>
              <a:rPr lang="en-US" dirty="0"/>
              <a:t>tells the compiler what type of data is in a variable.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&amp;</a:t>
            </a:r>
            <a:r>
              <a:rPr lang="en-US" dirty="0"/>
              <a:t> refers to address of </a:t>
            </a:r>
            <a:r>
              <a:rPr lang="en-US" dirty="0" smtClean="0"/>
              <a:t>variable </a:t>
            </a:r>
            <a:r>
              <a:rPr lang="en-US" dirty="0"/>
              <a:t>which is directing the input value to a address returned by </a:t>
            </a:r>
            <a:r>
              <a:rPr lang="en-US" dirty="0">
                <a:solidFill>
                  <a:srgbClr val="C00000"/>
                </a:solidFill>
              </a:rPr>
              <a:t>&amp;variable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217525"/>
              </p:ext>
            </p:extLst>
          </p:nvPr>
        </p:nvGraphicFramePr>
        <p:xfrm>
          <a:off x="705476" y="3478422"/>
          <a:ext cx="10344596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901"/>
                <a:gridCol w="1867437"/>
                <a:gridCol w="1751527"/>
                <a:gridCol w="5344731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r>
                        <a:rPr lang="en-US" sz="1600" dirty="0" smtClean="0">
                          <a:solidFill>
                            <a:srgbClr val="FFC000"/>
                          </a:solidFill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specifier</a:t>
                      </a:r>
                      <a:endParaRPr lang="en-IN" sz="1600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Supported</a:t>
                      </a:r>
                      <a:r>
                        <a:rPr lang="en-IN" sz="1600" dirty="0" smtClean="0">
                          <a:solidFill>
                            <a:srgbClr val="FFC000"/>
                          </a:solidFill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en-IN" sz="1600" dirty="0" smtClean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IN" sz="16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16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6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%d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scanf(“%d”, &amp;a)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Accept integer value</a:t>
                      </a:r>
                      <a:r>
                        <a:rPr lang="en-IN" sz="1800" baseline="0" dirty="0" smtClean="0">
                          <a:solidFill>
                            <a:schemeClr val="tx1"/>
                          </a:solidFill>
                        </a:rPr>
                        <a:t> such as 1, 5, 25, 105 </a:t>
                      </a:r>
                      <a:r>
                        <a:rPr lang="en-IN" sz="1800" baseline="0" dirty="0" err="1" smtClean="0">
                          <a:solidFill>
                            <a:schemeClr val="tx1"/>
                          </a:solidFill>
                        </a:rPr>
                        <a:t>etc</a:t>
                      </a:r>
                      <a:endParaRPr lang="en-IN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%f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scanf(“%f”, &amp;b)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Accept floating value</a:t>
                      </a:r>
                      <a:r>
                        <a:rPr lang="en-IN" sz="1800" baseline="0" dirty="0" smtClean="0">
                          <a:solidFill>
                            <a:schemeClr val="tx1"/>
                          </a:solidFill>
                        </a:rPr>
                        <a:t> such as 1.5, 15.20 </a:t>
                      </a:r>
                      <a:r>
                        <a:rPr lang="en-IN" sz="1800" baseline="0" dirty="0" err="1" smtClean="0">
                          <a:solidFill>
                            <a:schemeClr val="tx1"/>
                          </a:solidFill>
                        </a:rPr>
                        <a:t>etc</a:t>
                      </a:r>
                      <a:endParaRPr lang="en-IN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%c</a:t>
                      </a:r>
                      <a:endParaRPr lang="en-IN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Character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err="1" smtClean="0">
                          <a:solidFill>
                            <a:schemeClr val="tx1"/>
                          </a:solidFill>
                        </a:rPr>
                        <a:t>scanf</a:t>
                      </a: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(“%c”, &amp;c)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Accept character value</a:t>
                      </a:r>
                      <a:r>
                        <a:rPr lang="en-IN" sz="2000" baseline="0" dirty="0" smtClean="0">
                          <a:solidFill>
                            <a:schemeClr val="tx1"/>
                          </a:solidFill>
                        </a:rPr>
                        <a:t> such as a, f, j, W, Z </a:t>
                      </a:r>
                      <a:r>
                        <a:rPr lang="en-IN" sz="2000" baseline="0" dirty="0" err="1" smtClean="0">
                          <a:solidFill>
                            <a:schemeClr val="tx1"/>
                          </a:solidFill>
                        </a:rPr>
                        <a:t>etc</a:t>
                      </a:r>
                      <a:endParaRPr lang="en-IN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%s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err="1" smtClean="0">
                          <a:solidFill>
                            <a:schemeClr val="tx1"/>
                          </a:solidFill>
                        </a:rPr>
                        <a:t>scanf</a:t>
                      </a: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(“%s”, &amp;d)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</a:rPr>
                        <a:t>Accept string value</a:t>
                      </a:r>
                      <a:r>
                        <a:rPr lang="en-IN" sz="2000" baseline="0" dirty="0" smtClean="0">
                          <a:solidFill>
                            <a:schemeClr val="tx1"/>
                          </a:solidFill>
                        </a:rPr>
                        <a:t> such as diet, </a:t>
                      </a:r>
                      <a:r>
                        <a:rPr lang="en-IN" sz="2000" baseline="0" dirty="0" err="1" smtClean="0">
                          <a:solidFill>
                            <a:schemeClr val="tx1"/>
                          </a:solidFill>
                        </a:rPr>
                        <a:t>india</a:t>
                      </a:r>
                      <a:r>
                        <a:rPr lang="en-IN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2000" baseline="0" dirty="0" err="1" smtClean="0">
                          <a:solidFill>
                            <a:schemeClr val="tx1"/>
                          </a:solidFill>
                        </a:rPr>
                        <a:t>etc</a:t>
                      </a:r>
                      <a:endParaRPr lang="en-IN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22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&amp; Output Operations</a:t>
            </a:r>
          </a:p>
        </p:txBody>
      </p:sp>
      <p:sp>
        <p:nvSpPr>
          <p:cNvPr id="4" name="Round Same Side Corner Rectangle 3"/>
          <p:cNvSpPr/>
          <p:nvPr/>
        </p:nvSpPr>
        <p:spPr>
          <a:xfrm>
            <a:off x="360609" y="862884"/>
            <a:ext cx="1661375" cy="373487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C000"/>
                </a:solidFill>
              </a:rPr>
              <a:t>I/O Operation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0609" y="1236371"/>
            <a:ext cx="540912" cy="25757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1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2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3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4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5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6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7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8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" name="Rectangle 5"/>
          <p:cNvSpPr/>
          <p:nvPr/>
        </p:nvSpPr>
        <p:spPr>
          <a:xfrm>
            <a:off x="901521" y="1246029"/>
            <a:ext cx="4932609" cy="2566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#include &lt;stdio.h&gt;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void </a:t>
            </a:r>
            <a:r>
              <a:rPr lang="en-US" dirty="0">
                <a:solidFill>
                  <a:schemeClr val="tx1"/>
                </a:solidFill>
              </a:rPr>
              <a:t>main()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{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int </a:t>
            </a:r>
            <a:r>
              <a:rPr lang="en-US" dirty="0">
                <a:solidFill>
                  <a:schemeClr val="tx1"/>
                </a:solidFill>
              </a:rPr>
              <a:t>user_input;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chemeClr val="tx1"/>
                </a:solidFill>
              </a:rPr>
              <a:t>	printf</a:t>
            </a:r>
            <a:r>
              <a:rPr lang="en-US" dirty="0">
                <a:solidFill>
                  <a:schemeClr val="tx1"/>
                </a:solidFill>
              </a:rPr>
              <a:t>("Please enter a number: ");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chemeClr val="tx1"/>
                </a:solidFill>
              </a:rPr>
              <a:t>	scanf</a:t>
            </a:r>
            <a:r>
              <a:rPr lang="en-US" dirty="0">
                <a:solidFill>
                  <a:schemeClr val="tx1"/>
                </a:solidFill>
              </a:rPr>
              <a:t>("%d", &amp;user_input);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chemeClr val="tx1"/>
                </a:solidFill>
              </a:rPr>
              <a:t>	printf</a:t>
            </a:r>
            <a:r>
              <a:rPr lang="en-US" dirty="0">
                <a:solidFill>
                  <a:schemeClr val="tx1"/>
                </a:solidFill>
              </a:rPr>
              <a:t>("You entered: %d", user_input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 Same Side Corner Rectangle 6"/>
          <p:cNvSpPr/>
          <p:nvPr/>
        </p:nvSpPr>
        <p:spPr>
          <a:xfrm>
            <a:off x="6375042" y="862884"/>
            <a:ext cx="1661375" cy="373487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C000"/>
                </a:solidFill>
              </a:rPr>
              <a:t>Output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75042" y="1246030"/>
            <a:ext cx="5473521" cy="711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Please enter a number: 10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You entered: 10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860</Words>
  <Application>Microsoft Office PowerPoint</Application>
  <PresentationFormat>Widescreen</PresentationFormat>
  <Paragraphs>341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Roboto Condensed Light</vt:lpstr>
      <vt:lpstr>Wingdings 2</vt:lpstr>
      <vt:lpstr>Calibri</vt:lpstr>
      <vt:lpstr>Roboto Condensed</vt:lpstr>
      <vt:lpstr>Wingdings</vt:lpstr>
      <vt:lpstr>Segoe UI Black</vt:lpstr>
      <vt:lpstr>Wingdings 3</vt:lpstr>
      <vt:lpstr>Office Theme</vt:lpstr>
      <vt:lpstr>Unit-1  Overview of C</vt:lpstr>
      <vt:lpstr>History Of C</vt:lpstr>
      <vt:lpstr>Importance Of C</vt:lpstr>
      <vt:lpstr>Header Files</vt:lpstr>
      <vt:lpstr>Header Files</vt:lpstr>
      <vt:lpstr>Input &amp; Output Operations</vt:lpstr>
      <vt:lpstr>printf()</vt:lpstr>
      <vt:lpstr>scanf()</vt:lpstr>
      <vt:lpstr>Input &amp; Output Operations</vt:lpstr>
      <vt:lpstr>getchar() and putchar()</vt:lpstr>
      <vt:lpstr>gets() and puts()</vt:lpstr>
      <vt:lpstr>Structure of C Program</vt:lpstr>
      <vt:lpstr>Symbols used in flowchart</vt:lpstr>
      <vt:lpstr>Number is positive or negative</vt:lpstr>
      <vt:lpstr>Number is odd or even</vt:lpstr>
      <vt:lpstr>Largest number from 2 numbers</vt:lpstr>
      <vt:lpstr>Largest number from 3 numbers (Flowchart)</vt:lpstr>
      <vt:lpstr>Largest number from 3 numbers (Algorithm)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umesh patel</cp:lastModifiedBy>
  <cp:revision>254</cp:revision>
  <dcterms:created xsi:type="dcterms:W3CDTF">2020-05-01T05:09:15Z</dcterms:created>
  <dcterms:modified xsi:type="dcterms:W3CDTF">2021-11-27T14:20:55Z</dcterms:modified>
</cp:coreProperties>
</file>