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44" r:id="rId12"/>
  </p:sldIdLst>
  <p:sldSz cx="12192000" cy="6858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Wingdings 2" panose="05020102010507070707" pitchFamily="18" charset="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Segoe UI Black" panose="020B0A02040204020203" pitchFamily="34" charset="0"/>
      <p:bold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Npz1zWftXFHyKyNXvqg4g==" hashData="99fgHJkvQd73AVB5O7KGFBNSgv9Knh7GSJ0fK1GWsPrD0wUGjv8TTREDrsaFeLQ27lZ7FmeFl10WVOsKKdM/f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233"/>
    <a:srgbClr val="301B92"/>
    <a:srgbClr val="D81A60"/>
    <a:srgbClr val="ED524F"/>
    <a:srgbClr val="673BB7"/>
    <a:srgbClr val="607D8B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43701" y="6604000"/>
            <a:ext cx="513155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Constants, Variables and Data Types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43701" y="6604000"/>
            <a:ext cx="513155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Constants, Variables and Data Types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43701" y="6604000"/>
            <a:ext cx="513155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Constants, Variables and Data Types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43701" y="6604000"/>
            <a:ext cx="513155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Constants, Variables and Data Types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43701" y="6604000"/>
            <a:ext cx="513155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Constants, Variables and Data Types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43701" y="6604000"/>
            <a:ext cx="513155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Constants, Variables and Data Types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IN" dirty="0">
                <a:effectLst/>
              </a:rPr>
              <a:t>Constants, Variables and Data Types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9428231065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Mehul Bhundiya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(PIC)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=""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347730" y="5211251"/>
            <a:ext cx="137803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Constant is a fixed value which cannot be </a:t>
            </a:r>
            <a:r>
              <a:rPr lang="en-IN" dirty="0" smtClean="0"/>
              <a:t>changed </a:t>
            </a:r>
            <a:r>
              <a:rPr lang="en-US" dirty="0"/>
              <a:t>throughout the program</a:t>
            </a:r>
            <a:r>
              <a:rPr lang="en-IN" dirty="0" smtClean="0"/>
              <a:t>.</a:t>
            </a:r>
          </a:p>
          <a:p>
            <a:r>
              <a:rPr lang="en-US" dirty="0"/>
              <a:t>There are two simple ways in C to define </a:t>
            </a:r>
            <a:r>
              <a:rPr lang="en-US" dirty="0" smtClean="0"/>
              <a:t>constants.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/>
              <a:t>#</a:t>
            </a:r>
            <a:r>
              <a:rPr lang="en-US" b="1" dirty="0" smtClean="0"/>
              <a:t>define (Macro)</a:t>
            </a:r>
            <a:r>
              <a:rPr lang="en-US" b="1" dirty="0"/>
              <a:t> </a:t>
            </a:r>
            <a:r>
              <a:rPr lang="en-US" dirty="0" smtClean="0"/>
              <a:t>:</a:t>
            </a:r>
            <a:endParaRPr lang="en-US" dirty="0"/>
          </a:p>
          <a:p>
            <a:pPr lvl="2"/>
            <a:endParaRPr lang="en-IN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953038" y="2163650"/>
            <a:ext cx="1068946" cy="25757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Syntax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3037" y="2421229"/>
            <a:ext cx="4678373" cy="412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C00000"/>
                </a:solidFill>
              </a:rPr>
              <a:t>#define </a:t>
            </a:r>
            <a:r>
              <a:rPr lang="en-US" b="1" dirty="0" smtClean="0">
                <a:solidFill>
                  <a:schemeClr val="tx1"/>
                </a:solidFill>
              </a:rPr>
              <a:t>variable_name</a:t>
            </a:r>
            <a:r>
              <a:rPr lang="en-US" dirty="0" smtClean="0">
                <a:solidFill>
                  <a:schemeClr val="tx1"/>
                </a:solidFill>
              </a:rPr>
              <a:t>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953037" y="3129852"/>
            <a:ext cx="1068946" cy="25757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Program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7886" y="3387429"/>
            <a:ext cx="4343524" cy="2266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#include &lt;stdio.h&gt;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define value 10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void </a:t>
            </a:r>
            <a:r>
              <a:rPr lang="en-US" dirty="0">
                <a:solidFill>
                  <a:schemeClr val="tx1"/>
                </a:solidFill>
              </a:rPr>
              <a:t>main()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int </a:t>
            </a:r>
            <a:r>
              <a:rPr lang="en-US" dirty="0">
                <a:solidFill>
                  <a:schemeClr val="tx1"/>
                </a:solidFill>
              </a:rPr>
              <a:t>data;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= value*value;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("value of data : %d",data);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037" y="3387429"/>
            <a:ext cx="325314" cy="2266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95999" y="1811628"/>
            <a:ext cx="5829838" cy="4324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Using const keyword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1855304"/>
            <a:ext cx="0" cy="428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27443" y="2440689"/>
            <a:ext cx="4678373" cy="412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data_type  variable_name = value;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 Same Side Corner Rectangle 17"/>
          <p:cNvSpPr/>
          <p:nvPr/>
        </p:nvSpPr>
        <p:spPr>
          <a:xfrm>
            <a:off x="6527443" y="3149312"/>
            <a:ext cx="1068946" cy="25757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Program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62292" y="3406889"/>
            <a:ext cx="4343524" cy="224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#include &lt;stdio.h&gt;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void </a:t>
            </a:r>
            <a:r>
              <a:rPr lang="en-US" dirty="0">
                <a:solidFill>
                  <a:schemeClr val="tx1"/>
                </a:solidFill>
              </a:rPr>
              <a:t>main()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const </a:t>
            </a:r>
            <a:r>
              <a:rPr lang="en-US" dirty="0">
                <a:solidFill>
                  <a:schemeClr val="tx1"/>
                </a:solidFill>
              </a:rPr>
              <a:t>int  value = 10;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int </a:t>
            </a:r>
            <a:r>
              <a:rPr lang="en-US" dirty="0">
                <a:solidFill>
                  <a:schemeClr val="tx1"/>
                </a:solidFill>
              </a:rPr>
              <a:t>data;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=value*value;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("value of data : %d",value);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27443" y="3406890"/>
            <a:ext cx="325314" cy="22469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ound Same Side Corner Rectangle 20"/>
          <p:cNvSpPr/>
          <p:nvPr/>
        </p:nvSpPr>
        <p:spPr>
          <a:xfrm>
            <a:off x="6527443" y="2163650"/>
            <a:ext cx="1068946" cy="25757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Syntax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smallest individual unit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of a program is known as </a:t>
            </a:r>
            <a:r>
              <a:rPr lang="en-IN" dirty="0" smtClean="0"/>
              <a:t>token.</a:t>
            </a:r>
          </a:p>
          <a:p>
            <a:r>
              <a:rPr lang="en-IN" dirty="0"/>
              <a:t>C has the following tokens:</a:t>
            </a:r>
          </a:p>
          <a:p>
            <a:pPr lvl="1"/>
            <a:r>
              <a:rPr lang="en-IN" dirty="0" smtClean="0"/>
              <a:t>Keywords:</a:t>
            </a:r>
            <a:endParaRPr lang="en-IN" dirty="0"/>
          </a:p>
          <a:p>
            <a:pPr lvl="2"/>
            <a:r>
              <a:rPr lang="en-IN" dirty="0"/>
              <a:t>C reserves a set of 32 words for its own use. These words are called keywords (or reserved words), and each of these keywords has a special meaning within the C language.</a:t>
            </a:r>
          </a:p>
          <a:p>
            <a:pPr lvl="1"/>
            <a:r>
              <a:rPr lang="en-IN" dirty="0"/>
              <a:t>Identifiers</a:t>
            </a:r>
          </a:p>
          <a:p>
            <a:pPr lvl="2"/>
            <a:r>
              <a:rPr lang="en-IN" dirty="0"/>
              <a:t>Identifiers are names that are given to various user defined program elements, such as variable, function and arrays.</a:t>
            </a:r>
          </a:p>
          <a:p>
            <a:pPr lvl="1"/>
            <a:r>
              <a:rPr lang="en-IN" dirty="0"/>
              <a:t>Constants</a:t>
            </a:r>
          </a:p>
          <a:p>
            <a:pPr lvl="2"/>
            <a:r>
              <a:rPr lang="en-IN" dirty="0"/>
              <a:t>Constants refer to fixed values that do not change during execution of program.</a:t>
            </a:r>
          </a:p>
          <a:p>
            <a:pPr lvl="1"/>
            <a:r>
              <a:rPr lang="en-IN" dirty="0"/>
              <a:t>Strings</a:t>
            </a:r>
          </a:p>
          <a:p>
            <a:pPr lvl="2"/>
            <a:r>
              <a:rPr lang="en-IN" dirty="0"/>
              <a:t>A string is a sequence of characters terminated with a null character \0.</a:t>
            </a:r>
          </a:p>
          <a:p>
            <a:pPr lvl="1"/>
            <a:r>
              <a:rPr lang="en-IN" dirty="0"/>
              <a:t>Special Symbols</a:t>
            </a:r>
          </a:p>
          <a:p>
            <a:pPr lvl="2"/>
            <a:r>
              <a:rPr lang="en-IN" dirty="0"/>
              <a:t>Symbols such as #, &amp;, =, * are used in C for some specific function are called as special symbols.</a:t>
            </a:r>
          </a:p>
          <a:p>
            <a:pPr lvl="1"/>
            <a:r>
              <a:rPr lang="en-IN" dirty="0"/>
              <a:t>Operators</a:t>
            </a:r>
          </a:p>
          <a:p>
            <a:pPr lvl="2"/>
            <a:r>
              <a:rPr lang="en-IN" dirty="0"/>
              <a:t>An operator is a symbol that tells the compiler to perform certain mathematical or logical operation.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 are predefined, reserved words in C language </a:t>
            </a:r>
            <a:r>
              <a:rPr lang="en-US" dirty="0" smtClean="0"/>
              <a:t>which </a:t>
            </a:r>
            <a:r>
              <a:rPr lang="en-US" dirty="0"/>
              <a:t>is associated with specific features</a:t>
            </a:r>
            <a:r>
              <a:rPr lang="en-US" dirty="0" smtClean="0"/>
              <a:t>.</a:t>
            </a:r>
          </a:p>
          <a:p>
            <a:r>
              <a:rPr lang="en-US" dirty="0"/>
              <a:t>They have special meaning to the </a:t>
            </a:r>
            <a:r>
              <a:rPr lang="en-US" dirty="0" smtClean="0"/>
              <a:t>compilers.</a:t>
            </a:r>
          </a:p>
          <a:p>
            <a:r>
              <a:rPr lang="en-US" dirty="0"/>
              <a:t>There are total 32 keywords in 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76934"/>
              </p:ext>
            </p:extLst>
          </p:nvPr>
        </p:nvGraphicFramePr>
        <p:xfrm>
          <a:off x="517544" y="2690134"/>
          <a:ext cx="10403744" cy="1804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68"/>
                <a:gridCol w="1300468"/>
                <a:gridCol w="1300468"/>
                <a:gridCol w="1300468"/>
                <a:gridCol w="1300468"/>
                <a:gridCol w="1300468"/>
                <a:gridCol w="1300468"/>
                <a:gridCol w="1300468"/>
              </a:tblGrid>
              <a:tr h="45114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114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114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114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 is used for any variable, function, data definition, labels in </a:t>
            </a:r>
            <a:r>
              <a:rPr lang="en-US" dirty="0" smtClean="0"/>
              <a:t>program.</a:t>
            </a:r>
          </a:p>
          <a:p>
            <a:r>
              <a:rPr lang="en-US" dirty="0"/>
              <a:t>In C language, an identifier is a combination of alphanumeric </a:t>
            </a:r>
            <a:r>
              <a:rPr lang="en-US" dirty="0" smtClean="0"/>
              <a:t>characters.</a:t>
            </a:r>
          </a:p>
          <a:p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begin with a letter of the alphabet or an underline, and the remaining are </a:t>
            </a:r>
            <a:r>
              <a:rPr lang="en-US" dirty="0" smtClean="0"/>
              <a:t>an </a:t>
            </a:r>
            <a:r>
              <a:rPr lang="en-US" dirty="0"/>
              <a:t>alphabet, </a:t>
            </a:r>
            <a:r>
              <a:rPr lang="en-US" dirty="0" smtClean="0"/>
              <a:t>digit</a:t>
            </a:r>
            <a:r>
              <a:rPr lang="en-US" dirty="0"/>
              <a:t>, or the underline</a:t>
            </a:r>
            <a:r>
              <a:rPr lang="en-US" dirty="0" smtClean="0"/>
              <a:t>.</a:t>
            </a:r>
          </a:p>
          <a:p>
            <a:r>
              <a:rPr lang="en-US" dirty="0"/>
              <a:t>Identifiers must be </a:t>
            </a:r>
            <a:r>
              <a:rPr lang="en-US" dirty="0" smtClean="0"/>
              <a:t>unique.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0310" y="3500753"/>
            <a:ext cx="2653048" cy="200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#include&lt;stdio.h&gt;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void main()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smtClean="0">
                <a:solidFill>
                  <a:schemeClr val="tx1"/>
                </a:solidFill>
              </a:rPr>
              <a:t>student;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float </a:t>
            </a:r>
            <a:r>
              <a:rPr lang="en-US" dirty="0">
                <a:solidFill>
                  <a:schemeClr val="tx1"/>
                </a:solidFill>
              </a:rPr>
              <a:t>marks;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631065" y="3168203"/>
            <a:ext cx="1609859" cy="321972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Correct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1065" y="3500752"/>
            <a:ext cx="399245" cy="2009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4007762" y="4074543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7815330" y="3490175"/>
            <a:ext cx="2653048" cy="200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#include&lt;stdio.h&gt;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void main()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smtClean="0">
                <a:solidFill>
                  <a:schemeClr val="tx1"/>
                </a:solidFill>
              </a:rPr>
              <a:t>student;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float student;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 Same Side Corner Rectangle 12"/>
          <p:cNvSpPr/>
          <p:nvPr/>
        </p:nvSpPr>
        <p:spPr>
          <a:xfrm>
            <a:off x="7416085" y="3157625"/>
            <a:ext cx="1609859" cy="321972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Incorrect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16085" y="3490174"/>
            <a:ext cx="399245" cy="2009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10730982" y="4030742"/>
            <a:ext cx="474562" cy="474562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ym typeface="Wingdings 2" panose="05020102010507070707" pitchFamily="18" charset="2"/>
              </a:rPr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98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IN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types are defined as the </a:t>
            </a:r>
            <a:r>
              <a:rPr lang="en-IN" dirty="0">
                <a:solidFill>
                  <a:srgbClr val="C00000"/>
                </a:solidFill>
              </a:rPr>
              <a:t>data storage format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that a variable can store a data.</a:t>
            </a:r>
          </a:p>
          <a:p>
            <a:r>
              <a:rPr lang="en-IN" dirty="0"/>
              <a:t>It </a:t>
            </a:r>
            <a:r>
              <a:rPr lang="en-IN" dirty="0">
                <a:solidFill>
                  <a:srgbClr val="C00000"/>
                </a:solidFill>
              </a:rPr>
              <a:t>determines the type and size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of data associated with variables.</a:t>
            </a:r>
            <a:endParaRPr lang="en-IN" sz="1800" b="1" dirty="0">
              <a:solidFill>
                <a:srgbClr val="F9267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3688863" y="2414429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 types in C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262360" y="3718569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Primary Data 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char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)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7115368" y="3718569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Secondary Data type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5135461" y="4976883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Derived Data 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pointer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)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9036546" y="4976883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User definer Data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type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structure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union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enum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)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9" name="Elbow Connector 10">
            <a:extLst>
              <a:ext uri="{FF2B5EF4-FFF2-40B4-BE49-F238E27FC236}">
                <a16:creationId xmlns=""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>
            <a:off x="6604151" y="2842777"/>
            <a:ext cx="1965257" cy="85171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0">
            <a:extLst>
              <a:ext uri="{FF2B5EF4-FFF2-40B4-BE49-F238E27FC236}">
                <a16:creationId xmlns=""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flipH="1">
            <a:off x="1701747" y="2842776"/>
            <a:ext cx="1965257" cy="85171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=""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>
            <a:off x="10037865" y="4126627"/>
            <a:ext cx="720000" cy="85171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0">
            <a:extLst>
              <a:ext uri="{FF2B5EF4-FFF2-40B4-BE49-F238E27FC236}">
                <a16:creationId xmlns=""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flipH="1">
            <a:off x="6388061" y="4126626"/>
            <a:ext cx="720000" cy="85171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5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Primary data types are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built in data types </a:t>
            </a:r>
            <a:r>
              <a:rPr lang="en-IN" dirty="0">
                <a:latin typeface="+mj-lt"/>
              </a:rPr>
              <a:t>which are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directly supported by machine</a:t>
            </a:r>
            <a:r>
              <a:rPr lang="en-IN" dirty="0">
                <a:latin typeface="+mj-lt"/>
              </a:rPr>
              <a:t>. </a:t>
            </a:r>
            <a:endParaRPr lang="en-IN" dirty="0" smtClean="0">
              <a:latin typeface="+mj-lt"/>
            </a:endParaRPr>
          </a:p>
          <a:p>
            <a:r>
              <a:rPr lang="en-IN" dirty="0">
                <a:latin typeface="+mj-lt"/>
              </a:rPr>
              <a:t>They are also known as fundamental data types.</a:t>
            </a:r>
          </a:p>
          <a:p>
            <a:pPr lvl="1"/>
            <a:r>
              <a:rPr lang="en-IN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dirty="0">
                <a:latin typeface="+mj-lt"/>
              </a:rPr>
              <a:t>: </a:t>
            </a:r>
          </a:p>
          <a:p>
            <a:pPr lvl="2"/>
            <a:r>
              <a:rPr lang="en-IN" b="1" dirty="0" err="1" smtClean="0">
                <a:solidFill>
                  <a:srgbClr val="C00000"/>
                </a:solidFill>
                <a:latin typeface="+mj-lt"/>
              </a:rPr>
              <a:t>int</a:t>
            </a:r>
            <a:r>
              <a:rPr lang="en-IN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 err="1" smtClean="0">
                <a:latin typeface="+mj-lt"/>
              </a:rPr>
              <a:t>datatype</a:t>
            </a:r>
            <a:r>
              <a:rPr lang="en-IN" dirty="0" smtClean="0">
                <a:latin typeface="+mj-lt"/>
              </a:rPr>
              <a:t> </a:t>
            </a:r>
            <a:r>
              <a:rPr lang="en-IN" dirty="0">
                <a:latin typeface="+mj-lt"/>
              </a:rPr>
              <a:t>can store integer number which is whole number without fraction part such as 10, 105 etc. </a:t>
            </a:r>
          </a:p>
          <a:p>
            <a:pPr lvl="2"/>
            <a:r>
              <a:rPr lang="en-IN" dirty="0">
                <a:latin typeface="+mj-lt"/>
              </a:rPr>
              <a:t>C language has 3 classes of integer storage namely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short </a:t>
            </a:r>
            <a:r>
              <a:rPr lang="en-IN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,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and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long int</a:t>
            </a:r>
            <a:r>
              <a:rPr lang="en-IN" dirty="0">
                <a:latin typeface="+mj-lt"/>
              </a:rPr>
              <a:t>. All of these data types have signed and unsigned forms.</a:t>
            </a:r>
          </a:p>
          <a:p>
            <a:pPr lvl="2"/>
            <a:r>
              <a:rPr lang="en-IN" dirty="0">
                <a:latin typeface="+mj-lt"/>
              </a:rPr>
              <a:t>Example: </a:t>
            </a:r>
            <a:r>
              <a:rPr lang="en-IN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dirty="0">
                <a:latin typeface="+mj-lt"/>
              </a:rPr>
              <a:t> a=10;</a:t>
            </a:r>
          </a:p>
          <a:p>
            <a:pPr lvl="1"/>
            <a:r>
              <a:rPr lang="en-IN" b="1" dirty="0">
                <a:solidFill>
                  <a:srgbClr val="C00000"/>
                </a:solidFill>
                <a:latin typeface="+mj-lt"/>
              </a:rPr>
              <a:t>float</a:t>
            </a:r>
            <a:r>
              <a:rPr lang="en-IN" dirty="0">
                <a:latin typeface="+mj-lt"/>
              </a:rPr>
              <a:t>: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 </a:t>
            </a:r>
          </a:p>
          <a:p>
            <a:pPr lvl="2"/>
            <a:r>
              <a:rPr lang="en-IN" b="1" dirty="0">
                <a:solidFill>
                  <a:srgbClr val="C00000"/>
                </a:solidFill>
                <a:latin typeface="+mj-lt"/>
              </a:rPr>
              <a:t>float</a:t>
            </a:r>
            <a:r>
              <a:rPr lang="en-IN" dirty="0">
                <a:latin typeface="+mj-lt"/>
              </a:rPr>
              <a:t> data type can store floating point number which represents a real number with decimal point and fractional part such as 10.50, 155.25 etc.  </a:t>
            </a:r>
          </a:p>
          <a:p>
            <a:pPr lvl="2"/>
            <a:r>
              <a:rPr lang="en-IN" dirty="0">
                <a:latin typeface="+mj-lt"/>
              </a:rPr>
              <a:t>When the accuracy of the floating point number is insufficient, we can use the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double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to define the number. The double is same as float but with longer precision. </a:t>
            </a:r>
          </a:p>
          <a:p>
            <a:pPr lvl="2"/>
            <a:r>
              <a:rPr lang="en-IN" dirty="0">
                <a:latin typeface="+mj-lt"/>
              </a:rPr>
              <a:t>To extend the precision further we can use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long double </a:t>
            </a:r>
            <a:r>
              <a:rPr lang="en-IN" dirty="0">
                <a:latin typeface="+mj-lt"/>
              </a:rPr>
              <a:t>which consumes 80 bits of memory space.</a:t>
            </a:r>
          </a:p>
          <a:p>
            <a:pPr lvl="2"/>
            <a:r>
              <a:rPr lang="en-IN" dirty="0">
                <a:latin typeface="+mj-lt"/>
              </a:rPr>
              <a:t>Example: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float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a=10.50;</a:t>
            </a:r>
          </a:p>
          <a:p>
            <a:endParaRPr lang="en-IN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079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Data Type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b="1" dirty="0">
                <a:solidFill>
                  <a:srgbClr val="C00000"/>
                </a:solidFill>
                <a:latin typeface="+mj-lt"/>
              </a:rPr>
              <a:t>char</a:t>
            </a:r>
            <a:r>
              <a:rPr lang="en-IN" dirty="0">
                <a:latin typeface="+mj-lt"/>
              </a:rPr>
              <a:t>:</a:t>
            </a:r>
          </a:p>
          <a:p>
            <a:pPr lvl="2"/>
            <a:r>
              <a:rPr lang="en-IN" b="1" dirty="0">
                <a:solidFill>
                  <a:srgbClr val="C00000"/>
                </a:solidFill>
                <a:latin typeface="+mj-lt"/>
              </a:rPr>
              <a:t>Char</a:t>
            </a:r>
            <a:r>
              <a:rPr lang="en-IN" dirty="0">
                <a:latin typeface="+mj-lt"/>
              </a:rPr>
              <a:t> data type can store single character of alphabet or digit or special symbol such as ‘a’, ‘5’ etc. </a:t>
            </a:r>
          </a:p>
          <a:p>
            <a:pPr lvl="2"/>
            <a:r>
              <a:rPr lang="en-IN" dirty="0">
                <a:latin typeface="+mj-lt"/>
              </a:rPr>
              <a:t>Each character is assigned some integer value which is known as ASCII values.</a:t>
            </a:r>
          </a:p>
          <a:p>
            <a:pPr lvl="2"/>
            <a:r>
              <a:rPr lang="en-IN" dirty="0">
                <a:latin typeface="+mj-lt"/>
              </a:rPr>
              <a:t>Example: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char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a=‘a’;</a:t>
            </a:r>
          </a:p>
          <a:p>
            <a:pPr lvl="1"/>
            <a:r>
              <a:rPr lang="en-IN" b="1" dirty="0">
                <a:solidFill>
                  <a:srgbClr val="C00000"/>
                </a:solidFill>
                <a:latin typeface="+mj-lt"/>
              </a:rPr>
              <a:t>void</a:t>
            </a:r>
            <a:r>
              <a:rPr lang="en-IN" dirty="0">
                <a:latin typeface="+mj-lt"/>
              </a:rPr>
              <a:t>: </a:t>
            </a:r>
          </a:p>
          <a:p>
            <a:pPr lvl="2"/>
            <a:r>
              <a:rPr lang="en-IN" dirty="0">
                <a:latin typeface="+mj-lt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void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type has no value therefore we cannot declare it as variable as we did in case of </a:t>
            </a:r>
            <a:r>
              <a:rPr lang="en-IN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or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float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or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char</a:t>
            </a:r>
            <a:r>
              <a:rPr lang="en-IN" dirty="0">
                <a:latin typeface="+mj-lt"/>
              </a:rPr>
              <a:t>.</a:t>
            </a:r>
          </a:p>
          <a:p>
            <a:pPr lvl="2"/>
            <a:r>
              <a:rPr lang="en-IN" dirty="0">
                <a:latin typeface="+mj-lt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void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data type is used to indicate that function is not returning anything.</a:t>
            </a:r>
          </a:p>
          <a:p>
            <a:endParaRPr lang="en-US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36815"/>
              </p:ext>
            </p:extLst>
          </p:nvPr>
        </p:nvGraphicFramePr>
        <p:xfrm>
          <a:off x="891504" y="3451211"/>
          <a:ext cx="104089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57"/>
                <a:gridCol w="2176529"/>
                <a:gridCol w="3374265"/>
                <a:gridCol w="34701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 Space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 Range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bytes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-128 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‘a’, ’$’ ,’1’ , etc…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Int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bytes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-32768 to 32767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1, 2, 5, 9, 3, 0, etc..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bytes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3.4E-38 to 3.4E+38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10.20, 20.30,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40.30, etc…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 bytes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3.4E-4932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1.1E+4932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10, 10.50, 100058, etc..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6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Secondary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Secondary data types are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not directly supported by the machine</a:t>
            </a:r>
            <a:r>
              <a:rPr lang="en-IN" dirty="0">
                <a:latin typeface="+mj-lt"/>
              </a:rPr>
              <a:t>. </a:t>
            </a:r>
          </a:p>
          <a:p>
            <a:r>
              <a:rPr lang="en-IN" dirty="0">
                <a:latin typeface="+mj-lt"/>
              </a:rPr>
              <a:t>It is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combination of primary data types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to handle real life data in more convenient way. </a:t>
            </a:r>
          </a:p>
          <a:p>
            <a:r>
              <a:rPr lang="en-IN" dirty="0">
                <a:latin typeface="+mj-lt"/>
              </a:rPr>
              <a:t>It can be further divided in two categories,</a:t>
            </a:r>
          </a:p>
          <a:p>
            <a:pPr lvl="1"/>
            <a:r>
              <a:rPr lang="en-IN" dirty="0">
                <a:solidFill>
                  <a:srgbClr val="C00000"/>
                </a:solidFill>
                <a:latin typeface="+mj-lt"/>
              </a:rPr>
              <a:t>Derived data types: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Derived data type is extension of primary data type. It is built-in system and its structure cannot be changed.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Examples: Array and Pointer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.</a:t>
            </a:r>
          </a:p>
          <a:p>
            <a:pPr lvl="2"/>
            <a:r>
              <a:rPr lang="en-IN" dirty="0">
                <a:solidFill>
                  <a:srgbClr val="C00000"/>
                </a:solidFill>
                <a:latin typeface="+mj-lt"/>
              </a:rPr>
              <a:t>Array</a:t>
            </a:r>
            <a:r>
              <a:rPr lang="en-IN" dirty="0">
                <a:latin typeface="+mj-lt"/>
              </a:rPr>
              <a:t>: An array is a fixed-size sequenced collection of elements of the same data type. </a:t>
            </a:r>
          </a:p>
          <a:p>
            <a:pPr lvl="2"/>
            <a:r>
              <a:rPr lang="en-IN" dirty="0">
                <a:solidFill>
                  <a:srgbClr val="C00000"/>
                </a:solidFill>
                <a:latin typeface="+mj-lt"/>
              </a:rPr>
              <a:t>Pointer</a:t>
            </a:r>
            <a:r>
              <a:rPr lang="en-IN" dirty="0">
                <a:latin typeface="+mj-lt"/>
              </a:rPr>
              <a:t>: Pointer is a special variable which contains memory address of another variable.</a:t>
            </a:r>
          </a:p>
          <a:p>
            <a:pPr lvl="1"/>
            <a:r>
              <a:rPr lang="en-IN" dirty="0">
                <a:solidFill>
                  <a:srgbClr val="C00000"/>
                </a:solidFill>
                <a:latin typeface="+mj-lt"/>
              </a:rPr>
              <a:t>User defined data types:</a:t>
            </a:r>
            <a:r>
              <a:rPr lang="en-IN" dirty="0">
                <a:latin typeface="+mj-lt"/>
              </a:rPr>
              <a:t> User defined data type can be created by programmer using combination of primary data type and/or derived data type.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Examples: Structure, Union, 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Enum</a:t>
            </a:r>
            <a:r>
              <a:rPr lang="en-IN" dirty="0">
                <a:latin typeface="+mj-lt"/>
              </a:rPr>
              <a:t>.</a:t>
            </a:r>
          </a:p>
          <a:p>
            <a:pPr lvl="2"/>
            <a:r>
              <a:rPr lang="en-IN" dirty="0">
                <a:solidFill>
                  <a:srgbClr val="C00000"/>
                </a:solidFill>
                <a:latin typeface="+mj-lt"/>
              </a:rPr>
              <a:t>Structure:</a:t>
            </a:r>
            <a:r>
              <a:rPr lang="en-IN" dirty="0">
                <a:latin typeface="+mj-lt"/>
              </a:rPr>
              <a:t> Structure is a collection of logically related data items of different data types grouped together under a single name.</a:t>
            </a:r>
          </a:p>
          <a:p>
            <a:pPr lvl="2"/>
            <a:r>
              <a:rPr lang="en-IN" dirty="0">
                <a:solidFill>
                  <a:srgbClr val="C00000"/>
                </a:solidFill>
                <a:latin typeface="+mj-lt"/>
              </a:rPr>
              <a:t>Union</a:t>
            </a:r>
            <a:r>
              <a:rPr lang="en-IN" dirty="0">
                <a:latin typeface="+mj-lt"/>
              </a:rPr>
              <a:t>: Union is like a structure, except that each element shares the common memory. </a:t>
            </a:r>
          </a:p>
          <a:p>
            <a:pPr lvl="2"/>
            <a:r>
              <a:rPr lang="en-IN" dirty="0" err="1">
                <a:solidFill>
                  <a:srgbClr val="C00000"/>
                </a:solidFill>
                <a:latin typeface="+mj-lt"/>
              </a:rPr>
              <a:t>Enum</a:t>
            </a:r>
            <a:r>
              <a:rPr lang="en-IN" dirty="0">
                <a:latin typeface="+mj-lt"/>
              </a:rPr>
              <a:t>: </a:t>
            </a:r>
            <a:r>
              <a:rPr lang="en-IN" dirty="0" err="1">
                <a:latin typeface="+mj-lt"/>
              </a:rPr>
              <a:t>Enum</a:t>
            </a:r>
            <a:r>
              <a:rPr lang="en-IN" dirty="0">
                <a:latin typeface="+mj-lt"/>
              </a:rPr>
              <a:t> </a:t>
            </a:r>
            <a:r>
              <a:rPr lang="en-US" dirty="0">
                <a:latin typeface="+mj-lt"/>
              </a:rPr>
              <a:t>is used to assign names to integral constants, the names make a program easy to read and maintain</a:t>
            </a:r>
            <a:r>
              <a:rPr lang="en-IN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6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Variable is a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symbolic name </a:t>
            </a:r>
            <a:r>
              <a:rPr lang="en-IN" dirty="0">
                <a:latin typeface="+mj-lt"/>
              </a:rPr>
              <a:t>given to some value which can be changed.</a:t>
            </a:r>
          </a:p>
          <a:p>
            <a:r>
              <a:rPr lang="en-IN" dirty="0">
                <a:latin typeface="+mj-lt"/>
              </a:rPr>
              <a:t>𝑥, 𝑦, 𝑎, 𝑐𝑜𝑢𝑛𝑡, 𝑒𝑡𝑐. can be variable names.</a:t>
            </a:r>
          </a:p>
          <a:p>
            <a:r>
              <a:rPr lang="en-IN" dirty="0">
                <a:latin typeface="+mj-lt"/>
              </a:rPr>
              <a:t>𝑥=5    𝑎=𝑏+𝑐  </a:t>
            </a:r>
            <a:endParaRPr lang="en-IN" dirty="0" smtClean="0">
              <a:latin typeface="+mj-lt"/>
            </a:endParaRPr>
          </a:p>
          <a:p>
            <a:r>
              <a:rPr lang="en-US" dirty="0"/>
              <a:t>There are many types of variables in c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Local </a:t>
            </a:r>
            <a:r>
              <a:rPr lang="en-US" b="1" dirty="0" smtClean="0"/>
              <a:t>variable:</a:t>
            </a:r>
          </a:p>
          <a:p>
            <a:pPr lvl="2"/>
            <a:r>
              <a:rPr lang="en-US" dirty="0"/>
              <a:t>A variable which is declared inside the function is known as local variable. It is used only inside the function in which it is declared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Global </a:t>
            </a:r>
            <a:r>
              <a:rPr lang="en-US" b="1" dirty="0" smtClean="0"/>
              <a:t>variable:</a:t>
            </a:r>
          </a:p>
          <a:p>
            <a:pPr lvl="2"/>
            <a:r>
              <a:rPr lang="en-US" dirty="0"/>
              <a:t>A variable which is declared outside the function is known as global variable. It can be used throughout the program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Static </a:t>
            </a:r>
            <a:r>
              <a:rPr lang="en-US" b="1" dirty="0" smtClean="0"/>
              <a:t>variable:</a:t>
            </a:r>
          </a:p>
          <a:p>
            <a:pPr lvl="2"/>
            <a:r>
              <a:rPr lang="en-US" b="1" dirty="0"/>
              <a:t> </a:t>
            </a:r>
            <a:r>
              <a:rPr lang="en-US" dirty="0"/>
              <a:t>It is used to retain its value between multiple function calls. It is declared using static keyword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External </a:t>
            </a:r>
            <a:r>
              <a:rPr lang="en-US" b="1" dirty="0" smtClean="0"/>
              <a:t>variable:</a:t>
            </a:r>
          </a:p>
          <a:p>
            <a:pPr lvl="2"/>
            <a:r>
              <a:rPr lang="en-US" dirty="0"/>
              <a:t>You can share a variable in multiple C source files by using external variable. It is declared using extern keyword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Automatic </a:t>
            </a:r>
            <a:r>
              <a:rPr lang="en-US" b="1" dirty="0" smtClean="0"/>
              <a:t>variable:</a:t>
            </a:r>
          </a:p>
          <a:p>
            <a:pPr lvl="2"/>
            <a:r>
              <a:rPr lang="en-US" dirty="0"/>
              <a:t>Variable which is declared inside the block is known as automatic variable by default</a:t>
            </a:r>
            <a:r>
              <a:rPr lang="en-US" dirty="0" smtClean="0"/>
              <a:t>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342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1004</Words>
  <Application>Microsoft Office PowerPoint</Application>
  <PresentationFormat>Widescreen</PresentationFormat>
  <Paragraphs>218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Consolas</vt:lpstr>
      <vt:lpstr>Roboto Condensed Light</vt:lpstr>
      <vt:lpstr>Wingdings 2</vt:lpstr>
      <vt:lpstr>Courier New</vt:lpstr>
      <vt:lpstr>Calibri</vt:lpstr>
      <vt:lpstr>Roboto Condensed</vt:lpstr>
      <vt:lpstr>Wingdings</vt:lpstr>
      <vt:lpstr>Segoe UI Black</vt:lpstr>
      <vt:lpstr>Wingdings 3</vt:lpstr>
      <vt:lpstr>Office Theme</vt:lpstr>
      <vt:lpstr>Unit-2  Constants, Variables and Data Types </vt:lpstr>
      <vt:lpstr>Tokens</vt:lpstr>
      <vt:lpstr>Keywords</vt:lpstr>
      <vt:lpstr>Identifier</vt:lpstr>
      <vt:lpstr>Data Types</vt:lpstr>
      <vt:lpstr>Primary Data Type</vt:lpstr>
      <vt:lpstr>Primary Data Type (cont…)</vt:lpstr>
      <vt:lpstr>Secondary Data Type</vt:lpstr>
      <vt:lpstr>Variables</vt:lpstr>
      <vt:lpstr>Constants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291</cp:revision>
  <dcterms:created xsi:type="dcterms:W3CDTF">2020-05-01T05:09:15Z</dcterms:created>
  <dcterms:modified xsi:type="dcterms:W3CDTF">2021-11-27T14:27:58Z</dcterms:modified>
</cp:coreProperties>
</file>