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44" r:id="rId23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Wingdings 2" panose="05020102010507070707" pitchFamily="18" charset="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7/SFMOCtKMqDFuv/HMXkg==" hashData="X4A6iM2VyfsAVq4xuzq0rhtXPUBWd+BLm7fc/Gbv9YIEFq7OsojuSC6pw1oI0kQ4UVz5bJ1ilI5KswiwKKDcq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E63"/>
    <a:srgbClr val="301B92"/>
    <a:srgbClr val="D81A60"/>
    <a:srgbClr val="B71B1C"/>
    <a:srgbClr val="D10233"/>
    <a:srgbClr val="ED524F"/>
    <a:srgbClr val="673BB7"/>
    <a:srgbClr val="607D8B"/>
    <a:srgbClr val="F54337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794078" y="6604000"/>
            <a:ext cx="453105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Operators and Expressions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Operators </a:t>
            </a:r>
            <a:r>
              <a:rPr lang="en-US" b="0" dirty="0" smtClean="0"/>
              <a:t>and Expressions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Bitwise operators are used to perform </a:t>
            </a:r>
            <a:r>
              <a:rPr lang="en-IN" dirty="0">
                <a:solidFill>
                  <a:srgbClr val="C00000"/>
                </a:solidFill>
              </a:rPr>
              <a:t>operation bit by bit</a:t>
            </a:r>
            <a:r>
              <a:rPr lang="en-IN" dirty="0"/>
              <a:t>. </a:t>
            </a:r>
          </a:p>
          <a:p>
            <a:r>
              <a:rPr lang="en-IN" dirty="0"/>
              <a:t>Bitwise operators may not be applied to float or double.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1579"/>
              </p:ext>
            </p:extLst>
          </p:nvPr>
        </p:nvGraphicFramePr>
        <p:xfrm>
          <a:off x="409261" y="1917401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/>
                <a:gridCol w="7714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2827"/>
              </p:ext>
            </p:extLst>
          </p:nvPr>
        </p:nvGraphicFramePr>
        <p:xfrm>
          <a:off x="409261" y="270988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/>
                <a:gridCol w="7714445"/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724"/>
              </p:ext>
            </p:extLst>
          </p:nvPr>
        </p:nvGraphicFramePr>
        <p:xfrm>
          <a:off x="409260" y="310612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/>
                <a:gridCol w="7714445"/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bitwise exclusive OR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09941"/>
              </p:ext>
            </p:extLst>
          </p:nvPr>
        </p:nvGraphicFramePr>
        <p:xfrm>
          <a:off x="409260" y="3516107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/>
                <a:gridCol w="7714445"/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shift left (shift left means multiply by 2)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13877"/>
              </p:ext>
            </p:extLst>
          </p:nvPr>
        </p:nvGraphicFramePr>
        <p:xfrm>
          <a:off x="409260" y="39295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/>
                <a:gridCol w="7714445"/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shift right (shift right means divide by 2)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118404" y="956540"/>
            <a:ext cx="585216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8 = 1000 (In Binary) and 6 = 0110 (In Binary)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3" y="1850271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b=6, c;</a:t>
            </a:r>
          </a:p>
          <a:p>
            <a:r>
              <a:rPr lang="en-US" dirty="0">
                <a:latin typeface="+mj-lt"/>
              </a:rPr>
              <a:t>c = a &amp; b;</a:t>
            </a:r>
          </a:p>
          <a:p>
            <a:r>
              <a:rPr lang="en-US" dirty="0">
                <a:latin typeface="+mj-lt"/>
              </a:rPr>
              <a:t>printf("Output = %d", c);</a:t>
            </a:r>
            <a:endParaRPr lang="pt-BR" dirty="0"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1521087"/>
            <a:ext cx="25603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Bitwise &amp; (AND)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3" y="1850270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b=6, c;</a:t>
            </a:r>
          </a:p>
          <a:p>
            <a:r>
              <a:rPr lang="en-US" dirty="0">
                <a:latin typeface="+mj-lt"/>
              </a:rPr>
              <a:t>c = a | b;</a:t>
            </a:r>
          </a:p>
          <a:p>
            <a:r>
              <a:rPr lang="en-US" dirty="0">
                <a:latin typeface="+mj-lt"/>
              </a:rPr>
              <a:t>printf("Output = %d", c);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1521087"/>
            <a:ext cx="23774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r>
              <a:rPr lang="en-US" sz="1600" dirty="0">
                <a:solidFill>
                  <a:srgbClr val="FFC000"/>
                </a:solidFill>
              </a:rPr>
              <a:t>:  Bitwise | (OR)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3" y="3138190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0</a:t>
            </a:r>
            <a:endParaRPr lang="pt-BR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280900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3" y="3138190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14</a:t>
            </a:r>
            <a:endParaRPr lang="en-US" dirty="0">
              <a:latin typeface="+mj-lt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280900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3" y="4229015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b;</a:t>
            </a:r>
          </a:p>
          <a:p>
            <a:r>
              <a:rPr lang="en-US" dirty="0">
                <a:latin typeface="+mj-lt"/>
              </a:rPr>
              <a:t>b = a &lt;&lt; 1;</a:t>
            </a:r>
          </a:p>
          <a:p>
            <a:r>
              <a:rPr lang="en-US" dirty="0">
                <a:latin typeface="+mj-lt"/>
              </a:rPr>
              <a:t>printf("Output = %d", b);</a:t>
            </a:r>
            <a:endParaRPr lang="pt-BR" dirty="0">
              <a:latin typeface="+mj-lt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3899831"/>
            <a:ext cx="30175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Bitwise &lt;&lt; (Shift Left)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3" y="4229014"/>
            <a:ext cx="457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a=8, b;</a:t>
            </a:r>
          </a:p>
          <a:p>
            <a:r>
              <a:rPr lang="en-US" dirty="0">
                <a:latin typeface="+mj-lt"/>
              </a:rPr>
              <a:t>b = a </a:t>
            </a:r>
            <a:r>
              <a:rPr lang="en-US" dirty="0" smtClean="0">
                <a:latin typeface="+mj-lt"/>
              </a:rPr>
              <a:t>&gt;&gt; </a:t>
            </a:r>
            <a:r>
              <a:rPr lang="en-US" dirty="0">
                <a:latin typeface="+mj-lt"/>
              </a:rPr>
              <a:t>1;</a:t>
            </a:r>
          </a:p>
          <a:p>
            <a:r>
              <a:rPr lang="en-US" dirty="0">
                <a:latin typeface="+mj-lt"/>
              </a:rPr>
              <a:t>printf("Output = %d", b);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3899831"/>
            <a:ext cx="32004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r>
              <a:rPr lang="en-US" sz="1600" dirty="0">
                <a:solidFill>
                  <a:srgbClr val="FFC000"/>
                </a:solidFill>
              </a:rPr>
              <a:t>:  Bitwise &gt;&gt; (Shift Right)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2" y="5516934"/>
            <a:ext cx="47548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16 (multiplying a by a power of two)</a:t>
            </a:r>
            <a:endParaRPr lang="pt-BR" dirty="0">
              <a:latin typeface="+mj-lt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518775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1" y="5516934"/>
            <a:ext cx="475488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4 (dividing a by a power of two)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518775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517893"/>
              </p:ext>
            </p:extLst>
          </p:nvPr>
        </p:nvGraphicFramePr>
        <p:xfrm>
          <a:off x="468212" y="1069763"/>
          <a:ext cx="10287444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Address operator, it is used to determine address of the variable.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236865"/>
              </p:ext>
            </p:extLst>
          </p:nvPr>
        </p:nvGraphicFramePr>
        <p:xfrm>
          <a:off x="468212" y="1862243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Pointer operator, it is used to declare pointer variable and to get value from it.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29425"/>
              </p:ext>
            </p:extLst>
          </p:nvPr>
        </p:nvGraphicFramePr>
        <p:xfrm>
          <a:off x="468212" y="2267760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Comma operator. It is used to link the related expressions together.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75397"/>
              </p:ext>
            </p:extLst>
          </p:nvPr>
        </p:nvGraphicFramePr>
        <p:xfrm>
          <a:off x="468212" y="2677596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It returns the number of bytes the operand occupies.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930464"/>
              </p:ext>
            </p:extLst>
          </p:nvPr>
        </p:nvGraphicFramePr>
        <p:xfrm>
          <a:off x="468212" y="3087432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member selection operator, used in structure.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21539"/>
              </p:ext>
            </p:extLst>
          </p:nvPr>
        </p:nvGraphicFramePr>
        <p:xfrm>
          <a:off x="468212" y="3497268"/>
          <a:ext cx="10287444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/>
                <a:gridCol w="895464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member selection operator, used in pointer to structure.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5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a combination of operators, constants and variables. </a:t>
            </a:r>
          </a:p>
          <a:p>
            <a:r>
              <a:rPr lang="en-IN" dirty="0"/>
              <a:t>An expression may consist of one or more operands, and zero or more operators to produce a value.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3137" y="3557896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answer   =    a    +    b    *    c; 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772804" y="2547029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195" y="4769731"/>
            <a:ext cx="27432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Variable to store </a:t>
            </a:r>
            <a:r>
              <a:rPr lang="en-IN" b="1" dirty="0" smtClean="0">
                <a:latin typeface="Consolas" panose="020B0609020204030204" pitchFamily="49" charset="0"/>
              </a:rPr>
              <a:t>the expression </a:t>
            </a:r>
            <a:r>
              <a:rPr lang="en-IN" b="1" dirty="0">
                <a:latin typeface="Consolas" panose="020B0609020204030204" pitchFamily="49" charset="0"/>
              </a:rPr>
              <a:t>value </a:t>
            </a: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3324814" y="4063631"/>
            <a:ext cx="851191" cy="5610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4258" y="2550514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5712" y="2561011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8152" y="4763227"/>
            <a:ext cx="164592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068" y="4762277"/>
            <a:ext cx="14973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Operator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797158" y="4238626"/>
            <a:ext cx="928205" cy="13400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902803" y="3914490"/>
            <a:ext cx="995743" cy="72679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304444" y="3014721"/>
            <a:ext cx="737457" cy="54073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329309" y="3277536"/>
            <a:ext cx="675615" cy="4990"/>
          </a:xfrm>
          <a:prstGeom prst="bentConnector3">
            <a:avLst>
              <a:gd name="adj1" fmla="val 2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351523" y="2987892"/>
            <a:ext cx="723476" cy="62517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evaluated based on the </a:t>
            </a:r>
            <a:r>
              <a:rPr lang="en-IN" dirty="0">
                <a:solidFill>
                  <a:srgbClr val="C00000"/>
                </a:solidFill>
              </a:rPr>
              <a:t>operator precedence and associativity</a:t>
            </a:r>
            <a:r>
              <a:rPr lang="en-IN" dirty="0"/>
              <a:t>. </a:t>
            </a:r>
          </a:p>
          <a:p>
            <a:r>
              <a:rPr lang="en-IN" dirty="0"/>
              <a:t>When there are multiple operators in an expression, they are evaluated according to their precedence and associativity.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Precedence of an operator is its </a:t>
            </a:r>
            <a:r>
              <a:rPr lang="en-IN" dirty="0">
                <a:solidFill>
                  <a:srgbClr val="C00000"/>
                </a:solidFill>
              </a:rPr>
              <a:t>priority </a:t>
            </a:r>
            <a:r>
              <a:rPr lang="en-IN" dirty="0"/>
              <a:t>in an expression for evaluation</a:t>
            </a:r>
            <a:r>
              <a:rPr lang="en-IN" dirty="0" smtClean="0"/>
              <a:t>.</a:t>
            </a:r>
          </a:p>
          <a:p>
            <a:r>
              <a:rPr lang="en-IN" dirty="0"/>
              <a:t>The operator with higher precedence is evaluated first and the operator with the least precedence is evaluated last.</a:t>
            </a:r>
          </a:p>
          <a:p>
            <a:r>
              <a:rPr lang="en-IN" dirty="0"/>
              <a:t>Operator precedence is why the expression </a:t>
            </a:r>
            <a:r>
              <a:rPr lang="en-IN" dirty="0">
                <a:solidFill>
                  <a:srgbClr val="C00000"/>
                </a:solidFill>
              </a:rPr>
              <a:t>5 + 3 *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5 + (3 * 2), </a:t>
            </a:r>
            <a:r>
              <a:rPr lang="en-IN" dirty="0"/>
              <a:t>giving </a:t>
            </a:r>
            <a:r>
              <a:rPr lang="en-IN" dirty="0">
                <a:solidFill>
                  <a:srgbClr val="C00000"/>
                </a:solidFill>
              </a:rPr>
              <a:t>11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(5 + 3) *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16</a:t>
            </a:r>
            <a:r>
              <a:rPr lang="en-IN" dirty="0"/>
              <a:t>.</a:t>
            </a:r>
          </a:p>
          <a:p>
            <a:r>
              <a:rPr lang="en-IN" dirty="0"/>
              <a:t>We say that the multiplication operator </a:t>
            </a:r>
            <a:r>
              <a:rPr lang="en-IN" dirty="0">
                <a:solidFill>
                  <a:srgbClr val="C00000"/>
                </a:solidFill>
              </a:rPr>
              <a:t>(*)</a:t>
            </a:r>
            <a:r>
              <a:rPr lang="en-IN" dirty="0"/>
              <a:t> has higher "precedence" or "priority" than the addition operator </a:t>
            </a:r>
            <a:r>
              <a:rPr lang="en-IN" dirty="0">
                <a:solidFill>
                  <a:srgbClr val="C00000"/>
                </a:solidFill>
              </a:rPr>
              <a:t>(+)</a:t>
            </a:r>
            <a:r>
              <a:rPr lang="en-IN" dirty="0"/>
              <a:t>, so the multiplication must be performed first.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Associativity is the </a:t>
            </a:r>
            <a:r>
              <a:rPr lang="en-IN" dirty="0">
                <a:solidFill>
                  <a:srgbClr val="C00000"/>
                </a:solidFill>
              </a:rPr>
              <a:t>left-to-right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right-to-left</a:t>
            </a:r>
            <a:r>
              <a:rPr lang="en-IN" dirty="0"/>
              <a:t> order for grouping operands to operators that have the same precedence.</a:t>
            </a:r>
          </a:p>
          <a:p>
            <a:r>
              <a:rPr lang="en-IN" dirty="0"/>
              <a:t>Operator associativity is why the expression </a:t>
            </a:r>
            <a:r>
              <a:rPr lang="en-IN" dirty="0">
                <a:solidFill>
                  <a:srgbClr val="C00000"/>
                </a:solidFill>
              </a:rPr>
              <a:t>8 - 3 - 2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(8 - 3) - 2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3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8 - (3 - 2)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7</a:t>
            </a:r>
            <a:r>
              <a:rPr lang="en-IN" dirty="0"/>
              <a:t>.</a:t>
            </a:r>
          </a:p>
          <a:p>
            <a:r>
              <a:rPr lang="en-IN" dirty="0"/>
              <a:t>We say that the subtraction operator </a:t>
            </a:r>
            <a:r>
              <a:rPr lang="en-IN" dirty="0">
                <a:solidFill>
                  <a:srgbClr val="C00000"/>
                </a:solidFill>
              </a:rPr>
              <a:t>(-)</a:t>
            </a:r>
            <a:r>
              <a:rPr lang="en-IN" dirty="0"/>
              <a:t> is </a:t>
            </a:r>
            <a:r>
              <a:rPr lang="en-IN" dirty="0">
                <a:solidFill>
                  <a:srgbClr val="C00000"/>
                </a:solidFill>
              </a:rPr>
              <a:t>"left associative"</a:t>
            </a:r>
            <a:r>
              <a:rPr lang="en-IN" dirty="0"/>
              <a:t>, so the left subtraction must be performed first. </a:t>
            </a:r>
          </a:p>
          <a:p>
            <a:r>
              <a:rPr lang="en-IN" dirty="0"/>
              <a:t>When we can't decide by operator precedence alone in which order to calculate an expression, we must use associativity.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 is converting one type of data to another type. </a:t>
            </a:r>
          </a:p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Type Casting</a:t>
            </a:r>
            <a:r>
              <a:rPr lang="en-US" dirty="0" smtClean="0"/>
              <a:t>.</a:t>
            </a:r>
          </a:p>
          <a:p>
            <a:r>
              <a:rPr lang="en-US" dirty="0"/>
              <a:t>There are two types of type conversion: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Implicit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Type </a:t>
            </a:r>
            <a:r>
              <a:rPr lang="fr-FR" dirty="0" smtClean="0"/>
              <a:t>Conversion</a:t>
            </a:r>
          </a:p>
          <a:p>
            <a:pPr lvl="2"/>
            <a:r>
              <a:rPr lang="en-US" dirty="0"/>
              <a:t>This type of conversion is usually performed by the compiler when necessary without any commands by the user. </a:t>
            </a:r>
          </a:p>
          <a:p>
            <a:pPr lvl="2"/>
            <a:r>
              <a:rPr lang="en-US" dirty="0"/>
              <a:t>It is also called Automatic Type Conversion</a:t>
            </a:r>
            <a:r>
              <a:rPr lang="en-US" dirty="0" smtClean="0"/>
              <a:t>.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Explicit </a:t>
            </a:r>
            <a:r>
              <a:rPr lang="fr-FR" dirty="0"/>
              <a:t>Type Conversion</a:t>
            </a:r>
            <a:endParaRPr lang="en-US" dirty="0"/>
          </a:p>
          <a:p>
            <a:pPr lvl="2"/>
            <a:r>
              <a:rPr lang="en-US" dirty="0"/>
              <a:t>These conversions are done explicitly by users using the pre-defined functions.</a:t>
            </a:r>
            <a:endParaRPr lang="en-IN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398399" y="4404341"/>
            <a:ext cx="408507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1B92"/>
                </a:solidFill>
                <a:latin typeface="+mj-lt"/>
              </a:rPr>
              <a:t>int </a:t>
            </a:r>
            <a:r>
              <a:rPr lang="en-US" dirty="0">
                <a:latin typeface="+mj-lt"/>
              </a:rPr>
              <a:t>a = 20;</a:t>
            </a:r>
          </a:p>
          <a:p>
            <a:r>
              <a:rPr lang="en-US" dirty="0">
                <a:solidFill>
                  <a:srgbClr val="301B92"/>
                </a:solidFill>
                <a:latin typeface="+mj-lt"/>
              </a:rPr>
              <a:t>double</a:t>
            </a:r>
            <a:r>
              <a:rPr lang="en-US" dirty="0">
                <a:latin typeface="+mj-lt"/>
              </a:rPr>
              <a:t> b = 20.5;</a:t>
            </a:r>
          </a:p>
          <a:p>
            <a:r>
              <a:rPr lang="en-US" dirty="0">
                <a:solidFill>
                  <a:srgbClr val="EA1E63"/>
                </a:solidFill>
                <a:latin typeface="+mj-lt"/>
              </a:rPr>
              <a:t>printf</a:t>
            </a:r>
            <a:r>
              <a:rPr lang="en-US" dirty="0">
                <a:latin typeface="+mj-lt"/>
              </a:rPr>
              <a:t>("%lf", a + b);</a:t>
            </a:r>
            <a:endParaRPr lang="pt-BR" dirty="0"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00786" y="4091227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Example: Implicit Type Conversion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57204" y="4394417"/>
            <a:ext cx="539496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1B92"/>
                </a:solidFill>
                <a:latin typeface="+mj-lt"/>
              </a:rPr>
              <a:t>double </a:t>
            </a:r>
            <a:r>
              <a:rPr lang="en-US" dirty="0">
                <a:latin typeface="+mj-lt"/>
              </a:rPr>
              <a:t>a = 4.5, b = 4.6, c = 4.9;</a:t>
            </a:r>
          </a:p>
          <a:p>
            <a:r>
              <a:rPr lang="en-US" dirty="0">
                <a:solidFill>
                  <a:srgbClr val="301B92"/>
                </a:solidFill>
                <a:latin typeface="+mj-lt"/>
              </a:rPr>
              <a:t>int </a:t>
            </a:r>
            <a:r>
              <a:rPr lang="en-US" dirty="0">
                <a:latin typeface="+mj-lt"/>
              </a:rPr>
              <a:t>result =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>
                <a:latin typeface="+mj-lt"/>
              </a:rPr>
              <a:t>da +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 +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(int)</a:t>
            </a:r>
            <a:r>
              <a:rPr lang="en-US" dirty="0">
                <a:latin typeface="+mj-lt"/>
              </a:rPr>
              <a:t>dc; </a:t>
            </a:r>
          </a:p>
          <a:p>
            <a:r>
              <a:rPr lang="en-US" dirty="0">
                <a:solidFill>
                  <a:srgbClr val="EA1E63"/>
                </a:solidFill>
                <a:latin typeface="+mj-lt"/>
              </a:rPr>
              <a:t>printf</a:t>
            </a:r>
            <a:r>
              <a:rPr lang="en-US" dirty="0">
                <a:latin typeface="+mj-lt"/>
              </a:rPr>
              <a:t>("result = %d", result);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9591" y="4075157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r>
              <a:rPr lang="en-US" sz="1600" dirty="0">
                <a:solidFill>
                  <a:srgbClr val="FFC000"/>
                </a:solidFill>
              </a:rPr>
              <a:t>:  Explicit Type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1000784" y="594311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+mj-lt"/>
              </a:rPr>
              <a:t>40.500000</a:t>
            </a:r>
            <a:endParaRPr lang="pt-BR" dirty="0">
              <a:solidFill>
                <a:srgbClr val="EEFFFF"/>
              </a:solidFill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000785" y="561393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159589" y="592704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EFFFF"/>
                </a:solidFill>
                <a:latin typeface="+mj-lt"/>
              </a:rPr>
              <a:t>12</a:t>
            </a:r>
            <a:endParaRPr lang="en-US" dirty="0">
              <a:solidFill>
                <a:srgbClr val="EEFFFF"/>
              </a:solidFill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6159590" y="559786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785" y="4420410"/>
            <a:ext cx="397614" cy="90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9590" y="4386067"/>
            <a:ext cx="397614" cy="90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95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Storage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class decides the scope, lifetime and memory allocation of variable.</a:t>
            </a:r>
          </a:p>
          <a:p>
            <a:r>
              <a:rPr lang="en-US" dirty="0"/>
              <a:t>Scope of a variable is the boundary within which a variable can be used.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137D9F4-2D2A-2E4C-97B7-4DEA0F936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232899"/>
              </p:ext>
            </p:extLst>
          </p:nvPr>
        </p:nvGraphicFramePr>
        <p:xfrm>
          <a:off x="597840" y="1944089"/>
          <a:ext cx="10867529" cy="1599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="" xmlns:a16="http://schemas.microsoft.com/office/drawing/2014/main" val="2202198326"/>
                    </a:ext>
                  </a:extLst>
                </a:gridCol>
                <a:gridCol w="1471358">
                  <a:extLst>
                    <a:ext uri="{9D8B030D-6E8A-4147-A177-3AD203B41FA5}">
                      <a16:colId xmlns="" xmlns:a16="http://schemas.microsoft.com/office/drawing/2014/main" val="2069726617"/>
                    </a:ext>
                  </a:extLst>
                </a:gridCol>
                <a:gridCol w="1491867">
                  <a:extLst>
                    <a:ext uri="{9D8B030D-6E8A-4147-A177-3AD203B41FA5}">
                      <a16:colId xmlns="" xmlns:a16="http://schemas.microsoft.com/office/drawing/2014/main" val="273262982"/>
                    </a:ext>
                  </a:extLst>
                </a:gridCol>
                <a:gridCol w="1604889">
                  <a:extLst>
                    <a:ext uri="{9D8B030D-6E8A-4147-A177-3AD203B41FA5}">
                      <a16:colId xmlns="" xmlns:a16="http://schemas.microsoft.com/office/drawing/2014/main" val="61703237"/>
                    </a:ext>
                  </a:extLst>
                </a:gridCol>
                <a:gridCol w="1822079">
                  <a:extLst>
                    <a:ext uri="{9D8B030D-6E8A-4147-A177-3AD203B41FA5}">
                      <a16:colId xmlns="" xmlns:a16="http://schemas.microsoft.com/office/drawing/2014/main" val="3217357735"/>
                    </a:ext>
                  </a:extLst>
                </a:gridCol>
                <a:gridCol w="2666081">
                  <a:extLst>
                    <a:ext uri="{9D8B030D-6E8A-4147-A177-3AD203B41FA5}">
                      <a16:colId xmlns="" xmlns:a16="http://schemas.microsoft.com/office/drawing/2014/main" val="410731843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Storage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Specifier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Storage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Initial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Value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Scope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Life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Example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5791550"/>
                  </a:ext>
                </a:extLst>
              </a:tr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Automatic </a:t>
                      </a: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{auto}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Garbage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End of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a;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auto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a;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751762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75DB882-21EB-AB48-AFD2-3E23DE4D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46613"/>
              </p:ext>
            </p:extLst>
          </p:nvPr>
        </p:nvGraphicFramePr>
        <p:xfrm>
          <a:off x="597839" y="3543545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="" xmlns:a16="http://schemas.microsoft.com/office/drawing/2014/main" val="3105941458"/>
                    </a:ext>
                  </a:extLst>
                </a:gridCol>
                <a:gridCol w="1471358">
                  <a:extLst>
                    <a:ext uri="{9D8B030D-6E8A-4147-A177-3AD203B41FA5}">
                      <a16:colId xmlns="" xmlns:a16="http://schemas.microsoft.com/office/drawing/2014/main" val="2267129677"/>
                    </a:ext>
                  </a:extLst>
                </a:gridCol>
                <a:gridCol w="1491867">
                  <a:extLst>
                    <a:ext uri="{9D8B030D-6E8A-4147-A177-3AD203B41FA5}">
                      <a16:colId xmlns="" xmlns:a16="http://schemas.microsoft.com/office/drawing/2014/main" val="295616110"/>
                    </a:ext>
                  </a:extLst>
                </a:gridCol>
                <a:gridCol w="1604889">
                  <a:extLst>
                    <a:ext uri="{9D8B030D-6E8A-4147-A177-3AD203B41FA5}">
                      <a16:colId xmlns="" xmlns:a16="http://schemas.microsoft.com/office/drawing/2014/main" val="2331241354"/>
                    </a:ext>
                  </a:extLst>
                </a:gridCol>
                <a:gridCol w="1822079">
                  <a:extLst>
                    <a:ext uri="{9D8B030D-6E8A-4147-A177-3AD203B41FA5}">
                      <a16:colId xmlns="" xmlns:a16="http://schemas.microsoft.com/office/drawing/2014/main" val="2827567035"/>
                    </a:ext>
                  </a:extLst>
                </a:gridCol>
                <a:gridCol w="2666081">
                  <a:extLst>
                    <a:ext uri="{9D8B030D-6E8A-4147-A177-3AD203B41FA5}">
                      <a16:colId xmlns="" xmlns:a16="http://schemas.microsoft.com/office/drawing/2014/main" val="1570226377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Register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{register}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CPU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register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Garbage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</a:t>
                      </a:r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block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End of </a:t>
                      </a:r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block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register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90351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F02A706-2C79-6641-A10C-B0A32C51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87289"/>
              </p:ext>
            </p:extLst>
          </p:nvPr>
        </p:nvGraphicFramePr>
        <p:xfrm>
          <a:off x="597839" y="4343273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="" xmlns:a16="http://schemas.microsoft.com/office/drawing/2014/main" val="3651693043"/>
                    </a:ext>
                  </a:extLst>
                </a:gridCol>
                <a:gridCol w="1471358">
                  <a:extLst>
                    <a:ext uri="{9D8B030D-6E8A-4147-A177-3AD203B41FA5}">
                      <a16:colId xmlns="" xmlns:a16="http://schemas.microsoft.com/office/drawing/2014/main" val="3812058582"/>
                    </a:ext>
                  </a:extLst>
                </a:gridCol>
                <a:gridCol w="1491867">
                  <a:extLst>
                    <a:ext uri="{9D8B030D-6E8A-4147-A177-3AD203B41FA5}">
                      <a16:colId xmlns="" xmlns:a16="http://schemas.microsoft.com/office/drawing/2014/main" val="766022417"/>
                    </a:ext>
                  </a:extLst>
                </a:gridCol>
                <a:gridCol w="1604889">
                  <a:extLst>
                    <a:ext uri="{9D8B030D-6E8A-4147-A177-3AD203B41FA5}">
                      <a16:colId xmlns="" xmlns:a16="http://schemas.microsoft.com/office/drawing/2014/main" val="2494612371"/>
                    </a:ext>
                  </a:extLst>
                </a:gridCol>
                <a:gridCol w="1822079">
                  <a:extLst>
                    <a:ext uri="{9D8B030D-6E8A-4147-A177-3AD203B41FA5}">
                      <a16:colId xmlns="" xmlns:a16="http://schemas.microsoft.com/office/drawing/2014/main" val="792104970"/>
                    </a:ext>
                  </a:extLst>
                </a:gridCol>
                <a:gridCol w="2666081">
                  <a:extLst>
                    <a:ext uri="{9D8B030D-6E8A-4147-A177-3AD203B41FA5}">
                      <a16:colId xmlns="" xmlns:a16="http://schemas.microsoft.com/office/drawing/2014/main" val="49332487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External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{extern}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Zero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Global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Multiple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Till end of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extern int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var;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70552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554B467-CA44-0E44-93CD-4DD95CD3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58724"/>
              </p:ext>
            </p:extLst>
          </p:nvPr>
        </p:nvGraphicFramePr>
        <p:xfrm>
          <a:off x="597839" y="5143001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="" xmlns:a16="http://schemas.microsoft.com/office/drawing/2014/main" val="3248472715"/>
                    </a:ext>
                  </a:extLst>
                </a:gridCol>
                <a:gridCol w="1471358">
                  <a:extLst>
                    <a:ext uri="{9D8B030D-6E8A-4147-A177-3AD203B41FA5}">
                      <a16:colId xmlns="" xmlns:a16="http://schemas.microsoft.com/office/drawing/2014/main" val="1962755145"/>
                    </a:ext>
                  </a:extLst>
                </a:gridCol>
                <a:gridCol w="1491867">
                  <a:extLst>
                    <a:ext uri="{9D8B030D-6E8A-4147-A177-3AD203B41FA5}">
                      <a16:colId xmlns="" xmlns:a16="http://schemas.microsoft.com/office/drawing/2014/main" val="3418523121"/>
                    </a:ext>
                  </a:extLst>
                </a:gridCol>
                <a:gridCol w="1604889">
                  <a:extLst>
                    <a:ext uri="{9D8B030D-6E8A-4147-A177-3AD203B41FA5}">
                      <a16:colId xmlns="" xmlns:a16="http://schemas.microsoft.com/office/drawing/2014/main" val="1891709994"/>
                    </a:ext>
                  </a:extLst>
                </a:gridCol>
                <a:gridCol w="1822079">
                  <a:extLst>
                    <a:ext uri="{9D8B030D-6E8A-4147-A177-3AD203B41FA5}">
                      <a16:colId xmlns="" xmlns:a16="http://schemas.microsoft.com/office/drawing/2014/main" val="2704556283"/>
                    </a:ext>
                  </a:extLst>
                </a:gridCol>
                <a:gridCol w="2666081">
                  <a:extLst>
                    <a:ext uri="{9D8B030D-6E8A-4147-A177-3AD203B41FA5}">
                      <a16:colId xmlns="" xmlns:a16="http://schemas.microsoft.com/office/drawing/2014/main" val="3620169193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Static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+mj-lt"/>
                        </a:rPr>
                        <a:t>{static}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Zero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Till end of program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static extern int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var;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cs typeface="Consolas" panose="020B0609020204030204" pitchFamily="49" charset="0"/>
                        </a:rPr>
                        <a:t>static 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152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478081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#include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&lt;stdio.h&gt;</a:t>
            </a:r>
          </a:p>
          <a:p>
            <a:r>
              <a:rPr lang="en-IN" dirty="0">
                <a:solidFill>
                  <a:schemeClr val="accent5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incrementCounter();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/>
            </a:r>
            <a:br>
              <a:rPr lang="en-IN" dirty="0">
                <a:latin typeface="+mj-lt"/>
                <a:cs typeface="Consolas" panose="020B0609020204030204" pitchFamily="49" charset="0"/>
              </a:rPr>
            </a:br>
            <a:r>
              <a:rPr lang="en-IN" dirty="0">
                <a:solidFill>
                  <a:srgbClr val="301B92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dirty="0" smtClean="0">
                <a:solidFill>
                  <a:srgbClr val="D81A60"/>
                </a:solidFill>
                <a:latin typeface="+mj-lt"/>
                <a:cs typeface="Consolas" panose="020B0609020204030204" pitchFamily="49" charset="0"/>
              </a:rPr>
              <a:t>	printf</a:t>
            </a:r>
            <a:r>
              <a:rPr lang="en-IN" dirty="0">
                <a:latin typeface="+mj-lt"/>
                <a:cs typeface="Consolas" panose="020B0609020204030204" pitchFamily="49" charset="0"/>
              </a:rPr>
              <a:t>("Counter = %d \n", incrementCounter());</a:t>
            </a:r>
          </a:p>
          <a:p>
            <a:pPr lvl="1"/>
            <a:r>
              <a:rPr lang="en-IN" dirty="0" smtClean="0">
                <a:solidFill>
                  <a:srgbClr val="D81A60"/>
                </a:solidFill>
                <a:latin typeface="+mj-lt"/>
                <a:cs typeface="Consolas" panose="020B0609020204030204" pitchFamily="49" charset="0"/>
              </a:rPr>
              <a:t>	printf</a:t>
            </a:r>
            <a:r>
              <a:rPr lang="en-IN" dirty="0">
                <a:latin typeface="+mj-lt"/>
                <a:cs typeface="Consolas" panose="020B0609020204030204" pitchFamily="49" charset="0"/>
              </a:rPr>
              <a:t>("Counter = %d \n", incrementCounter());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/>
            </a:r>
            <a:br>
              <a:rPr lang="en-IN" dirty="0">
                <a:latin typeface="+mj-lt"/>
                <a:cs typeface="Consolas" panose="020B0609020204030204" pitchFamily="49" charset="0"/>
              </a:rPr>
            </a:br>
            <a:r>
              <a:rPr lang="en-IN" dirty="0">
                <a:solidFill>
                  <a:srgbClr val="301B92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latin typeface="+mj-lt"/>
                <a:cs typeface="Consolas" panose="020B0609020204030204" pitchFamily="49" charset="0"/>
              </a:rPr>
              <a:t> incrementCounter()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FFC000"/>
                </a:solidFill>
                <a:latin typeface="+mj-lt"/>
                <a:cs typeface="Consolas" panose="020B0609020204030204" pitchFamily="49" charset="0"/>
              </a:rPr>
              <a:t>    </a:t>
            </a:r>
            <a:r>
              <a:rPr lang="en-IN" dirty="0" smtClean="0">
                <a:solidFill>
                  <a:srgbClr val="FFC000"/>
                </a:solidFill>
                <a:latin typeface="+mj-lt"/>
                <a:cs typeface="Consolas" panose="020B0609020204030204" pitchFamily="49" charset="0"/>
              </a:rPr>
              <a:t>	static </a:t>
            </a:r>
            <a:r>
              <a:rPr lang="en-IN" dirty="0">
                <a:solidFill>
                  <a:srgbClr val="FFC000"/>
                </a:solidFill>
                <a:latin typeface="+mj-lt"/>
                <a:cs typeface="Consolas" panose="020B0609020204030204" pitchFamily="49" charset="0"/>
              </a:rPr>
              <a:t>int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count = 0; </a:t>
            </a:r>
            <a:r>
              <a:rPr lang="en-IN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// static variable</a:t>
            </a:r>
          </a:p>
          <a:p>
            <a:pPr lvl="1"/>
            <a:r>
              <a:rPr lang="en-IN" dirty="0" smtClean="0">
                <a:latin typeface="+mj-lt"/>
                <a:cs typeface="Consolas" panose="020B0609020204030204" pitchFamily="49" charset="0"/>
              </a:rPr>
              <a:t>	count</a:t>
            </a:r>
            <a:r>
              <a:rPr lang="en-IN" dirty="0">
                <a:latin typeface="+mj-lt"/>
                <a:cs typeface="Consolas" panose="020B0609020204030204" pitchFamily="49" charset="0"/>
              </a:rPr>
              <a:t>++;</a:t>
            </a:r>
          </a:p>
          <a:p>
            <a:pPr lvl="1"/>
            <a:r>
              <a:rPr lang="en-IN" dirty="0" smtClean="0">
                <a:latin typeface="+mj-lt"/>
                <a:cs typeface="Consolas" panose="020B0609020204030204" pitchFamily="49" charset="0"/>
              </a:rPr>
              <a:t>	return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count;</a:t>
            </a:r>
          </a:p>
          <a:p>
            <a:r>
              <a:rPr lang="en-IN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65737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Counter = 1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Counter = 2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65737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829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 (+, - , *, /, %)</a:t>
            </a:r>
          </a:p>
          <a:p>
            <a:r>
              <a:rPr lang="en-IN" dirty="0"/>
              <a:t>Relational operators  (&lt;, &lt;=, &gt;, &gt;=, ==, !=)</a:t>
            </a:r>
          </a:p>
          <a:p>
            <a:r>
              <a:rPr lang="en-IN" dirty="0"/>
              <a:t>Logical operators (&amp;&amp;, ||, !)</a:t>
            </a:r>
          </a:p>
          <a:p>
            <a:r>
              <a:rPr lang="en-IN" dirty="0"/>
              <a:t>Assignment operators (+=, -=, *=, /=)</a:t>
            </a:r>
          </a:p>
          <a:p>
            <a:r>
              <a:rPr lang="en-IN" dirty="0"/>
              <a:t>Increment and decrement operators  (++, --)</a:t>
            </a:r>
          </a:p>
          <a:p>
            <a:r>
              <a:rPr lang="en-IN" dirty="0"/>
              <a:t>Conditional operators (?:)</a:t>
            </a:r>
          </a:p>
          <a:p>
            <a:r>
              <a:rPr lang="en-IN" dirty="0"/>
              <a:t>Bitwise operators (&amp;, |, ^, &lt;&lt;, &gt;&gt;)</a:t>
            </a:r>
          </a:p>
          <a:p>
            <a:r>
              <a:rPr lang="en-IN" dirty="0"/>
              <a:t>Special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allows us to perform mathematical operations through the functions defined in </a:t>
            </a:r>
            <a:r>
              <a:rPr lang="en-US" dirty="0">
                <a:solidFill>
                  <a:srgbClr val="C00000"/>
                </a:solidFill>
              </a:rPr>
              <a:t>&lt;math.h&gt; </a:t>
            </a:r>
            <a:r>
              <a:rPr lang="en-US" dirty="0"/>
              <a:t>header file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04317"/>
              </p:ext>
            </p:extLst>
          </p:nvPr>
        </p:nvGraphicFramePr>
        <p:xfrm>
          <a:off x="302418" y="1878765"/>
          <a:ext cx="1158716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/>
                <a:gridCol w="2047741"/>
                <a:gridCol w="89531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+mj-lt"/>
                        </a:rPr>
                        <a:t>Sr</a:t>
                      </a:r>
                    </a:p>
                    <a:p>
                      <a:pPr algn="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no.</a:t>
                      </a:r>
                      <a:endParaRPr lang="en-US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+mj-lt"/>
                        </a:rPr>
                        <a:t>Function</a:t>
                      </a:r>
                      <a:endParaRPr lang="en-US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+mj-lt"/>
                        </a:rPr>
                        <a:t>Description</a:t>
                      </a:r>
                      <a:endParaRPr lang="en-US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ceil(number)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up the given number &amp; returns the integer value which is greater than or equal to given number.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21189"/>
              </p:ext>
            </p:extLst>
          </p:nvPr>
        </p:nvGraphicFramePr>
        <p:xfrm>
          <a:off x="302418" y="3158925"/>
          <a:ext cx="115871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/>
                <a:gridCol w="2047741"/>
                <a:gridCol w="895319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floor(number)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down the given number &amp; returns the integer value which is less than or equal to given number.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5043"/>
              </p:ext>
            </p:extLst>
          </p:nvPr>
        </p:nvGraphicFramePr>
        <p:xfrm>
          <a:off x="302418" y="3799005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/>
                <a:gridCol w="2047741"/>
                <a:gridCol w="8953199"/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sqrt(number)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square root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56898"/>
              </p:ext>
            </p:extLst>
          </p:nvPr>
        </p:nvGraphicFramePr>
        <p:xfrm>
          <a:off x="302418" y="4224447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/>
                <a:gridCol w="2047741"/>
                <a:gridCol w="8953199"/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pow(base, exponent)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power of given number.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78368"/>
              </p:ext>
            </p:extLst>
          </p:nvPr>
        </p:nvGraphicFramePr>
        <p:xfrm>
          <a:off x="302418" y="4649889"/>
          <a:ext cx="115871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/>
                <a:gridCol w="2047741"/>
                <a:gridCol w="8953199"/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abs(number)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absolute value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321972" y="1043189"/>
            <a:ext cx="164849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Math Function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972" y="1352282"/>
            <a:ext cx="450761" cy="3928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1314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733" y="1352282"/>
            <a:ext cx="5100033" cy="392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#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include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&lt;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stdio.h&gt;  </a:t>
            </a: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#include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 &lt;math.h&gt;    </a:t>
            </a:r>
          </a:p>
          <a:p>
            <a:r>
              <a:rPr lang="en-US" dirty="0" smtClean="0">
                <a:solidFill>
                  <a:srgbClr val="301B92"/>
                </a:solidFill>
                <a:latin typeface="+mj-lt"/>
              </a:rPr>
              <a:t>void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 main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{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(“Ceil: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",ceil(3.6));    </a:t>
            </a:r>
          </a:p>
          <a:p>
            <a:r>
              <a:rPr lang="en-US" dirty="0" smtClean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nCeil: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",ceil(3.3));    </a:t>
            </a:r>
          </a:p>
          <a:p>
            <a:r>
              <a:rPr lang="en-US" dirty="0" smtClean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nFloor: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",floor(3.6));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nFloor: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",floor(3.2));    </a:t>
            </a:r>
          </a:p>
          <a:p>
            <a:r>
              <a:rPr lang="en-US" dirty="0" smtClean="0">
                <a:solidFill>
                  <a:srgbClr val="D81A60"/>
                </a:solidFill>
                <a:latin typeface="+mj-lt"/>
              </a:rPr>
              <a:t>   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nSquare Root: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",sqrt(16));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Square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Root: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%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f",sqrt(7));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nPower: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",pow(2,4));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nPower: %f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",pow(3,3)); 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      </a:t>
            </a:r>
            <a:r>
              <a:rPr lang="en-US" dirty="0" smtClean="0">
                <a:solidFill>
                  <a:srgbClr val="D81A60"/>
                </a:solidFill>
                <a:latin typeface="+mj-lt"/>
              </a:rPr>
              <a:t>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("\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nAbsolute: %d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",abs(-12));   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}    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23528" y="1372373"/>
            <a:ext cx="434018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Ceil: 4.000000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Ceil: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4.000000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Square Root: 4.000000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Square Root: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2.645751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Power: 16.000000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Power: 27.000000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Absolute: 12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323527" y="104318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896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are used for </a:t>
            </a:r>
            <a:r>
              <a:rPr lang="en-IN" dirty="0">
                <a:solidFill>
                  <a:srgbClr val="C00000"/>
                </a:solidFill>
              </a:rPr>
              <a:t>mathematical calculation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04017"/>
              </p:ext>
            </p:extLst>
          </p:nvPr>
        </p:nvGraphicFramePr>
        <p:xfrm>
          <a:off x="692597" y="1556793"/>
          <a:ext cx="1089838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161048"/>
                <a:gridCol w="1828800"/>
                <a:gridCol w="3876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+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Addition of a and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17113"/>
              </p:ext>
            </p:extLst>
          </p:nvPr>
        </p:nvGraphicFramePr>
        <p:xfrm>
          <a:off x="692597" y="2349273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/>
                <a:gridCol w="3155325"/>
                <a:gridCol w="1828800"/>
                <a:gridCol w="3876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Subtraction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–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Subtraction of b from a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59977"/>
              </p:ext>
            </p:extLst>
          </p:nvPr>
        </p:nvGraphicFramePr>
        <p:xfrm>
          <a:off x="692597" y="3519734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/>
                <a:gridCol w="3155325"/>
                <a:gridCol w="1828800"/>
                <a:gridCol w="3876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Modulo division- remainder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%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Modulo of a by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3026"/>
              </p:ext>
            </p:extLst>
          </p:nvPr>
        </p:nvGraphicFramePr>
        <p:xfrm>
          <a:off x="692597" y="3137256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/>
                <a:gridCol w="3155325"/>
                <a:gridCol w="1828800"/>
                <a:gridCol w="3876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/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Division of a by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25300"/>
              </p:ext>
            </p:extLst>
          </p:nvPr>
        </p:nvGraphicFramePr>
        <p:xfrm>
          <a:off x="692597" y="2754778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/>
                <a:gridCol w="3155325"/>
                <a:gridCol w="1828800"/>
                <a:gridCol w="3876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Multiplication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Multiplication of a and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operators are used to </a:t>
            </a:r>
            <a:r>
              <a:rPr lang="en-IN" dirty="0">
                <a:solidFill>
                  <a:srgbClr val="C00000"/>
                </a:solidFill>
              </a:rPr>
              <a:t>compare two numbers and taking decisions </a:t>
            </a:r>
            <a:r>
              <a:rPr lang="en-IN" dirty="0"/>
              <a:t>based on their relation. </a:t>
            </a:r>
          </a:p>
          <a:p>
            <a:r>
              <a:rPr lang="en-IN" dirty="0"/>
              <a:t>Relational expressions are used in decision statements such as if, for, while, etc…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0835"/>
              </p:ext>
            </p:extLst>
          </p:nvPr>
        </p:nvGraphicFramePr>
        <p:xfrm>
          <a:off x="512293" y="2535587"/>
          <a:ext cx="1098854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Is less than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&lt;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 is less than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84090"/>
              </p:ext>
            </p:extLst>
          </p:nvPr>
        </p:nvGraphicFramePr>
        <p:xfrm>
          <a:off x="512296" y="332806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Is less than or equal to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&lt;=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is less than or equal to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4329"/>
              </p:ext>
            </p:extLst>
          </p:nvPr>
        </p:nvGraphicFramePr>
        <p:xfrm>
          <a:off x="512296" y="372430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Is greater than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&gt;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is greater than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7634"/>
              </p:ext>
            </p:extLst>
          </p:nvPr>
        </p:nvGraphicFramePr>
        <p:xfrm>
          <a:off x="512295" y="4098558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Is greater than or equal to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&gt;=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is greater than or equal to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80059"/>
              </p:ext>
            </p:extLst>
          </p:nvPr>
        </p:nvGraphicFramePr>
        <p:xfrm>
          <a:off x="512294" y="448380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Is equal to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==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is equal to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30861"/>
              </p:ext>
            </p:extLst>
          </p:nvPr>
        </p:nvGraphicFramePr>
        <p:xfrm>
          <a:off x="512293" y="488004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/>
                <a:gridCol w="3168203"/>
                <a:gridCol w="2266682"/>
                <a:gridCol w="4082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Is not equal to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!= b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is not equal to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operators are used to </a:t>
            </a:r>
            <a:r>
              <a:rPr lang="en-IN" dirty="0">
                <a:solidFill>
                  <a:srgbClr val="C00000"/>
                </a:solidFill>
              </a:rPr>
              <a:t>test more than one condition </a:t>
            </a:r>
            <a:r>
              <a:rPr lang="en-IN" dirty="0"/>
              <a:t>and make decisions.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41060"/>
              </p:ext>
            </p:extLst>
          </p:nvPr>
        </p:nvGraphicFramePr>
        <p:xfrm>
          <a:off x="576687" y="1543914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7269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logical AND (Both non zero then true, either is zero then false)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5966"/>
              </p:ext>
            </p:extLst>
          </p:nvPr>
        </p:nvGraphicFramePr>
        <p:xfrm>
          <a:off x="576686" y="3404601"/>
          <a:ext cx="407258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/>
                <a:gridCol w="978794"/>
                <a:gridCol w="1056068"/>
                <a:gridCol w="106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30165"/>
              </p:ext>
            </p:extLst>
          </p:nvPr>
        </p:nvGraphicFramePr>
        <p:xfrm>
          <a:off x="576687" y="23363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7269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| 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logical OR (Both zero then false, either is non zero then true)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4953"/>
              </p:ext>
            </p:extLst>
          </p:nvPr>
        </p:nvGraphicFramePr>
        <p:xfrm>
          <a:off x="576686" y="273263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7269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(It reverses the state of the answer)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98082"/>
              </p:ext>
            </p:extLst>
          </p:nvPr>
        </p:nvGraphicFramePr>
        <p:xfrm>
          <a:off x="576686" y="419001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/>
                <a:gridCol w="978794"/>
                <a:gridCol w="1056068"/>
                <a:gridCol w="106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08887"/>
              </p:ext>
            </p:extLst>
          </p:nvPr>
        </p:nvGraphicFramePr>
        <p:xfrm>
          <a:off x="576686" y="458625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/>
                <a:gridCol w="978794"/>
                <a:gridCol w="1056068"/>
                <a:gridCol w="106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55464"/>
              </p:ext>
            </p:extLst>
          </p:nvPr>
        </p:nvGraphicFramePr>
        <p:xfrm>
          <a:off x="576686" y="4996632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/>
                <a:gridCol w="978794"/>
                <a:gridCol w="1056068"/>
                <a:gridCol w="10689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 operators (=) is used to </a:t>
            </a:r>
            <a:r>
              <a:rPr lang="en-IN" dirty="0">
                <a:solidFill>
                  <a:srgbClr val="C00000"/>
                </a:solidFill>
              </a:rPr>
              <a:t>assign the result of an expression to a variable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Assignment operator stores a value in memory.</a:t>
            </a:r>
          </a:p>
          <a:p>
            <a:r>
              <a:rPr lang="en-IN" dirty="0"/>
              <a:t>C also supports shorthand assignment operators which simplify operation with assignment.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03189"/>
              </p:ext>
            </p:extLst>
          </p:nvPr>
        </p:nvGraphicFramePr>
        <p:xfrm>
          <a:off x="447898" y="2546206"/>
          <a:ext cx="79104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Assigns value of right side to left side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15867"/>
              </p:ext>
            </p:extLst>
          </p:nvPr>
        </p:nvGraphicFramePr>
        <p:xfrm>
          <a:off x="447900" y="333868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+= 1  is same as a = a + 1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911"/>
              </p:ext>
            </p:extLst>
          </p:nvPr>
        </p:nvGraphicFramePr>
        <p:xfrm>
          <a:off x="447899" y="373492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-= 1  is same as a = a - 1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4002"/>
              </p:ext>
            </p:extLst>
          </p:nvPr>
        </p:nvGraphicFramePr>
        <p:xfrm>
          <a:off x="447898" y="414925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*= 1  is same as a = a * 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60740"/>
              </p:ext>
            </p:extLst>
          </p:nvPr>
        </p:nvGraphicFramePr>
        <p:xfrm>
          <a:off x="447898" y="454549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/= 1  is same as a = a / 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74482"/>
              </p:ext>
            </p:extLst>
          </p:nvPr>
        </p:nvGraphicFramePr>
        <p:xfrm>
          <a:off x="447898" y="494173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/>
                <a:gridCol w="634928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I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</a:rPr>
                        <a:t>a %= 1  is same as a = a % 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Increment (++) operator used to </a:t>
            </a:r>
            <a:r>
              <a:rPr lang="en-IN" dirty="0">
                <a:solidFill>
                  <a:srgbClr val="C00000"/>
                </a:solidFill>
              </a:rPr>
              <a:t>increase the value of the variable by one</a:t>
            </a:r>
            <a:r>
              <a:rPr lang="en-IN" dirty="0"/>
              <a:t>.</a:t>
            </a:r>
          </a:p>
          <a:p>
            <a:r>
              <a:rPr lang="en-IN" dirty="0"/>
              <a:t>Decrement (--) operator used to </a:t>
            </a:r>
            <a:r>
              <a:rPr lang="en-IN" dirty="0">
                <a:solidFill>
                  <a:srgbClr val="C00000"/>
                </a:solidFill>
              </a:rPr>
              <a:t>decrease the value of the variable by one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2550643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x=100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x++;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the execution the value of x will be 101.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1" y="2221459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Explanation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x=100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--;</a:t>
            </a:r>
            <a:endParaRPr lang="en-US" dirty="0"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After the execution the value of x will be </a:t>
            </a:r>
            <a:r>
              <a:rPr lang="en-US" dirty="0" smtClean="0">
                <a:latin typeface="+mj-lt"/>
              </a:rPr>
              <a:t>99.</a:t>
            </a:r>
            <a:endParaRPr lang="en-US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Explanation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829367"/>
              </p:ext>
            </p:extLst>
          </p:nvPr>
        </p:nvGraphicFramePr>
        <p:xfrm>
          <a:off x="284530" y="874196"/>
          <a:ext cx="11499639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/>
                <a:gridCol w="729492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44304" y="2362708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x=10;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p=++x;</a:t>
            </a:r>
            <a:endParaRPr lang="en-US" dirty="0"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44304" y="203352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032771" y="2353464"/>
            <a:ext cx="33621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First increment value of x by one then </a:t>
            </a:r>
            <a:r>
              <a:rPr lang="en-US" dirty="0" smtClean="0">
                <a:latin typeface="+mj-lt"/>
              </a:rPr>
              <a:t>assign.</a:t>
            </a:r>
            <a:endParaRPr lang="en-US" dirty="0">
              <a:latin typeface="+mj-lt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032771" y="202428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Explanation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6328" y="2303309"/>
            <a:ext cx="24505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x will be 11</a:t>
            </a:r>
          </a:p>
          <a:p>
            <a:r>
              <a:rPr lang="en-US" dirty="0">
                <a:latin typeface="+mj-lt"/>
              </a:rPr>
              <a:t>p will be 11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426328" y="197412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95253"/>
              </p:ext>
            </p:extLst>
          </p:nvPr>
        </p:nvGraphicFramePr>
        <p:xfrm>
          <a:off x="284530" y="3504955"/>
          <a:ext cx="11525397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/>
                <a:gridCol w="718193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value of x is stored in temporary variable then incremented  and after temporary</a:t>
                      </a: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 value is</a:t>
                      </a:r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44305" y="5489653"/>
            <a:ext cx="233071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x=10;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p=x++;</a:t>
            </a:r>
            <a:endParaRPr lang="en-US" dirty="0">
              <a:latin typeface="+mj-lt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44304" y="516046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319031" y="5402951"/>
            <a:ext cx="40809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First </a:t>
            </a:r>
            <a:r>
              <a:rPr lang="en-US" dirty="0" smtClean="0">
                <a:latin typeface="+mj-lt"/>
              </a:rPr>
              <a:t>value of x is stored in temp variable then value of x is incremented and then value of temp variable is stored in p.</a:t>
            </a:r>
            <a:endParaRPr lang="en-US" dirty="0">
              <a:latin typeface="+mj-lt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319032" y="5073767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Explanation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6328" y="5430254"/>
            <a:ext cx="24505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x will be 11</a:t>
            </a:r>
          </a:p>
          <a:p>
            <a:r>
              <a:rPr lang="en-US" dirty="0" smtClean="0">
                <a:latin typeface="+mj-lt"/>
              </a:rPr>
              <a:t>p will be 10</a:t>
            </a:r>
            <a:endParaRPr lang="en-US" dirty="0">
              <a:latin typeface="+mj-lt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426328" y="510107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Output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 rot="4649483">
            <a:off x="2366301" y="5066644"/>
            <a:ext cx="951860" cy="1182593"/>
          </a:xfrm>
          <a:prstGeom prst="wedgeRectCallout">
            <a:avLst>
              <a:gd name="adj1" fmla="val -2367"/>
              <a:gd name="adj2" fmla="val 105788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emp = 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x++;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= temp;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conditional operator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known </a:t>
            </a:r>
            <a:r>
              <a:rPr lang="en-IN" dirty="0" smtClean="0"/>
              <a:t>as </a:t>
            </a:r>
            <a:r>
              <a:rPr lang="en-IN" dirty="0">
                <a:solidFill>
                  <a:srgbClr val="C00000"/>
                </a:solidFill>
              </a:rPr>
              <a:t>ternary operator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Syntax:</a:t>
            </a:r>
            <a:r>
              <a:rPr lang="en-IN" i="1" dirty="0"/>
              <a:t> exp1 ? exp2 : exp3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5" y="2194293"/>
            <a:ext cx="9784080" cy="1463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exp1 is evaluated first</a:t>
            </a:r>
          </a:p>
          <a:p>
            <a:r>
              <a:rPr lang="en-US" dirty="0">
                <a:latin typeface="+mj-lt"/>
              </a:rPr>
              <a:t>if exp1 is true(nonzero) then</a:t>
            </a:r>
          </a:p>
          <a:p>
            <a:r>
              <a:rPr lang="en-US" dirty="0">
                <a:latin typeface="+mj-lt"/>
              </a:rPr>
              <a:t>	- exp2 is evaluated and its value becomes the value of the expression</a:t>
            </a:r>
          </a:p>
          <a:p>
            <a:r>
              <a:rPr lang="en-US" dirty="0">
                <a:latin typeface="+mj-lt"/>
              </a:rPr>
              <a:t>If exp1 is false(zero) then</a:t>
            </a:r>
          </a:p>
          <a:p>
            <a:r>
              <a:rPr lang="en-US" dirty="0">
                <a:latin typeface="+mj-lt"/>
              </a:rPr>
              <a:t>	- exp3 is evaluated and its value becomes the value of the expression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6" y="1865109"/>
            <a:ext cx="27432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Working of the </a:t>
            </a:r>
            <a:r>
              <a:rPr lang="en-US" sz="1600" dirty="0" smtClean="0">
                <a:solidFill>
                  <a:srgbClr val="FFC000"/>
                </a:solidFill>
              </a:rPr>
              <a:t>? : </a:t>
            </a:r>
            <a:r>
              <a:rPr lang="en-US" sz="1600" dirty="0">
                <a:solidFill>
                  <a:srgbClr val="FFC000"/>
                </a:solidFill>
              </a:rPr>
              <a:t>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5" y="4377954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m=2, n=3;</a:t>
            </a:r>
          </a:p>
          <a:p>
            <a:r>
              <a:rPr lang="pt-BR" dirty="0">
                <a:latin typeface="+mj-lt"/>
              </a:rPr>
              <a:t>r=(m&gt;n) ? m : n</a:t>
            </a:r>
            <a:r>
              <a:rPr lang="pt-BR" dirty="0" smtClean="0"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10785" y="4377954"/>
            <a:ext cx="235709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m=2, n=3;</a:t>
            </a:r>
          </a:p>
          <a:p>
            <a:r>
              <a:rPr lang="pt-BR" dirty="0">
                <a:latin typeface="+mj-lt"/>
              </a:rPr>
              <a:t>r=(m&lt;n) ? m : n;</a:t>
            </a:r>
            <a:endParaRPr lang="en-US" dirty="0"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1078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Example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4" y="542002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Value of r will be 3</a:t>
            </a:r>
            <a:endParaRPr lang="pt-BR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5" y="5090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10784" y="5420028"/>
            <a:ext cx="27432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Value of r will be </a:t>
            </a:r>
            <a:r>
              <a:rPr lang="en-US" dirty="0" smtClean="0">
                <a:latin typeface="+mj-lt"/>
              </a:rPr>
              <a:t>2</a:t>
            </a:r>
            <a:endParaRPr lang="en-US" dirty="0">
              <a:latin typeface="+mj-lt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10785" y="5090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083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1770</Words>
  <Application>Microsoft Office PowerPoint</Application>
  <PresentationFormat>Widescreen</PresentationFormat>
  <Paragraphs>428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Roboto Condensed Light</vt:lpstr>
      <vt:lpstr>Wingdings 2</vt:lpstr>
      <vt:lpstr>Calibri</vt:lpstr>
      <vt:lpstr>Roboto Condensed</vt:lpstr>
      <vt:lpstr>Wingdings</vt:lpstr>
      <vt:lpstr>Segoe UI Black</vt:lpstr>
      <vt:lpstr>Wingdings 3</vt:lpstr>
      <vt:lpstr>Office Theme</vt:lpstr>
      <vt:lpstr>Unit-3  Operators and Expressions</vt:lpstr>
      <vt:lpstr>Operators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Bitwise Operators</vt:lpstr>
      <vt:lpstr>Bitwise Operators</vt:lpstr>
      <vt:lpstr>Special Operators</vt:lpstr>
      <vt:lpstr>Arithmetic Expressions</vt:lpstr>
      <vt:lpstr>Evaluation of Expressions</vt:lpstr>
      <vt:lpstr>Operator precedence </vt:lpstr>
      <vt:lpstr>Operator associativity</vt:lpstr>
      <vt:lpstr>Type conversion</vt:lpstr>
      <vt:lpstr>Storage Classes</vt:lpstr>
      <vt:lpstr>Static Example</vt:lpstr>
      <vt:lpstr>Math Functions</vt:lpstr>
      <vt:lpstr>Math Functions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345</cp:revision>
  <dcterms:created xsi:type="dcterms:W3CDTF">2020-05-01T05:09:15Z</dcterms:created>
  <dcterms:modified xsi:type="dcterms:W3CDTF">2021-11-27T14:32:15Z</dcterms:modified>
</cp:coreProperties>
</file>