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3" r:id="rId2"/>
    <p:sldId id="346" r:id="rId3"/>
    <p:sldId id="345" r:id="rId4"/>
    <p:sldId id="347" r:id="rId5"/>
    <p:sldId id="348" r:id="rId6"/>
    <p:sldId id="349" r:id="rId7"/>
    <p:sldId id="350" r:id="rId8"/>
    <p:sldId id="352" r:id="rId9"/>
    <p:sldId id="351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44" r:id="rId43"/>
  </p:sldIdLst>
  <p:sldSz cx="12192000" cy="6858000"/>
  <p:notesSz cx="6858000" cy="9144000"/>
  <p:embeddedFontLst>
    <p:embeddedFont>
      <p:font typeface="Roboto Condensed Light" panose="02000000000000000000" pitchFamily="2" charset="0"/>
      <p:regular r:id="rId46"/>
      <p:italic r:id="rId47"/>
    </p:embeddedFont>
    <p:embeddedFont>
      <p:font typeface="Segoe UI Black" panose="020B0A02040204020203" pitchFamily="34" charset="0"/>
      <p:bold r:id="rId48"/>
      <p:boldItalic r:id="rId49"/>
    </p:embeddedFont>
    <p:embeddedFont>
      <p:font typeface="Wingdings 3" panose="05040102010807070707" pitchFamily="18" charset="2"/>
      <p:regular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Ebrima" panose="02000000000000000000" pitchFamily="2" charset="0"/>
      <p:regular r:id="rId55"/>
      <p:bold r:id="rId56"/>
    </p:embeddedFont>
    <p:embeddedFont>
      <p:font typeface="Roboto Condensed" panose="02000000000000000000" pitchFamily="2" charset="0"/>
      <p:regular r:id="rId57"/>
      <p:bold r:id="rId58"/>
      <p:italic r:id="rId59"/>
      <p:boldItalic r:id="rId60"/>
    </p:embeddedFont>
    <p:embeddedFont>
      <p:font typeface="Shruti" panose="020B0604020202020204" charset="0"/>
      <p:regular r:id="rId61"/>
      <p:bold r:id="rId62"/>
    </p:embeddedFont>
    <p:embeddedFont>
      <p:font typeface="Wingdings 2" panose="05020102010507070707" pitchFamily="18" charset="2"/>
      <p:regular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Wwt8ukVeGLyaXNydSRaGw==" hashData="l4J7bhwPJj0MSm11bt1z1959g+617WmSJ7MYZHxSlDs5nlEU/7gpTlDC5WLf4iUI8g23sSFVvra6PZHNrjk56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63" Type="http://schemas.openxmlformats.org/officeDocument/2006/relationships/font" Target="fonts/font18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font" Target="fonts/font21.fntdata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5.fntdata"/><Relationship Id="rId55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Branching &amp; Looping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Branching &amp; Looping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Branching &amp; Looping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Branching &amp; Looping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=""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Branching &amp; Looping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Branching &amp; Looping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Branching &amp; </a:t>
            </a:r>
            <a:r>
              <a:rPr lang="en-US" dirty="0" smtClean="0"/>
              <a:t>Looping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mehul.bhundiya@darshan.ac.in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9428231065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Mehul Bhundiya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=""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=""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347730" y="5211251"/>
            <a:ext cx="137803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Sum of 5 numbers entered by user(while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sum=0,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&lt;=5)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number=");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sum=</a:t>
            </a:r>
            <a:r>
              <a:rPr lang="en-US" b="1" dirty="0" err="1">
                <a:latin typeface="+mj-lt"/>
              </a:rPr>
              <a:t>sum+n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("Sum is=%</a:t>
            </a:r>
            <a:r>
              <a:rPr lang="en-US" b="1" dirty="0" err="1">
                <a:latin typeface="+mj-lt"/>
              </a:rPr>
              <a:t>d",sum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15696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number=20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number=30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number=40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number=50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Sum is=150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5038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Logic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37760" y="1397579"/>
            <a:ext cx="4398540" cy="2012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Breath control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Kicking legs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Back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Front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Crawling in water</a:t>
            </a:r>
            <a:endParaRPr lang="en-IN" sz="2000" dirty="0">
              <a:latin typeface="+mj-lt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637759" y="1068395"/>
            <a:ext cx="17315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Swimming Rules</a:t>
            </a:r>
            <a:endParaRPr lang="en-US" sz="1600" dirty="0">
              <a:solidFill>
                <a:srgbClr val="F9A825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1960" y="4096671"/>
            <a:ext cx="4398540" cy="1505640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en-US" sz="1800" b="1" dirty="0">
                <a:solidFill>
                  <a:srgbClr val="D4D4D4"/>
                </a:solidFill>
                <a:latin typeface="+mj-lt"/>
              </a:rPr>
              <a:t>(condition)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sz="1800" b="1" dirty="0">
                <a:solidFill>
                  <a:srgbClr val="6A9955"/>
                </a:solidFill>
                <a:latin typeface="+mj-lt"/>
              </a:rPr>
              <a:t>// Body of the while</a:t>
            </a:r>
            <a:endParaRPr lang="en-US" sz="1800" b="1" dirty="0">
              <a:solidFill>
                <a:srgbClr val="D4D4D4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sz="1800" b="1" dirty="0">
                <a:solidFill>
                  <a:srgbClr val="6A9955"/>
                </a:solidFill>
                <a:latin typeface="+mj-lt"/>
              </a:rPr>
              <a:t>// true part</a:t>
            </a:r>
            <a:endParaRPr lang="en-US" sz="1800" b="1" dirty="0">
              <a:solidFill>
                <a:srgbClr val="D4D4D4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+mj-lt"/>
              </a:rPr>
              <a:t>}</a:t>
            </a:r>
            <a:endParaRPr lang="en-US" sz="18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719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Syntax</a:t>
            </a:r>
            <a:endParaRPr lang="en-US" sz="1600" dirty="0">
              <a:solidFill>
                <a:srgbClr val="F9A825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37760" y="4096670"/>
            <a:ext cx="4398540" cy="1764000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 i = </a:t>
            </a:r>
            <a:r>
              <a:rPr lang="nn-NO" sz="1800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 (i &lt;= </a:t>
            </a:r>
            <a:r>
              <a:rPr lang="nn-NO" sz="1800" b="1" dirty="0">
                <a:solidFill>
                  <a:srgbClr val="B5CEA8"/>
                </a:solidFill>
                <a:latin typeface="+mj-lt"/>
              </a:rPr>
              <a:t>5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 smtClean="0">
                <a:solidFill>
                  <a:srgbClr val="D4D4D4"/>
                </a:solidFill>
                <a:latin typeface="+mj-lt"/>
              </a:rPr>
              <a:t>{</a:t>
            </a:r>
            <a:endParaRPr lang="nn-NO" sz="1800" b="1" dirty="0">
              <a:solidFill>
                <a:srgbClr val="D4D4D4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 smtClean="0">
                <a:solidFill>
                  <a:srgbClr val="D4D4D4"/>
                </a:solidFill>
                <a:latin typeface="+mj-lt"/>
              </a:rPr>
              <a:t>    printf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(</a:t>
            </a:r>
            <a:r>
              <a:rPr lang="nn-NO" sz="1800" b="1" dirty="0">
                <a:solidFill>
                  <a:srgbClr val="CE9178"/>
                </a:solidFill>
                <a:latin typeface="+mj-lt"/>
              </a:rPr>
              <a:t>"%d\n"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, 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+mj-lt"/>
              </a:rPr>
              <a:t>    i=i+</a:t>
            </a:r>
            <a:r>
              <a:rPr lang="nn-NO" sz="1800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nn-NO" sz="1800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+mj-lt"/>
              </a:rPr>
              <a:t>}</a:t>
            </a:r>
            <a:endParaRPr lang="nn-NO" sz="1800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6377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Logic</a:t>
            </a:r>
            <a:endParaRPr lang="en-US" sz="1600" dirty="0">
              <a:solidFill>
                <a:srgbClr val="F9A82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8" y="1422791"/>
            <a:ext cx="2983914" cy="2014142"/>
          </a:xfrm>
          <a:prstGeom prst="rect">
            <a:avLst/>
          </a:prstGeom>
        </p:spPr>
      </p:pic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71958" y="1085409"/>
            <a:ext cx="1005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To Swim</a:t>
            </a:r>
            <a:endParaRPr lang="en-US" sz="1600" dirty="0">
              <a:solidFill>
                <a:srgbClr val="F9A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</a:t>
            </a:r>
            <a:r>
              <a:rPr lang="en-US" b="1" dirty="0">
                <a:solidFill>
                  <a:srgbClr val="C00000"/>
                </a:solidFill>
              </a:rPr>
              <a:t>1: Understand the problem statement</a:t>
            </a:r>
          </a:p>
          <a:p>
            <a:pPr marL="1420813" indent="-342900"/>
            <a:r>
              <a:rPr lang="en-US" sz="2000" dirty="0"/>
              <a:t>e.g. Write a program to find factors of a number.</a:t>
            </a:r>
          </a:p>
          <a:p>
            <a:pPr marL="1420813" indent="-342900"/>
            <a:r>
              <a:rPr lang="en-US" sz="2000" dirty="0"/>
              <a:t>Run following questions through mind</a:t>
            </a:r>
          </a:p>
          <a:p>
            <a:r>
              <a:rPr lang="en-US" dirty="0">
                <a:solidFill>
                  <a:srgbClr val="C00000"/>
                </a:solidFill>
              </a:rPr>
              <a:t>What is the factor of a number?</a:t>
            </a:r>
          </a:p>
          <a:p>
            <a:pPr marL="900112" lvl="1" indent="-342900"/>
            <a:r>
              <a:rPr lang="en-US" sz="1800" dirty="0"/>
              <a:t>Factor is a number that divides another number evenly with no remainder.</a:t>
            </a:r>
          </a:p>
          <a:p>
            <a:pPr marL="900112" lvl="1" indent="-342900"/>
            <a:r>
              <a:rPr lang="en-US" sz="1800" dirty="0"/>
              <a:t>For example, 1,2,3,4,6,12 are factors of 12.</a:t>
            </a:r>
          </a:p>
          <a:p>
            <a:r>
              <a:rPr lang="en-US" dirty="0">
                <a:solidFill>
                  <a:srgbClr val="C00000"/>
                </a:solidFill>
              </a:rPr>
              <a:t>How many variables needed? What should be their data types?(Inputs/Outputs) </a:t>
            </a:r>
          </a:p>
          <a:p>
            <a:pPr marL="900112" lvl="1" indent="-342900"/>
            <a:r>
              <a:rPr lang="en-US" sz="1800" dirty="0"/>
              <a:t>To get number from user we need variable 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en-US" sz="1800" dirty="0"/>
              <a:t>.</a:t>
            </a:r>
          </a:p>
          <a:p>
            <a:pPr marL="900112" lvl="1" indent="-342900"/>
            <a:r>
              <a:rPr lang="en-US" sz="1800" dirty="0"/>
              <a:t>Now we need to divide 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en-US" sz="1800" dirty="0"/>
              <a:t> with 1,2,3,...,n. For this we will declare a loop variable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/>
              <a:t> initialized as 1.</a:t>
            </a:r>
          </a:p>
          <a:p>
            <a:pPr marL="900112" lvl="1" indent="-342900"/>
            <a:r>
              <a:rPr lang="en-US" sz="1800" dirty="0"/>
              <a:t>Both variables should be of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integer </a:t>
            </a:r>
            <a:r>
              <a:rPr lang="en-US" sz="1800" dirty="0"/>
              <a:t>data type.</a:t>
            </a:r>
          </a:p>
          <a:p>
            <a:r>
              <a:rPr lang="en-US" dirty="0">
                <a:solidFill>
                  <a:srgbClr val="C00000"/>
                </a:solidFill>
              </a:rPr>
              <a:t>What control structure you require?</a:t>
            </a:r>
          </a:p>
          <a:p>
            <a:pPr marL="900112" lvl="1" indent="-342900"/>
            <a:r>
              <a:rPr lang="en-US" sz="1800" dirty="0"/>
              <a:t>First we need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loop </a:t>
            </a:r>
            <a:r>
              <a:rPr lang="en-US" sz="1800" dirty="0"/>
              <a:t>to divide 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n</a:t>
            </a:r>
            <a:r>
              <a:rPr lang="en-US" sz="1800" dirty="0"/>
              <a:t> by 1,2,3,…,n, loop will start from 1 and ends at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</a:p>
          <a:p>
            <a:pPr marL="900112" lvl="1" indent="-342900"/>
            <a:r>
              <a:rPr lang="en-US" sz="1800" dirty="0"/>
              <a:t>Inside loop we need </a:t>
            </a:r>
            <a:r>
              <a:rPr lang="en-US" sz="1800" dirty="0">
                <a:solidFill>
                  <a:srgbClr val="C00000"/>
                </a:solidFill>
                <a:latin typeface="+mj-lt"/>
              </a:rPr>
              <a:t>if structure </a:t>
            </a:r>
            <a:r>
              <a:rPr lang="en-US" sz="1800" dirty="0"/>
              <a:t>to check </a:t>
            </a:r>
            <a:r>
              <a:rPr lang="en-US" sz="1800" b="1" dirty="0" err="1">
                <a:solidFill>
                  <a:srgbClr val="C00000"/>
                </a:solidFill>
                <a:latin typeface="+mj-lt"/>
              </a:rPr>
              <a:t>n%i</a:t>
            </a:r>
            <a:r>
              <a:rPr lang="en-US" sz="1800" b="1" dirty="0">
                <a:solidFill>
                  <a:srgbClr val="C00000"/>
                </a:solidFill>
                <a:latin typeface="+mj-lt"/>
              </a:rPr>
              <a:t>==0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/>
              <a:t>(Number </a:t>
            </a:r>
            <a:r>
              <a:rPr lang="en-US" sz="1800" dirty="0">
                <a:latin typeface="Consolas" panose="020B0609020204030204" pitchFamily="49" charset="0"/>
              </a:rPr>
              <a:t>n</a:t>
            </a:r>
            <a:r>
              <a:rPr lang="en-US" sz="1800" dirty="0"/>
              <a:t> is evenly divisible by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or not).</a:t>
            </a:r>
            <a:endParaRPr lang="en-IN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 2: Think for 1 or 2 examples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</a:rPr>
              <a:t>n=6</a:t>
            </a:r>
            <a:r>
              <a:rPr lang="en-US" dirty="0"/>
              <a:t>, now take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=1</a:t>
            </a:r>
          </a:p>
          <a:p>
            <a:pPr marL="900112" lvl="1" indent="-342900"/>
            <a:r>
              <a:rPr lang="en-US" sz="1600" dirty="0" smtClean="0">
                <a:latin typeface="+mj-lt"/>
              </a:rPr>
              <a:t>6%1==0, TRUE; So, 1 is factor of 6</a:t>
            </a:r>
          </a:p>
          <a:p>
            <a:pPr marL="900112" lvl="1" indent="-342900"/>
            <a:r>
              <a:rPr lang="en-US" sz="1600" dirty="0" smtClean="0">
                <a:latin typeface="+mj-lt"/>
              </a:rPr>
              <a:t>6%2==0, TRUE; So, 2 is factor of 6</a:t>
            </a:r>
          </a:p>
          <a:p>
            <a:pPr marL="900112" lvl="1" indent="-342900"/>
            <a:r>
              <a:rPr lang="en-US" sz="1600" dirty="0" smtClean="0">
                <a:latin typeface="+mj-lt"/>
              </a:rPr>
              <a:t>6%3==0, TRUE; So, 3 is factor of 6</a:t>
            </a:r>
          </a:p>
          <a:p>
            <a:pPr marL="900112" lvl="1" indent="-342900"/>
            <a:r>
              <a:rPr lang="en-US" sz="1600" dirty="0" smtClean="0">
                <a:latin typeface="+mj-lt"/>
              </a:rPr>
              <a:t>6%4==2, FALSE; S0, 4 is not factor of 6</a:t>
            </a:r>
          </a:p>
          <a:p>
            <a:pPr marL="900112" lvl="1" indent="-342900"/>
            <a:r>
              <a:rPr lang="en-US" sz="1600" dirty="0" smtClean="0">
                <a:latin typeface="+mj-lt"/>
              </a:rPr>
              <a:t>6%5==1, FALSE; S0, 5 is not factor of 6</a:t>
            </a:r>
          </a:p>
          <a:p>
            <a:pPr marL="900112" lvl="1" indent="-342900"/>
            <a:r>
              <a:rPr lang="en-US" sz="1600" dirty="0" smtClean="0">
                <a:latin typeface="+mj-lt"/>
              </a:rPr>
              <a:t>6%6==0, TRUE; S0, 6 is factor of 6</a:t>
            </a:r>
          </a:p>
          <a:p>
            <a:pPr marL="355600" indent="-342900"/>
            <a:r>
              <a:rPr lang="en-US" dirty="0" smtClean="0"/>
              <a:t>From </a:t>
            </a:r>
            <a:r>
              <a:rPr lang="en-US" dirty="0"/>
              <a:t>this we can infer that loop variable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starts with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 and incremented by one for next iteration then ends at value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</a:rPr>
              <a:t>n=10</a:t>
            </a:r>
            <a:r>
              <a:rPr lang="en-US" dirty="0"/>
              <a:t>, factors are </a:t>
            </a:r>
            <a:r>
              <a:rPr lang="en-US" dirty="0">
                <a:latin typeface="Consolas" panose="020B0609020204030204" pitchFamily="49" charset="0"/>
              </a:rPr>
              <a:t>1,2,5,10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</a:rPr>
              <a:t>n=11</a:t>
            </a:r>
            <a:r>
              <a:rPr lang="en-US" dirty="0"/>
              <a:t>, factor is </a:t>
            </a:r>
            <a:r>
              <a:rPr lang="en-US" dirty="0">
                <a:latin typeface="Consolas" panose="020B0609020204030204" pitchFamily="49" charset="0"/>
              </a:rPr>
              <a:t>1,11</a:t>
            </a:r>
          </a:p>
          <a:p>
            <a:pPr marL="355600" indent="-342900"/>
            <a:r>
              <a:rPr lang="en-US" dirty="0"/>
              <a:t>From this we can infer that 1 and number itself are always factors of any number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. </a:t>
            </a:r>
            <a:endParaRPr lang="en-IN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3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Step-3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2360" y="968162"/>
            <a:ext cx="11667281" cy="465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3: Draw flowchart/steps on paper or in mind</a:t>
            </a:r>
          </a:p>
          <a:p>
            <a:pPr marL="12700" indent="0">
              <a:buNone/>
            </a:pPr>
            <a:endParaRPr lang="en-IN" sz="1600" dirty="0">
              <a:solidFill>
                <a:srgbClr val="C00000"/>
              </a:solidFill>
            </a:endParaRPr>
          </a:p>
          <a:p>
            <a:pPr marL="0" lvl="1" indent="0" algn="ctr">
              <a:buNone/>
            </a:pP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216301" y="2189285"/>
            <a:ext cx="4777100" cy="28623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+mj-lt"/>
              </a:rPr>
              <a:t>Step 1: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Start</a:t>
            </a: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2: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Declare variables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n,i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3: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Initialize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variable         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← 1</a:t>
            </a: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4: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Read value of n</a:t>
            </a: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5: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Repeat the steps until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= 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5.1: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if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n%i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== 0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     	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 Display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    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5.2: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=i+1</a:t>
            </a:r>
          </a:p>
          <a:p>
            <a:r>
              <a:rPr lang="en-US" dirty="0">
                <a:solidFill>
                  <a:srgbClr val="92D050"/>
                </a:solidFill>
                <a:latin typeface="+mj-lt"/>
              </a:rPr>
              <a:t>Step 7: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Stop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7216301" y="186010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Steps</a:t>
            </a:r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46171" y="1667481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4315952" y="1827616"/>
            <a:ext cx="3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7D908FA-99E6-4CB0-9819-4A795B260466}"/>
              </a:ext>
            </a:extLst>
          </p:cNvPr>
          <p:cNvSpPr txBox="1"/>
          <p:nvPr/>
        </p:nvSpPr>
        <p:spPr>
          <a:xfrm>
            <a:off x="2412729" y="3778854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336017" y="4541253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594933" y="1467626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609447" y="2109884"/>
            <a:ext cx="1413012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=1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4315952" y="2486424"/>
            <a:ext cx="3" cy="274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=""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286484" y="2769695"/>
            <a:ext cx="2058938" cy="365760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read 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4315953" y="3139722"/>
            <a:ext cx="3" cy="32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=""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423317" y="3483562"/>
            <a:ext cx="1785270" cy="695402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&lt;=n?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Flowchart: Data 18">
            <a:extLst>
              <a:ext uri="{FF2B5EF4-FFF2-40B4-BE49-F238E27FC236}">
                <a16:creationId xmlns=""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42378" y="4993411"/>
            <a:ext cx="2304000" cy="365760"/>
          </a:xfrm>
          <a:prstGeom prst="flowChartInputOutp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print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i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=""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609445" y="6045691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=""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66810" y="4203294"/>
            <a:ext cx="2353098" cy="695402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n%i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==0?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Elbow Connector 21"/>
          <p:cNvCxnSpPr>
            <a:stCxn id="18" idx="1"/>
            <a:endCxn id="21" idx="0"/>
          </p:cNvCxnSpPr>
          <p:nvPr/>
        </p:nvCxnSpPr>
        <p:spPr>
          <a:xfrm rot="10800000" flipV="1">
            <a:off x="3143359" y="3831262"/>
            <a:ext cx="279958" cy="372031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87871" y="5737367"/>
            <a:ext cx="1413012" cy="3657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=i+1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Elbow Connector 23"/>
          <p:cNvCxnSpPr>
            <a:stCxn id="21" idx="3"/>
          </p:cNvCxnSpPr>
          <p:nvPr/>
        </p:nvCxnSpPr>
        <p:spPr>
          <a:xfrm flipH="1">
            <a:off x="2300884" y="4550995"/>
            <a:ext cx="2019024" cy="1355805"/>
          </a:xfrm>
          <a:prstGeom prst="bentConnector3">
            <a:avLst>
              <a:gd name="adj1" fmla="val -3349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1"/>
            <a:endCxn id="19" idx="1"/>
          </p:cNvCxnSpPr>
          <p:nvPr/>
        </p:nvCxnSpPr>
        <p:spPr>
          <a:xfrm rot="10800000" flipV="1">
            <a:off x="1594378" y="4550995"/>
            <a:ext cx="372432" cy="442416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7D908FA-99E6-4CB0-9819-4A795B260466}"/>
              </a:ext>
            </a:extLst>
          </p:cNvPr>
          <p:cNvSpPr txBox="1"/>
          <p:nvPr/>
        </p:nvSpPr>
        <p:spPr>
          <a:xfrm>
            <a:off x="794614" y="4498586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1594376" y="5386269"/>
            <a:ext cx="3" cy="324000"/>
          </a:xfrm>
          <a:prstGeom prst="straightConnector1">
            <a:avLst/>
          </a:prstGeom>
          <a:ln w="25400">
            <a:solidFill>
              <a:srgbClr val="F9A82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</p:cNvCxnSpPr>
          <p:nvPr/>
        </p:nvCxnSpPr>
        <p:spPr>
          <a:xfrm rot="10800000" flipH="1">
            <a:off x="887870" y="3265165"/>
            <a:ext cx="3428081" cy="2655082"/>
          </a:xfrm>
          <a:prstGeom prst="bentConnector3">
            <a:avLst>
              <a:gd name="adj1" fmla="val -18100"/>
            </a:avLst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8" idx="3"/>
            <a:endCxn id="20" idx="3"/>
          </p:cNvCxnSpPr>
          <p:nvPr/>
        </p:nvCxnSpPr>
        <p:spPr>
          <a:xfrm flipH="1">
            <a:off x="5022457" y="3831263"/>
            <a:ext cx="186130" cy="2397308"/>
          </a:xfrm>
          <a:prstGeom prst="bentConnector3">
            <a:avLst>
              <a:gd name="adj1" fmla="val -3735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5191115" y="3836625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0022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11" grpId="0"/>
      <p:bldP spid="12" grpId="0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6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4418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Step 4: Writing Pseudo-code</a:t>
            </a:r>
          </a:p>
          <a:p>
            <a:pPr marL="355600" indent="-342900"/>
            <a:r>
              <a:rPr lang="en-US" dirty="0">
                <a:latin typeface="+mj-lt"/>
              </a:rPr>
              <a:t>Pseudo-code is an informal way to express the design of a computer program or an algorithm. </a:t>
            </a:r>
          </a:p>
          <a:p>
            <a:pPr marL="355600" indent="-342900"/>
            <a:r>
              <a:rPr lang="en-US" dirty="0">
                <a:latin typeface="+mj-lt"/>
              </a:rPr>
              <a:t>It does not require any strict programming language syntax.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255912" y="2786747"/>
            <a:ext cx="477710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+mj-lt"/>
              </a:rPr>
              <a:t>Initialize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integer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Declare n as integer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Input n</a:t>
            </a:r>
          </a:p>
          <a:p>
            <a:r>
              <a:rPr lang="en-US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&lt;n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+mj-lt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n%i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    print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end </a:t>
            </a:r>
            <a:r>
              <a:rPr lang="en-US" b="1" dirty="0">
                <a:solidFill>
                  <a:srgbClr val="569CD6"/>
                </a:solidFill>
                <a:latin typeface="+mj-lt"/>
              </a:rPr>
              <a:t>if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increment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end </a:t>
            </a:r>
            <a:r>
              <a:rPr lang="en-US" b="1" dirty="0">
                <a:solidFill>
                  <a:srgbClr val="569CD6"/>
                </a:solidFill>
                <a:latin typeface="+mj-lt"/>
              </a:rPr>
              <a:t>while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255912" y="2457563"/>
            <a:ext cx="1464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10079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number(while loop)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 to find factors=");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("%d,",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 smtClean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n to find factors=12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1,2,3,4,6,12,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75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reverse a number(while loop)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n;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number=");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while(n!=0)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("%d",n%10);</a:t>
            </a:r>
          </a:p>
          <a:p>
            <a:r>
              <a:rPr lang="en-US" b="1" dirty="0">
                <a:latin typeface="+mj-lt"/>
              </a:rPr>
              <a:t>        n=n/10;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number=1234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4321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3852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given number is perfect or not(while loop</a:t>
            </a:r>
            <a:r>
              <a:rPr lang="en-US" dirty="0" smtClean="0"/>
              <a:t>)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=1,n,sum=0;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&lt;n)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("%d+",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    sum=</a:t>
            </a:r>
            <a:r>
              <a:rPr lang="en-US" b="1" dirty="0" err="1">
                <a:latin typeface="+mj-lt"/>
              </a:rPr>
              <a:t>sum+i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("=%</a:t>
            </a:r>
            <a:r>
              <a:rPr lang="en-US" b="1" dirty="0" err="1">
                <a:latin typeface="+mj-lt"/>
              </a:rPr>
              <a:t>d",sum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if(sum==n)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</a:t>
            </a:r>
            <a:r>
              <a:rPr lang="en-US" b="1" dirty="0" err="1">
                <a:latin typeface="+mj-lt"/>
              </a:rPr>
              <a:t>n%d</a:t>
            </a:r>
            <a:r>
              <a:rPr lang="en-US" b="1" dirty="0">
                <a:latin typeface="+mj-lt"/>
              </a:rPr>
              <a:t> is a perfect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else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</a:t>
            </a:r>
            <a:r>
              <a:rPr lang="en-US" b="1" dirty="0" err="1">
                <a:latin typeface="+mj-lt"/>
              </a:rPr>
              <a:t>n%d</a:t>
            </a:r>
            <a:r>
              <a:rPr lang="en-US" b="1" dirty="0">
                <a:latin typeface="+mj-lt"/>
              </a:rPr>
              <a:t> is not a perfect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363600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number:6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1+2+3=6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6 is a perfect number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03441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2709848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number:8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1+2+4+=7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8 is not a perfect number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38066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7" y="4056096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number:496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1+2+4+8+16+31+62+124+248+=496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496 is a perfect number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6" y="3726912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4969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given number is prime or not(while loop)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n,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=2,flag=0;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&lt;=n/2)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flag=1;</a:t>
            </a:r>
          </a:p>
          <a:p>
            <a:r>
              <a:rPr lang="en-US" b="1" dirty="0">
                <a:latin typeface="+mj-lt"/>
              </a:rPr>
              <a:t>            break;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++;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if (flag==0)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 is a prime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else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 is not a prime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9" y="1384097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number:7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7 is a prime number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8" y="105491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876868" y="2730345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number:9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9 is not a prime number</a:t>
            </a:r>
          </a:p>
        </p:txBody>
      </p:sp>
      <p:sp>
        <p:nvSpPr>
          <p:cNvPr id="15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876867" y="240116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089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Life is all about Repetition.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same thing everyday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for loop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	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for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an entry controlled loop</a:t>
            </a:r>
          </a:p>
          <a:p>
            <a:r>
              <a:rPr lang="en-US" dirty="0">
                <a:latin typeface="+mj-lt"/>
              </a:rPr>
              <a:t>Statements inside the body of </a:t>
            </a:r>
            <a:r>
              <a:rPr lang="en-US" b="1" dirty="0" smtClean="0">
                <a:latin typeface="+mj-lt"/>
              </a:rPr>
              <a:t>for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are repeatedly executed till the condition is true</a:t>
            </a:r>
          </a:p>
          <a:p>
            <a:r>
              <a:rPr lang="en-US" b="1" dirty="0" smtClean="0">
                <a:latin typeface="+mj-lt"/>
              </a:rPr>
              <a:t>for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is </a:t>
            </a:r>
            <a:r>
              <a:rPr lang="en-US" dirty="0" smtClean="0">
                <a:latin typeface="+mj-lt"/>
              </a:rPr>
              <a:t>keyword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095870" y="2593161"/>
            <a:ext cx="6835530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+mj-lt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(initialization; condition;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updateStatement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b="1" dirty="0">
                <a:solidFill>
                  <a:srgbClr val="6A9955"/>
                </a:solidFill>
                <a:latin typeface="+mj-lt"/>
              </a:rPr>
              <a:t>// statements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3912512"/>
            <a:ext cx="11667281" cy="2450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The initialization statement is executed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only once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Then, the condition is evaluated. If the condition is false, 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for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loop is terminated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condition is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true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statements inside the body of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for loop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are executed, and the update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statement is updated.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Again 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condition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evaluated.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3095870" y="226397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Syntax</a:t>
            </a:r>
            <a:endParaRPr lang="en-US" sz="1600" dirty="0">
              <a:solidFill>
                <a:srgbClr val="F9A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numbers 1 to n (for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i,n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=1;i&lt;=</a:t>
            </a:r>
            <a:r>
              <a:rPr lang="en-US" b="1" dirty="0" err="1">
                <a:latin typeface="+mj-lt"/>
              </a:rPr>
              <a:t>n;i</a:t>
            </a:r>
            <a:r>
              <a:rPr lang="en-US" b="1" dirty="0">
                <a:latin typeface="+mj-lt"/>
              </a:rPr>
              <a:t>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("%d\n",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175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 number:5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954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WAP to find factors of a number (for loop)	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01205" y="1508779"/>
            <a:ext cx="6668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#include &lt;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stdio.h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&gt;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void main()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{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int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i,n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printf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("Enter n to find factors=");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scanf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("%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d",&amp;n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);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for(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=1;i&lt;=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n;i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++)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{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    if(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n%i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==0)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        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printf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("%d,",</a:t>
            </a:r>
            <a:r>
              <a:rPr lang="en-US" b="1" dirty="0" err="1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i</a:t>
            </a:r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);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    }</a:t>
            </a:r>
          </a:p>
          <a:p>
            <a:r>
              <a:rPr lang="en-US" b="1" dirty="0"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}</a:t>
            </a:r>
            <a:endParaRPr lang="en-US" b="1" dirty="0">
              <a:effectLst/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01211" y="1508779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86717" y="1508779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Enter n to find factors=12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1,2,3,4,6,12,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01211" y="117959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86716" y="117959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127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given number is perfect or not(for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i,n,sum</a:t>
            </a:r>
            <a:r>
              <a:rPr lang="en-US" b="1" dirty="0">
                <a:latin typeface="+mj-lt"/>
              </a:rPr>
              <a:t>=0;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=1;i&lt;</a:t>
            </a:r>
            <a:r>
              <a:rPr lang="en-US" b="1" dirty="0" err="1">
                <a:latin typeface="+mj-lt"/>
              </a:rPr>
              <a:t>n;i</a:t>
            </a:r>
            <a:r>
              <a:rPr lang="en-US" b="1" dirty="0">
                <a:latin typeface="+mj-lt"/>
              </a:rPr>
              <a:t>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("%d+",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    sum=</a:t>
            </a:r>
            <a:r>
              <a:rPr lang="en-US" b="1" dirty="0" err="1">
                <a:latin typeface="+mj-lt"/>
              </a:rPr>
              <a:t>sum+i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("=%</a:t>
            </a:r>
            <a:r>
              <a:rPr lang="en-US" b="1" dirty="0" err="1">
                <a:latin typeface="+mj-lt"/>
              </a:rPr>
              <a:t>d",sum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if(sum==n)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</a:t>
            </a:r>
            <a:r>
              <a:rPr lang="en-US" b="1" dirty="0" err="1">
                <a:latin typeface="+mj-lt"/>
              </a:rPr>
              <a:t>n%d</a:t>
            </a:r>
            <a:r>
              <a:rPr lang="en-US" b="1" dirty="0">
                <a:latin typeface="+mj-lt"/>
              </a:rPr>
              <a:t> is a perfect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else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</a:t>
            </a:r>
            <a:r>
              <a:rPr lang="en-US" b="1" dirty="0" err="1">
                <a:latin typeface="+mj-lt"/>
              </a:rPr>
              <a:t>n%d</a:t>
            </a:r>
            <a:r>
              <a:rPr lang="en-US" b="1" dirty="0">
                <a:latin typeface="+mj-lt"/>
              </a:rPr>
              <a:t> is not a perfect </a:t>
            </a:r>
            <a:r>
              <a:rPr lang="en-US" b="1" dirty="0" err="1">
                <a:latin typeface="+mj-lt"/>
              </a:rPr>
              <a:t>number",n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63990" y="1363600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number:6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1+2+3=6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6 is a perfect number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63989" y="103441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63989" y="2709848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number:8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1+2+4+=7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8 is not a perfect number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63988" y="238066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63988" y="4056096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number:496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1+2+4+8+16+31+62+124+248+=496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496 is a perfect number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63987" y="3726912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00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do while loop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do while </a:t>
            </a:r>
            <a:r>
              <a:rPr lang="en-US" dirty="0"/>
              <a:t>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C00000"/>
                </a:solidFill>
                <a:latin typeface="+mj-lt"/>
              </a:rPr>
              <a:t>do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while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an exit controlled loop.</a:t>
            </a:r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Statements inside the body of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do while </a:t>
            </a:r>
            <a:r>
              <a:rPr lang="en-US" dirty="0" smtClean="0">
                <a:latin typeface="+mj-lt"/>
              </a:rPr>
              <a:t>are </a:t>
            </a:r>
            <a:r>
              <a:rPr lang="en-US" dirty="0">
                <a:latin typeface="+mj-lt"/>
              </a:rPr>
              <a:t>repeatedly executed till the condition is </a:t>
            </a:r>
            <a:r>
              <a:rPr lang="en-US" dirty="0" smtClean="0">
                <a:latin typeface="+mj-lt"/>
              </a:rPr>
              <a:t>true.</a:t>
            </a:r>
            <a:endParaRPr lang="en-US" dirty="0">
              <a:latin typeface="+mj-lt"/>
            </a:endParaRPr>
          </a:p>
          <a:p>
            <a:pPr algn="just"/>
            <a:r>
              <a:rPr lang="en-US" dirty="0" smtClean="0">
                <a:solidFill>
                  <a:srgbClr val="C00000"/>
                </a:solidFill>
                <a:latin typeface="+mj-lt"/>
              </a:rPr>
              <a:t>Do</a:t>
            </a:r>
            <a:r>
              <a:rPr lang="en-US" dirty="0" smtClean="0">
                <a:latin typeface="+mj-lt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while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keywords.</a:t>
            </a:r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4747253" y="2773642"/>
            <a:ext cx="3004675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+mj-lt"/>
              </a:rPr>
              <a:t>do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</a:t>
            </a:r>
            <a:r>
              <a:rPr lang="en-US" b="1" dirty="0">
                <a:solidFill>
                  <a:srgbClr val="6A9955"/>
                </a:solidFill>
                <a:latin typeface="+mj-lt"/>
              </a:rPr>
              <a:t>// statement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}</a:t>
            </a:r>
          </a:p>
          <a:p>
            <a:r>
              <a:rPr lang="en-US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(condition);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4343103"/>
            <a:ext cx="11667281" cy="208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</a:rPr>
              <a:t>Loop body will be executed </a:t>
            </a:r>
            <a:r>
              <a:rPr lang="en-US" dirty="0">
                <a:solidFill>
                  <a:srgbClr val="C0000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, and then condition is checked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condition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>
                <a:solidFill>
                  <a:schemeClr val="tx1"/>
                </a:solidFill>
              </a:rPr>
              <a:t>, the body of the loop is executed again and the </a:t>
            </a:r>
            <a:r>
              <a:rPr lang="en-US" dirty="0" smtClean="0">
                <a:solidFill>
                  <a:schemeClr val="tx1"/>
                </a:solidFill>
              </a:rPr>
              <a:t>condition </a:t>
            </a:r>
            <a:r>
              <a:rPr lang="en-US" dirty="0">
                <a:solidFill>
                  <a:schemeClr val="tx1"/>
                </a:solidFill>
              </a:rPr>
              <a:t>is evaluated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This process goes on until the </a:t>
            </a:r>
            <a:r>
              <a:rPr lang="en-US" dirty="0" smtClean="0">
                <a:solidFill>
                  <a:schemeClr val="tx1"/>
                </a:solidFill>
              </a:rPr>
              <a:t>condition becomes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dirty="0" smtClean="0">
                <a:solidFill>
                  <a:schemeClr val="tx1"/>
                </a:solidFill>
              </a:rPr>
              <a:t>condition </a:t>
            </a:r>
            <a:r>
              <a:rPr lang="en-US" dirty="0">
                <a:solidFill>
                  <a:schemeClr val="tx1"/>
                </a:solidFill>
              </a:rPr>
              <a:t>is false, the loop ends.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4747253" y="244445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Syntax</a:t>
            </a:r>
            <a:endParaRPr lang="en-US" sz="1600" dirty="0">
              <a:solidFill>
                <a:srgbClr val="F9A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Odd numbers between 1 to n(do 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75447" y="1341354"/>
            <a:ext cx="666840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do</a:t>
            </a:r>
          </a:p>
          <a:p>
            <a:r>
              <a:rPr lang="en-US" b="1" dirty="0">
                <a:latin typeface="+mj-lt"/>
              </a:rPr>
              <a:t>   {</a:t>
            </a:r>
          </a:p>
          <a:p>
            <a:r>
              <a:rPr lang="en-US" b="1" dirty="0">
                <a:latin typeface="+mj-lt"/>
              </a:rPr>
              <a:t>      if(i%2!=0)</a:t>
            </a:r>
          </a:p>
          <a:p>
            <a:r>
              <a:rPr lang="en-US" b="1" dirty="0">
                <a:latin typeface="+mj-lt"/>
              </a:rPr>
              <a:t>      {</a:t>
            </a:r>
          </a:p>
          <a:p>
            <a:r>
              <a:rPr lang="en-US" b="1" dirty="0">
                <a:latin typeface="+mj-lt"/>
              </a:rPr>
              <a:t>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("%d,",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}</a:t>
            </a:r>
          </a:p>
          <a:p>
            <a:r>
              <a:rPr lang="en-US" b="1" dirty="0">
                <a:latin typeface="+mj-lt"/>
              </a:rPr>
              <a:t>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}</a:t>
            </a:r>
          </a:p>
          <a:p>
            <a:r>
              <a:rPr lang="en-US" b="1" dirty="0">
                <a:latin typeface="+mj-lt"/>
              </a:rPr>
              <a:t>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75453" y="1341354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60959" y="1341354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1,3,5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75453" y="10121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60958" y="101217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721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number(do 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1042873" y="1470143"/>
            <a:ext cx="666840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do</a:t>
            </a:r>
          </a:p>
          <a:p>
            <a:r>
              <a:rPr lang="en-US" b="1" dirty="0">
                <a:latin typeface="+mj-lt"/>
              </a:rPr>
              <a:t>   {</a:t>
            </a:r>
          </a:p>
          <a:p>
            <a:r>
              <a:rPr lang="en-US" b="1" dirty="0">
                <a:latin typeface="+mj-lt"/>
              </a:rPr>
              <a:t>      if(</a:t>
            </a:r>
            <a:r>
              <a:rPr lang="en-US" b="1" dirty="0" err="1">
                <a:latin typeface="+mj-lt"/>
              </a:rPr>
              <a:t>n%i</a:t>
            </a:r>
            <a:r>
              <a:rPr lang="en-US" b="1" dirty="0">
                <a:latin typeface="+mj-lt"/>
              </a:rPr>
              <a:t>==0)</a:t>
            </a:r>
          </a:p>
          <a:p>
            <a:r>
              <a:rPr lang="en-US" b="1" dirty="0">
                <a:latin typeface="+mj-lt"/>
              </a:rPr>
              <a:t>      {</a:t>
            </a:r>
          </a:p>
          <a:p>
            <a:r>
              <a:rPr lang="en-US" b="1" dirty="0">
                <a:latin typeface="+mj-lt"/>
              </a:rPr>
              <a:t>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("%d,",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}</a:t>
            </a:r>
          </a:p>
          <a:p>
            <a:r>
              <a:rPr lang="en-US" b="1" dirty="0">
                <a:latin typeface="+mj-lt"/>
              </a:rPr>
              <a:t>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}</a:t>
            </a:r>
          </a:p>
          <a:p>
            <a:r>
              <a:rPr lang="en-US" b="1" dirty="0">
                <a:latin typeface="+mj-lt"/>
              </a:rPr>
              <a:t>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&lt;=n);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542879" y="1470143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928385" y="1470143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number:6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1,2,3,6,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42879" y="114095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928384" y="114095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5591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reverse a number(do 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39841" y="1341354"/>
            <a:ext cx="6668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void main()</a:t>
            </a:r>
          </a:p>
          <a:p>
            <a:r>
              <a:rPr lang="pt-BR" b="1" dirty="0">
                <a:latin typeface="+mj-lt"/>
              </a:rPr>
              <a:t>{</a:t>
            </a:r>
          </a:p>
          <a:p>
            <a:r>
              <a:rPr lang="pt-BR" b="1" dirty="0">
                <a:latin typeface="+mj-lt"/>
              </a:rPr>
              <a:t>    int n;</a:t>
            </a:r>
          </a:p>
          <a:p>
            <a:r>
              <a:rPr lang="pt-BR" b="1" dirty="0">
                <a:latin typeface="+mj-lt"/>
              </a:rPr>
              <a:t>    printf("Enter a number:");</a:t>
            </a:r>
          </a:p>
          <a:p>
            <a:r>
              <a:rPr lang="pt-BR" b="1" dirty="0">
                <a:latin typeface="+mj-lt"/>
              </a:rPr>
              <a:t>    scanf("%d",&amp;n);</a:t>
            </a:r>
          </a:p>
          <a:p>
            <a:r>
              <a:rPr lang="pt-BR" b="1" dirty="0">
                <a:latin typeface="+mj-lt"/>
              </a:rPr>
              <a:t>    do</a:t>
            </a:r>
          </a:p>
          <a:p>
            <a:r>
              <a:rPr lang="pt-BR" b="1" dirty="0">
                <a:latin typeface="+mj-lt"/>
              </a:rPr>
              <a:t>    {</a:t>
            </a:r>
          </a:p>
          <a:p>
            <a:r>
              <a:rPr lang="pt-BR" b="1" dirty="0">
                <a:latin typeface="+mj-lt"/>
              </a:rPr>
              <a:t>        printf("%d",n%10);</a:t>
            </a:r>
          </a:p>
          <a:p>
            <a:r>
              <a:rPr lang="pt-BR" b="1" dirty="0">
                <a:latin typeface="+mj-lt"/>
              </a:rPr>
              <a:t>        n=n/10;</a:t>
            </a:r>
          </a:p>
          <a:p>
            <a:r>
              <a:rPr lang="pt-BR" b="1" dirty="0">
                <a:latin typeface="+mj-lt"/>
              </a:rPr>
              <a:t>    }</a:t>
            </a:r>
          </a:p>
          <a:p>
            <a:r>
              <a:rPr lang="pt-BR" b="1" dirty="0">
                <a:latin typeface="+mj-lt"/>
              </a:rPr>
              <a:t>    while(n!=0);</a:t>
            </a:r>
          </a:p>
          <a:p>
            <a:r>
              <a:rPr lang="pt-BR" b="1" dirty="0">
                <a:latin typeface="+mj-lt"/>
              </a:rPr>
              <a:t>}</a:t>
            </a:r>
            <a:endParaRPr lang="pt-BR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39847" y="1341354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25353" y="1341354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number=1234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4321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39847" y="10121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25352" y="101217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5407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is used to execute the block of code several times according to the condition given in the loop. It means it executes the same code multiple times.</a:t>
            </a:r>
            <a:endParaRPr lang="en-IN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7454" y="2356834"/>
            <a:ext cx="128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“Hello”</a:t>
            </a:r>
            <a:endParaRPr lang="en-IN" sz="2000" dirty="0"/>
          </a:p>
        </p:txBody>
      </p:sp>
      <p:sp>
        <p:nvSpPr>
          <p:cNvPr id="8" name="Oval 7"/>
          <p:cNvSpPr/>
          <p:nvPr/>
        </p:nvSpPr>
        <p:spPr>
          <a:xfrm>
            <a:off x="5713927" y="2387612"/>
            <a:ext cx="386366" cy="369332"/>
          </a:xfrm>
          <a:prstGeom prst="ellipse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</a:t>
            </a:r>
            <a:endParaRPr lang="en-IN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39405" y="4332093"/>
            <a:ext cx="235709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+mj-lt"/>
              </a:rPr>
              <a:t>loop(condition)</a:t>
            </a:r>
          </a:p>
          <a:p>
            <a:r>
              <a:rPr lang="en-US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+mj-lt"/>
              </a:rPr>
              <a:t>//statements</a:t>
            </a:r>
            <a:endParaRPr lang="en-US" dirty="0">
              <a:solidFill>
                <a:srgbClr val="D4D4D4"/>
              </a:solidFill>
              <a:latin typeface="+mj-lt"/>
            </a:endParaRPr>
          </a:p>
          <a:p>
            <a:r>
              <a:rPr lang="en-US" dirty="0">
                <a:solidFill>
                  <a:srgbClr val="D4D4D4"/>
                </a:solidFill>
                <a:latin typeface="+mj-lt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10092320" y="4477922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 rot="10800000">
            <a:off x="6774205" y="4422485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1040" y="3893781"/>
            <a:ext cx="21251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("Hello\n");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9309" y="3890856"/>
            <a:ext cx="2034863" cy="216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Hello</a:t>
            </a:r>
            <a:endParaRPr lang="en-IN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5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239309" y="356459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837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goto</a:t>
            </a:r>
            <a:r>
              <a:rPr lang="en-US" dirty="0" smtClean="0">
                <a:solidFill>
                  <a:schemeClr val="accent3"/>
                </a:solidFill>
              </a:rPr>
              <a:t> statement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goto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C00000"/>
                </a:solidFill>
                <a:latin typeface="+mj-lt"/>
              </a:rPr>
              <a:t>goto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an </a:t>
            </a:r>
            <a:r>
              <a:rPr lang="en-US" dirty="0" smtClean="0">
                <a:latin typeface="+mj-lt"/>
              </a:rPr>
              <a:t>virtual </a:t>
            </a:r>
            <a:r>
              <a:rPr lang="en-US" dirty="0">
                <a:latin typeface="+mj-lt"/>
              </a:rPr>
              <a:t>loop</a:t>
            </a:r>
          </a:p>
          <a:p>
            <a:pPr algn="just"/>
            <a:r>
              <a:rPr lang="en-US" dirty="0">
                <a:latin typeface="+mj-lt"/>
              </a:rPr>
              <a:t>The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goto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statement allows us to transfer control of the program to the specified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label</a:t>
            </a:r>
            <a:endParaRPr lang="en-US" dirty="0" smtClean="0">
              <a:latin typeface="+mj-lt"/>
            </a:endParaRPr>
          </a:p>
          <a:p>
            <a:pPr algn="just"/>
            <a:r>
              <a:rPr lang="en-US" dirty="0" err="1" smtClean="0">
                <a:solidFill>
                  <a:srgbClr val="C00000"/>
                </a:solidFill>
                <a:latin typeface="+mj-lt"/>
              </a:rPr>
              <a:t>goto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is keyword</a:t>
            </a:r>
            <a:endParaRPr lang="en-US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3872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+mj-lt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label;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label: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4793482"/>
            <a:ext cx="11667281" cy="965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label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is an identifier. When the 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goto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statement is encountered, the control of the program jumps to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label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: and starts executing the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60346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+mj-lt"/>
              </a:rPr>
              <a:t>label: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.</a:t>
            </a:r>
          </a:p>
          <a:p>
            <a:r>
              <a:rPr lang="en-US" b="1" dirty="0" err="1">
                <a:solidFill>
                  <a:srgbClr val="569CD6"/>
                </a:solidFill>
                <a:latin typeface="+mj-lt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label;</a:t>
            </a:r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3872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Syntax</a:t>
            </a:r>
            <a:endParaRPr lang="en-US" sz="1600" dirty="0">
              <a:solidFill>
                <a:srgbClr val="F9A825"/>
              </a:solidFill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0346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Syntax</a:t>
            </a:r>
            <a:endParaRPr lang="en-US" sz="1600" dirty="0">
              <a:solidFill>
                <a:srgbClr val="F9A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1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Odd numbers between 1 to n(</a:t>
            </a:r>
            <a:r>
              <a:rPr lang="en-US" dirty="0" err="1"/>
              <a:t>goto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62569" y="1560295"/>
            <a:ext cx="66684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 smtClean="0">
                <a:latin typeface="+mj-lt"/>
              </a:rPr>
              <a:t>{</a:t>
            </a:r>
          </a:p>
          <a:p>
            <a:r>
              <a:rPr lang="en-US" b="1" dirty="0" smtClean="0">
                <a:latin typeface="+mj-lt"/>
              </a:rPr>
              <a:t>    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 </a:t>
            </a:r>
            <a:r>
              <a:rPr lang="en-US" b="1" dirty="0" err="1" smtClean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</a:t>
            </a:r>
            <a:r>
              <a:rPr lang="en-US" b="1" dirty="0" smtClean="0">
                <a:latin typeface="+mj-lt"/>
              </a:rPr>
              <a:t>  printf</a:t>
            </a:r>
            <a:r>
              <a:rPr lang="en-US" b="1" dirty="0">
                <a:latin typeface="+mj-lt"/>
              </a:rPr>
              <a:t>("Enter a number:");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 smtClean="0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odd: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smtClean="0">
                <a:latin typeface="+mj-lt"/>
              </a:rPr>
              <a:t>	if(i%2</a:t>
            </a:r>
            <a:r>
              <a:rPr lang="en-US" b="1" dirty="0">
                <a:latin typeface="+mj-lt"/>
              </a:rPr>
              <a:t>!=0)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smtClean="0">
                <a:latin typeface="+mj-lt"/>
              </a:rPr>
              <a:t>	{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smtClean="0">
                <a:latin typeface="+mj-lt"/>
              </a:rPr>
              <a:t>		printf</a:t>
            </a:r>
            <a:r>
              <a:rPr lang="en-US" b="1" dirty="0">
                <a:latin typeface="+mj-lt"/>
              </a:rPr>
              <a:t>("%d,",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smtClean="0">
                <a:latin typeface="+mj-lt"/>
              </a:rPr>
              <a:t>	}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smtClean="0">
                <a:latin typeface="+mj-lt"/>
              </a:rPr>
              <a:t>	</a:t>
            </a:r>
            <a:r>
              <a:rPr lang="en-US" b="1" dirty="0" err="1" smtClean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=i+1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smtClean="0">
                <a:latin typeface="+mj-lt"/>
              </a:rPr>
              <a:t>	if(</a:t>
            </a:r>
            <a:r>
              <a:rPr lang="en-US" b="1" dirty="0" err="1" smtClean="0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smtClean="0">
                <a:latin typeface="+mj-lt"/>
              </a:rPr>
              <a:t>	{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smtClean="0">
                <a:latin typeface="+mj-lt"/>
              </a:rPr>
              <a:t>		</a:t>
            </a:r>
            <a:r>
              <a:rPr lang="en-US" b="1" dirty="0" err="1" smtClean="0">
                <a:latin typeface="+mj-lt"/>
              </a:rPr>
              <a:t>goto</a:t>
            </a:r>
            <a:r>
              <a:rPr lang="en-US" b="1" dirty="0">
                <a:latin typeface="+mj-lt"/>
              </a:rPr>
              <a:t> odd;   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smtClean="0">
                <a:latin typeface="+mj-lt"/>
              </a:rPr>
              <a:t>	}</a:t>
            </a:r>
            <a:r>
              <a:rPr lang="en-US" b="1" dirty="0">
                <a:latin typeface="+mj-lt"/>
              </a:rPr>
              <a:t>   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62575" y="1560295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48081" y="1560295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a number:5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+mj-lt"/>
              </a:rPr>
              <a:t>1,3,5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62575" y="123111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48080" y="123111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2795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number(</a:t>
            </a:r>
            <a:r>
              <a:rPr lang="en-US" dirty="0" err="1"/>
              <a:t>goto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49689" y="1405748"/>
            <a:ext cx="6668400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lt"/>
              </a:rPr>
              <a:t>void main()</a:t>
            </a:r>
          </a:p>
          <a:p>
            <a:r>
              <a:rPr lang="en-US" b="1" dirty="0" smtClean="0">
                <a:latin typeface="+mj-lt"/>
              </a:rPr>
              <a:t>{</a:t>
            </a:r>
          </a:p>
          <a:p>
            <a:r>
              <a:rPr lang="en-US" b="1" dirty="0" smtClean="0">
                <a:latin typeface="+mj-lt"/>
              </a:rPr>
              <a:t>    </a:t>
            </a:r>
            <a:r>
              <a:rPr lang="en-US" b="1" dirty="0" err="1" smtClean="0">
                <a:latin typeface="+mj-lt"/>
              </a:rPr>
              <a:t>int</a:t>
            </a:r>
            <a:r>
              <a:rPr lang="en-US" b="1" dirty="0" smtClean="0">
                <a:latin typeface="+mj-lt"/>
              </a:rPr>
              <a:t> </a:t>
            </a:r>
            <a:r>
              <a:rPr lang="en-US" b="1" dirty="0" err="1" smtClean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=1,n;</a:t>
            </a:r>
          </a:p>
          <a:p>
            <a:r>
              <a:rPr lang="en-US" b="1" dirty="0" smtClean="0">
                <a:latin typeface="+mj-lt"/>
              </a:rPr>
              <a:t>    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b="1" dirty="0" smtClean="0">
                <a:latin typeface="+mj-lt"/>
              </a:rPr>
              <a:t>("Enter a number:");</a:t>
            </a:r>
          </a:p>
          <a:p>
            <a:r>
              <a:rPr lang="en-US" b="1" dirty="0" smtClean="0">
                <a:latin typeface="+mj-lt"/>
              </a:rPr>
              <a:t>    </a:t>
            </a:r>
            <a:r>
              <a:rPr lang="en-US" b="1" dirty="0" err="1" smtClean="0">
                <a:latin typeface="+mj-lt"/>
              </a:rPr>
              <a:t>scanf</a:t>
            </a:r>
            <a:r>
              <a:rPr lang="en-US" b="1" dirty="0" smtClean="0">
                <a:latin typeface="+mj-lt"/>
              </a:rPr>
              <a:t>("%</a:t>
            </a:r>
            <a:r>
              <a:rPr lang="en-US" b="1" dirty="0" err="1" smtClean="0">
                <a:latin typeface="+mj-lt"/>
              </a:rPr>
              <a:t>d",&amp;n</a:t>
            </a:r>
            <a:r>
              <a:rPr lang="en-US" b="1" dirty="0" smtClean="0">
                <a:latin typeface="+mj-lt"/>
              </a:rPr>
              <a:t>);</a:t>
            </a:r>
          </a:p>
          <a:p>
            <a:r>
              <a:rPr lang="en-US" b="1" dirty="0" smtClean="0">
                <a:latin typeface="+mj-lt"/>
              </a:rPr>
              <a:t>    odd:</a:t>
            </a:r>
          </a:p>
          <a:p>
            <a:r>
              <a:rPr lang="en-US" b="1" dirty="0" smtClean="0">
                <a:latin typeface="+mj-lt"/>
              </a:rPr>
              <a:t>    	if(</a:t>
            </a:r>
            <a:r>
              <a:rPr lang="en-US" b="1" dirty="0" err="1" smtClean="0">
                <a:latin typeface="+mj-lt"/>
              </a:rPr>
              <a:t>n%i</a:t>
            </a:r>
            <a:r>
              <a:rPr lang="en-US" b="1" dirty="0" smtClean="0">
                <a:latin typeface="+mj-lt"/>
              </a:rPr>
              <a:t>==0)</a:t>
            </a:r>
          </a:p>
          <a:p>
            <a:r>
              <a:rPr lang="en-US" b="1" dirty="0" smtClean="0">
                <a:latin typeface="+mj-lt"/>
              </a:rPr>
              <a:t>    	{</a:t>
            </a:r>
          </a:p>
          <a:p>
            <a:r>
              <a:rPr lang="en-US" b="1" dirty="0" smtClean="0">
                <a:latin typeface="+mj-lt"/>
              </a:rPr>
              <a:t>        		printf("%d,",</a:t>
            </a:r>
            <a:r>
              <a:rPr lang="en-US" b="1" dirty="0" err="1" smtClean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);</a:t>
            </a:r>
          </a:p>
          <a:p>
            <a:r>
              <a:rPr lang="en-US" b="1" dirty="0" smtClean="0">
                <a:latin typeface="+mj-lt"/>
              </a:rPr>
              <a:t>    	}</a:t>
            </a:r>
          </a:p>
          <a:p>
            <a:r>
              <a:rPr lang="en-US" b="1" dirty="0" smtClean="0">
                <a:latin typeface="+mj-lt"/>
              </a:rPr>
              <a:t>    	</a:t>
            </a:r>
            <a:r>
              <a:rPr lang="en-US" b="1" dirty="0" err="1" smtClean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=i+1;</a:t>
            </a:r>
          </a:p>
          <a:p>
            <a:r>
              <a:rPr lang="en-US" b="1" dirty="0" smtClean="0">
                <a:latin typeface="+mj-lt"/>
              </a:rPr>
              <a:t>    	if(</a:t>
            </a:r>
            <a:r>
              <a:rPr lang="en-US" b="1" dirty="0" err="1" smtClean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&lt;=n)</a:t>
            </a:r>
          </a:p>
          <a:p>
            <a:r>
              <a:rPr lang="en-US" b="1" dirty="0" smtClean="0">
                <a:latin typeface="+mj-lt"/>
              </a:rPr>
              <a:t>    	{</a:t>
            </a:r>
          </a:p>
          <a:p>
            <a:r>
              <a:rPr lang="en-US" b="1" dirty="0" smtClean="0">
                <a:latin typeface="+mj-lt"/>
              </a:rPr>
              <a:t>        		</a:t>
            </a:r>
            <a:r>
              <a:rPr lang="en-US" b="1" dirty="0" err="1" smtClean="0">
                <a:latin typeface="+mj-lt"/>
              </a:rPr>
              <a:t>goto</a:t>
            </a:r>
            <a:r>
              <a:rPr lang="en-US" b="1" dirty="0" smtClean="0">
                <a:latin typeface="+mj-lt"/>
              </a:rPr>
              <a:t> odd;   </a:t>
            </a:r>
          </a:p>
          <a:p>
            <a:r>
              <a:rPr lang="en-US" b="1" dirty="0" smtClean="0">
                <a:latin typeface="+mj-lt"/>
              </a:rPr>
              <a:t>    	}   </a:t>
            </a:r>
          </a:p>
          <a:p>
            <a:r>
              <a:rPr lang="en-US" b="1" dirty="0" smtClean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49695" y="1405748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35201" y="1405748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+mj-lt"/>
              </a:rPr>
              <a:t>Enter a number:6</a:t>
            </a:r>
          </a:p>
          <a:p>
            <a:r>
              <a:rPr lang="en-US" sz="1600">
                <a:solidFill>
                  <a:schemeClr val="bg1"/>
                </a:solidFill>
                <a:latin typeface="+mj-lt"/>
              </a:rPr>
              <a:t>1,2,3,6,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49695" y="107656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735200" y="107656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560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195081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 i=</a:t>
            </a:r>
            <a:r>
              <a:rPr lang="nn-NO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r>
              <a:rPr lang="nn-NO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(i&lt;=</a:t>
            </a:r>
            <a:r>
              <a:rPr lang="nn-NO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)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    printf(</a:t>
            </a:r>
            <a:r>
              <a:rPr lang="nn-NO" b="1" dirty="0">
                <a:solidFill>
                  <a:srgbClr val="CE9178"/>
                </a:solidFill>
                <a:latin typeface="+mj-lt"/>
              </a:rPr>
              <a:t>"%d"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,i++);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}</a:t>
            </a:r>
          </a:p>
          <a:p>
            <a:endParaRPr lang="nn-NO" b="1" dirty="0">
              <a:solidFill>
                <a:srgbClr val="D4D4D4"/>
              </a:solidFill>
              <a:effectLst/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9109218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116686" y="1429529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569CD6"/>
                </a:solidFill>
                <a:latin typeface="+mj-lt"/>
              </a:rPr>
              <a:t>int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 i;</a:t>
            </a:r>
          </a:p>
          <a:p>
            <a:r>
              <a:rPr lang="nn-NO" b="1" dirty="0">
                <a:solidFill>
                  <a:srgbClr val="569CD6"/>
                </a:solidFill>
                <a:latin typeface="+mj-lt"/>
              </a:rPr>
              <a:t>for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(i=</a:t>
            </a:r>
            <a:r>
              <a:rPr lang="nn-NO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;i&lt;=</a:t>
            </a:r>
            <a:r>
              <a:rPr lang="nn-NO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;i++)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    printf(</a:t>
            </a:r>
            <a:r>
              <a:rPr lang="nn-NO" b="1" dirty="0">
                <a:solidFill>
                  <a:srgbClr val="CE9178"/>
                </a:solidFill>
                <a:latin typeface="+mj-lt"/>
              </a:rPr>
              <a:t>"%d"</a:t>
            </a:r>
            <a:r>
              <a:rPr lang="nn-NO" b="1" dirty="0">
                <a:solidFill>
                  <a:srgbClr val="D4D4D4"/>
                </a:solidFill>
                <a:latin typeface="+mj-lt"/>
              </a:rPr>
              <a:t>,i);</a:t>
            </a:r>
          </a:p>
          <a:p>
            <a:r>
              <a:rPr lang="nn-NO" b="1" dirty="0">
                <a:solidFill>
                  <a:srgbClr val="D4D4D4"/>
                </a:solidFill>
                <a:latin typeface="+mj-lt"/>
              </a:rPr>
              <a:t>}</a:t>
            </a:r>
          </a:p>
          <a:p>
            <a:endParaRPr lang="nn-NO" b="1" dirty="0">
              <a:solidFill>
                <a:srgbClr val="D4D4D4"/>
              </a:solidFill>
              <a:effectLst/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044799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6150354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+mj-lt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r>
              <a:rPr lang="en-US" b="1" dirty="0">
                <a:solidFill>
                  <a:srgbClr val="569CD6"/>
                </a:solidFill>
                <a:latin typeface="+mj-lt"/>
              </a:rPr>
              <a:t>do</a:t>
            </a:r>
            <a:endParaRPr lang="en-US" b="1" dirty="0">
              <a:solidFill>
                <a:srgbClr val="D4D4D4"/>
              </a:solidFill>
              <a:latin typeface="+mj-lt"/>
            </a:endParaRP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+mj-lt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++);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}</a:t>
            </a:r>
          </a:p>
          <a:p>
            <a:r>
              <a:rPr lang="en-US" b="1" dirty="0">
                <a:solidFill>
                  <a:srgbClr val="569CD6"/>
                </a:solidFill>
                <a:latin typeface="+mj-lt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b="1" dirty="0" smtClean="0">
                <a:solidFill>
                  <a:srgbClr val="D4D4D4"/>
                </a:solidFill>
                <a:latin typeface="+mj-lt"/>
              </a:rPr>
              <a:t>);</a:t>
            </a:r>
            <a:endParaRPr lang="en-US" b="1" dirty="0">
              <a:solidFill>
                <a:srgbClr val="D4D4D4"/>
              </a:solidFill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95081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Entry Control Loop</a:t>
            </a:r>
            <a:endParaRPr lang="en-US" sz="1600" dirty="0">
              <a:solidFill>
                <a:srgbClr val="F9A825"/>
              </a:solidFill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16686" y="1100345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Entry Control Loop</a:t>
            </a:r>
            <a:endParaRPr lang="en-US" sz="1600" dirty="0">
              <a:solidFill>
                <a:srgbClr val="F9A825"/>
              </a:solidFill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150354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Exit Control Loop</a:t>
            </a:r>
            <a:endParaRPr lang="en-US" sz="1600" dirty="0">
              <a:solidFill>
                <a:srgbClr val="F9A82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9241449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+mj-lt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labelprint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: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+mj-lt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++);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+mj-lt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+mj-lt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+mj-lt"/>
              </a:rPr>
              <a:t>     </a:t>
            </a:r>
            <a:r>
              <a:rPr lang="en-US" b="1" dirty="0" err="1">
                <a:solidFill>
                  <a:srgbClr val="569CD6"/>
                </a:solidFill>
                <a:latin typeface="+mj-lt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+mj-lt"/>
              </a:rPr>
              <a:t>labelprint</a:t>
            </a:r>
            <a:r>
              <a:rPr lang="en-US" b="1" dirty="0">
                <a:solidFill>
                  <a:srgbClr val="D4D4D4"/>
                </a:solidFill>
                <a:latin typeface="+mj-lt"/>
              </a:rPr>
              <a:t>;</a:t>
            </a:r>
          </a:p>
          <a:p>
            <a:endParaRPr lang="en-US" b="1" dirty="0">
              <a:solidFill>
                <a:srgbClr val="D4D4D4"/>
              </a:solidFill>
              <a:effectLst/>
              <a:latin typeface="+mj-lt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241450" y="1099691"/>
            <a:ext cx="1396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Virtual Loop</a:t>
            </a:r>
            <a:endParaRPr lang="en-US" sz="1600" dirty="0">
              <a:solidFill>
                <a:srgbClr val="F9A825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79579" y="3709238"/>
            <a:ext cx="2995682" cy="2147217"/>
            <a:chOff x="1701730" y="3635044"/>
            <a:chExt cx="2995682" cy="214721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2967768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Decision 16">
              <a:extLst>
                <a:ext uri="{FF2B5EF4-FFF2-40B4-BE49-F238E27FC236}">
                  <a16:creationId xmlns="" xmlns:a16="http://schemas.microsoft.com/office/drawing/2014/main" id="{C22ED188-DA07-4BB6-9865-1F9706823EF6}"/>
                </a:ext>
              </a:extLst>
            </p:cNvPr>
            <p:cNvSpPr/>
            <p:nvPr/>
          </p:nvSpPr>
          <p:spPr>
            <a:xfrm>
              <a:off x="1701730" y="4027267"/>
              <a:ext cx="2560320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condition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2967768" y="4660212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Process 18">
              <a:extLst>
                <a:ext uri="{FF2B5EF4-FFF2-40B4-BE49-F238E27FC236}">
                  <a16:creationId xmlns="" xmlns:a16="http://schemas.microsoft.com/office/drawing/2014/main" id="{E96D584B-953E-4C48-A881-B5C5FE71E9BA}"/>
                </a:ext>
              </a:extLst>
            </p:cNvPr>
            <p:cNvSpPr/>
            <p:nvPr/>
          </p:nvSpPr>
          <p:spPr>
            <a:xfrm>
              <a:off x="2236248" y="5028256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Loop Body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E6E08FC-9D51-492D-8734-D750C0385B65}"/>
                </a:ext>
              </a:extLst>
            </p:cNvPr>
            <p:cNvSpPr txBox="1"/>
            <p:nvPr/>
          </p:nvSpPr>
          <p:spPr>
            <a:xfrm>
              <a:off x="2204847" y="4605048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cxnSp>
          <p:nvCxnSpPr>
            <p:cNvPr id="21" name="Elbow Connector 20"/>
            <p:cNvCxnSpPr>
              <a:stCxn id="19" idx="1"/>
              <a:endCxn id="17" idx="1"/>
            </p:cNvCxnSpPr>
            <p:nvPr/>
          </p:nvCxnSpPr>
          <p:spPr>
            <a:xfrm rot="10800000">
              <a:off x="1701730" y="4347308"/>
              <a:ext cx="534518" cy="863829"/>
            </a:xfrm>
            <a:prstGeom prst="bentConnector3">
              <a:avLst>
                <a:gd name="adj1" fmla="val 142768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7" idx="3"/>
            </p:cNvCxnSpPr>
            <p:nvPr/>
          </p:nvCxnSpPr>
          <p:spPr>
            <a:xfrm flipH="1">
              <a:off x="2965620" y="4347307"/>
              <a:ext cx="1296430" cy="1434954"/>
            </a:xfrm>
            <a:prstGeom prst="bentConnector4">
              <a:avLst>
                <a:gd name="adj1" fmla="val -17633"/>
                <a:gd name="adj2" fmla="val 83721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81EDC37D-B6D9-44BE-951B-44220334B88E}"/>
                </a:ext>
              </a:extLst>
            </p:cNvPr>
            <p:cNvSpPr txBox="1"/>
            <p:nvPr/>
          </p:nvSpPr>
          <p:spPr>
            <a:xfrm>
              <a:off x="3961185" y="3878345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False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279810" y="3635044"/>
            <a:ext cx="2611239" cy="2415808"/>
            <a:chOff x="6279810" y="3635044"/>
            <a:chExt cx="2611239" cy="241580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756825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Decision 25">
              <a:extLst>
                <a:ext uri="{FF2B5EF4-FFF2-40B4-BE49-F238E27FC236}">
                  <a16:creationId xmlns="" xmlns:a16="http://schemas.microsoft.com/office/drawing/2014/main" id="{C22ED188-DA07-4BB6-9865-1F9706823EF6}"/>
                </a:ext>
              </a:extLst>
            </p:cNvPr>
            <p:cNvSpPr/>
            <p:nvPr/>
          </p:nvSpPr>
          <p:spPr>
            <a:xfrm>
              <a:off x="652152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condition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756825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Process 27">
              <a:extLst>
                <a:ext uri="{FF2B5EF4-FFF2-40B4-BE49-F238E27FC236}">
                  <a16:creationId xmlns="" xmlns:a16="http://schemas.microsoft.com/office/drawing/2014/main" id="{E96D584B-953E-4C48-A881-B5C5FE71E9BA}"/>
                </a:ext>
              </a:extLst>
            </p:cNvPr>
            <p:cNvSpPr/>
            <p:nvPr/>
          </p:nvSpPr>
          <p:spPr>
            <a:xfrm>
              <a:off x="683674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Loop Body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E6E08FC-9D51-492D-8734-D750C0385B65}"/>
                </a:ext>
              </a:extLst>
            </p:cNvPr>
            <p:cNvSpPr txBox="1"/>
            <p:nvPr/>
          </p:nvSpPr>
          <p:spPr>
            <a:xfrm>
              <a:off x="6279810" y="4638793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81EDC37D-B6D9-44BE-951B-44220334B88E}"/>
                </a:ext>
              </a:extLst>
            </p:cNvPr>
            <p:cNvSpPr txBox="1"/>
            <p:nvPr/>
          </p:nvSpPr>
          <p:spPr>
            <a:xfrm>
              <a:off x="815482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False</a:t>
              </a:r>
            </a:p>
          </p:txBody>
        </p:sp>
        <p:cxnSp>
          <p:nvCxnSpPr>
            <p:cNvPr id="31" name="Elbow Connector 30"/>
            <p:cNvCxnSpPr>
              <a:stCxn id="26" idx="1"/>
              <a:endCxn id="28" idx="1"/>
            </p:cNvCxnSpPr>
            <p:nvPr/>
          </p:nvCxnSpPr>
          <p:spPr>
            <a:xfrm rot="10800000" flipH="1">
              <a:off x="6521520" y="4224053"/>
              <a:ext cx="315219" cy="878834"/>
            </a:xfrm>
            <a:prstGeom prst="bentConnector3">
              <a:avLst>
                <a:gd name="adj1" fmla="val -72521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6" idx="3"/>
            </p:cNvCxnSpPr>
            <p:nvPr/>
          </p:nvCxnSpPr>
          <p:spPr>
            <a:xfrm flipH="1">
              <a:off x="768667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265135" y="3635044"/>
            <a:ext cx="2834764" cy="2415808"/>
            <a:chOff x="9265135" y="3635044"/>
            <a:chExt cx="2834764" cy="24158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1077710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Decision 34">
              <a:extLst>
                <a:ext uri="{FF2B5EF4-FFF2-40B4-BE49-F238E27FC236}">
                  <a16:creationId xmlns="" xmlns:a16="http://schemas.microsoft.com/office/drawing/2014/main" id="{C22ED188-DA07-4BB6-9865-1F9706823EF6}"/>
                </a:ext>
              </a:extLst>
            </p:cNvPr>
            <p:cNvSpPr/>
            <p:nvPr/>
          </p:nvSpPr>
          <p:spPr>
            <a:xfrm>
              <a:off x="973037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condition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1077710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Process 36">
              <a:extLst>
                <a:ext uri="{FF2B5EF4-FFF2-40B4-BE49-F238E27FC236}">
                  <a16:creationId xmlns="" xmlns:a16="http://schemas.microsoft.com/office/drawing/2014/main" id="{E96D584B-953E-4C48-A881-B5C5FE71E9BA}"/>
                </a:ext>
              </a:extLst>
            </p:cNvPr>
            <p:cNvSpPr/>
            <p:nvPr/>
          </p:nvSpPr>
          <p:spPr>
            <a:xfrm>
              <a:off x="1004559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Statement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E6E08FC-9D51-492D-8734-D750C0385B65}"/>
                </a:ext>
              </a:extLst>
            </p:cNvPr>
            <p:cNvSpPr txBox="1"/>
            <p:nvPr/>
          </p:nvSpPr>
          <p:spPr>
            <a:xfrm>
              <a:off x="9454473" y="5171705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1EDC37D-B6D9-44BE-951B-44220334B88E}"/>
                </a:ext>
              </a:extLst>
            </p:cNvPr>
            <p:cNvSpPr txBox="1"/>
            <p:nvPr/>
          </p:nvSpPr>
          <p:spPr>
            <a:xfrm>
              <a:off x="1136367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False</a:t>
              </a:r>
            </a:p>
          </p:txBody>
        </p:sp>
        <p:cxnSp>
          <p:nvCxnSpPr>
            <p:cNvPr id="40" name="Elbow Connector 39"/>
            <p:cNvCxnSpPr>
              <a:stCxn id="35" idx="3"/>
            </p:cNvCxnSpPr>
            <p:nvPr/>
          </p:nvCxnSpPr>
          <p:spPr>
            <a:xfrm flipH="1">
              <a:off x="1089552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3E6E08FC-9D51-492D-8734-D750C0385B65}"/>
                </a:ext>
              </a:extLst>
            </p:cNvPr>
            <p:cNvSpPr txBox="1"/>
            <p:nvPr/>
          </p:nvSpPr>
          <p:spPr>
            <a:xfrm>
              <a:off x="9265135" y="4020279"/>
              <a:ext cx="736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Label</a:t>
              </a:r>
              <a:endParaRPr lang="en-US" sz="2000" dirty="0"/>
            </a:p>
          </p:txBody>
        </p:sp>
        <p:sp>
          <p:nvSpPr>
            <p:cNvPr id="42" name="Flowchart: Process 41">
              <a:extLst>
                <a:ext uri="{FF2B5EF4-FFF2-40B4-BE49-F238E27FC236}">
                  <a16:creationId xmlns="" xmlns:a16="http://schemas.microsoft.com/office/drawing/2014/main" id="{E96D584B-953E-4C48-A881-B5C5FE71E9BA}"/>
                </a:ext>
              </a:extLst>
            </p:cNvPr>
            <p:cNvSpPr/>
            <p:nvPr/>
          </p:nvSpPr>
          <p:spPr>
            <a:xfrm>
              <a:off x="9318991" y="5622982"/>
              <a:ext cx="82276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goto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Elbow Connector 42"/>
            <p:cNvCxnSpPr>
              <a:stCxn id="35" idx="1"/>
            </p:cNvCxnSpPr>
            <p:nvPr/>
          </p:nvCxnSpPr>
          <p:spPr>
            <a:xfrm rot="10800000" flipV="1">
              <a:off x="9512301" y="5102886"/>
              <a:ext cx="218071" cy="520095"/>
            </a:xfrm>
            <a:prstGeom prst="bentConnector2">
              <a:avLst/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42" idx="1"/>
            </p:cNvCxnSpPr>
            <p:nvPr/>
          </p:nvCxnSpPr>
          <p:spPr>
            <a:xfrm rot="10800000" flipH="1">
              <a:off x="9318991" y="4420390"/>
              <a:ext cx="822760" cy="1385473"/>
            </a:xfrm>
            <a:prstGeom prst="bentConnector4">
              <a:avLst>
                <a:gd name="adj1" fmla="val -13893"/>
                <a:gd name="adj2" fmla="val 85933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4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4A8568B-1B88-475B-A551-F03F8357914B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3"/>
                </a:solidFill>
              </a:rPr>
              <a:t>Pattern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 smtClean="0"/>
              <a:t>Always detect pattern in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92D050"/>
                </a:solidFill>
                <a:latin typeface="+mj-lt"/>
              </a:rPr>
              <a:t>There are important points to note in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Determine, how many rows?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Determine, how many numbers/characters/columns in a row?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Determine, Increment/Decrement among the number of 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Determine, starting in each row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8327" y="3669219"/>
            <a:ext cx="120477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1</a:t>
            </a:r>
          </a:p>
          <a:p>
            <a:r>
              <a:rPr lang="en-IN" sz="2000" b="1" dirty="0" smtClean="0">
                <a:solidFill>
                  <a:srgbClr val="C00000"/>
                </a:solidFill>
                <a:effectLst/>
                <a:latin typeface="+mj-lt"/>
              </a:rPr>
              <a:t>11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111</a:t>
            </a:r>
          </a:p>
          <a:p>
            <a:r>
              <a:rPr lang="en-IN" sz="2000" b="1" dirty="0" smtClean="0">
                <a:solidFill>
                  <a:srgbClr val="C00000"/>
                </a:solidFill>
                <a:effectLst/>
                <a:latin typeface="+mj-lt"/>
              </a:rPr>
              <a:t>1111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11111</a:t>
            </a:r>
            <a:endParaRPr lang="en-IN" sz="2000" b="1" dirty="0">
              <a:solidFill>
                <a:srgbClr val="C00000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207" y="3669219"/>
            <a:ext cx="120477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1</a:t>
            </a:r>
          </a:p>
          <a:p>
            <a:r>
              <a:rPr lang="en-IN" sz="2000" b="1" dirty="0" smtClean="0">
                <a:solidFill>
                  <a:srgbClr val="C00000"/>
                </a:solidFill>
                <a:effectLst/>
                <a:latin typeface="+mj-lt"/>
              </a:rPr>
              <a:t>12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123</a:t>
            </a:r>
          </a:p>
          <a:p>
            <a:r>
              <a:rPr lang="en-IN" sz="2000" b="1" dirty="0" smtClean="0">
                <a:solidFill>
                  <a:srgbClr val="C00000"/>
                </a:solidFill>
                <a:effectLst/>
                <a:latin typeface="+mj-lt"/>
              </a:rPr>
              <a:t>1234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12345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4087" y="3705155"/>
            <a:ext cx="120477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1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23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456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78910</a:t>
            </a:r>
          </a:p>
          <a:p>
            <a:endParaRPr lang="en-IN" sz="2000" b="1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06967" y="3708788"/>
            <a:ext cx="126051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   *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  * *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 * * *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* * * *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 * * *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  * *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+mj-lt"/>
              </a:rPr>
              <a:t>   *</a:t>
            </a:r>
          </a:p>
        </p:txBody>
      </p:sp>
    </p:spTree>
    <p:extLst>
      <p:ext uri="{BB962C8B-B14F-4D97-AF65-F5344CB8AC3E}">
        <p14:creationId xmlns:p14="http://schemas.microsoft.com/office/powerpoint/2010/main" val="41492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*****</a:t>
            </a:r>
            <a:endParaRPr lang="en-IN" b="1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No. of rows: 5 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No. of characters 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Row-1: </a:t>
            </a:r>
            <a:r>
              <a:rPr lang="en-IN" dirty="0">
                <a:solidFill>
                  <a:srgbClr val="F8F8F2"/>
                </a:solidFill>
                <a:latin typeface="+mj-lt"/>
              </a:rPr>
              <a:t>*</a:t>
            </a:r>
            <a:endParaRPr lang="en-IN" dirty="0" smtClean="0">
              <a:solidFill>
                <a:srgbClr val="F8F8F2"/>
              </a:solidFill>
              <a:latin typeface="+mj-lt"/>
            </a:endParaRPr>
          </a:p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Row-2: **</a:t>
            </a:r>
          </a:p>
          <a:p>
            <a:r>
              <a:rPr lang="en-IN" dirty="0" smtClean="0">
                <a:solidFill>
                  <a:srgbClr val="F8F8F2"/>
                </a:solidFill>
                <a:latin typeface="+mj-lt"/>
              </a:rPr>
              <a:t>Row-3: ***</a:t>
            </a:r>
          </a:p>
          <a:p>
            <a:r>
              <a:rPr lang="en-IN" dirty="0" smtClean="0">
                <a:solidFill>
                  <a:srgbClr val="F8F8F2"/>
                </a:solidFill>
                <a:latin typeface="+mj-lt"/>
              </a:rPr>
              <a:t>Row-4: ****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Row-5: *****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Inner loop: Increment</a:t>
            </a:r>
          </a:p>
          <a:p>
            <a:r>
              <a:rPr lang="en-IN" dirty="0" smtClean="0">
                <a:solidFill>
                  <a:srgbClr val="F8F8F2"/>
                </a:solidFill>
                <a:latin typeface="+mj-lt"/>
              </a:rPr>
              <a:t>Outer loop: Increment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latin typeface="+mj-lt"/>
              </a:rPr>
              <a:t>Starting: *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i,j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=1;i&lt;=5;i++)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for(j=1; j&lt;=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; j++)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("*");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("\n");   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14186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</a:t>
            </a: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12</a:t>
            </a: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123</a:t>
            </a: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1234</a:t>
            </a: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12345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No. of rows: 5 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+mj-lt"/>
              </a:rPr>
              <a:t>No. of values 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Row-1: 1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Row-2: 12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Row-3: 123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Row-4: 1234</a:t>
            </a:r>
          </a:p>
          <a:p>
            <a:r>
              <a:rPr lang="en-US" dirty="0">
                <a:solidFill>
                  <a:srgbClr val="F8F8F2"/>
                </a:solidFill>
                <a:latin typeface="+mj-lt"/>
              </a:rPr>
              <a:t>Row-5: 12345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Inner loop: Increment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Outer loop: Increment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Starting: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i,j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 smtClean="0">
                <a:latin typeface="+mj-lt"/>
              </a:rPr>
              <a:t>    for(</a:t>
            </a:r>
            <a:r>
              <a:rPr lang="en-US" b="1" dirty="0" err="1" smtClean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=1;i&lt;=5;i++)</a:t>
            </a:r>
          </a:p>
          <a:p>
            <a:r>
              <a:rPr lang="en-US" b="1" dirty="0" smtClean="0">
                <a:latin typeface="+mj-lt"/>
              </a:rPr>
              <a:t>    {</a:t>
            </a:r>
          </a:p>
          <a:p>
            <a:r>
              <a:rPr lang="en-US" b="1" dirty="0" smtClean="0">
                <a:latin typeface="+mj-lt"/>
              </a:rPr>
              <a:t>        for(j=1; j&lt;=</a:t>
            </a:r>
            <a:r>
              <a:rPr lang="en-US" b="1" dirty="0" err="1" smtClean="0">
                <a:latin typeface="+mj-lt"/>
              </a:rPr>
              <a:t>i</a:t>
            </a:r>
            <a:r>
              <a:rPr lang="en-US" b="1" dirty="0" smtClean="0">
                <a:latin typeface="+mj-lt"/>
              </a:rPr>
              <a:t>; j++)</a:t>
            </a:r>
          </a:p>
          <a:p>
            <a:r>
              <a:rPr lang="en-US" b="1" dirty="0" smtClean="0">
                <a:latin typeface="+mj-lt"/>
              </a:rPr>
              <a:t>        {</a:t>
            </a:r>
          </a:p>
          <a:p>
            <a:r>
              <a:rPr lang="en-US" b="1" dirty="0" smtClean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d",j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 smtClean="0">
                <a:latin typeface="+mj-lt"/>
              </a:rPr>
              <a:t>        }</a:t>
            </a:r>
          </a:p>
          <a:p>
            <a:r>
              <a:rPr lang="en-US" b="1" dirty="0" smtClean="0">
                <a:latin typeface="+mj-lt"/>
              </a:rPr>
              <a:t>        </a:t>
            </a:r>
            <a:r>
              <a:rPr lang="en-US" b="1" dirty="0" err="1" smtClean="0">
                <a:latin typeface="+mj-lt"/>
              </a:rPr>
              <a:t>printf</a:t>
            </a:r>
            <a:r>
              <a:rPr lang="en-US" b="1" dirty="0" smtClean="0">
                <a:latin typeface="+mj-lt"/>
              </a:rPr>
              <a:t>("\n");   </a:t>
            </a:r>
          </a:p>
          <a:p>
            <a:r>
              <a:rPr lang="en-US" b="1" dirty="0" smtClean="0">
                <a:latin typeface="+mj-lt"/>
              </a:rPr>
              <a:t>    }</a:t>
            </a:r>
          </a:p>
          <a:p>
            <a:r>
              <a:rPr lang="en-US" b="1" dirty="0" smtClean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78385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92672"/>
                </a:solidFill>
                <a:latin typeface="+mj-lt"/>
              </a:rPr>
              <a:t>5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54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543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5432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54321</a:t>
            </a:r>
            <a:endParaRPr lang="en-IN" b="1" dirty="0">
              <a:solidFill>
                <a:srgbClr val="F8F8F2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957" y="2696409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No. of rows: 5 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958" y="3173840"/>
            <a:ext cx="2624328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No. of values 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Row-1: 5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Row-2: 54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Row-3: 543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Row-4: 5432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Row-5: 54321</a:t>
            </a:r>
          </a:p>
        </p:txBody>
      </p:sp>
      <p:sp>
        <p:nvSpPr>
          <p:cNvPr id="7" name="Rectangle 6"/>
          <p:cNvSpPr/>
          <p:nvPr/>
        </p:nvSpPr>
        <p:spPr>
          <a:xfrm>
            <a:off x="248958" y="5036265"/>
            <a:ext cx="2624328" cy="923330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Inner loop: Decrement</a:t>
            </a:r>
          </a:p>
          <a:p>
            <a:r>
              <a:rPr lang="en-IN" dirty="0">
                <a:solidFill>
                  <a:srgbClr val="F8F8F2"/>
                </a:solidFill>
                <a:latin typeface="+mj-lt"/>
              </a:rPr>
              <a:t>Outer loop: Decrement/Increment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956" y="6037437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latin typeface="+mj-lt"/>
              </a:rPr>
              <a:t>Starting: </a:t>
            </a:r>
            <a:r>
              <a:rPr lang="en-IN" dirty="0" smtClean="0">
                <a:solidFill>
                  <a:srgbClr val="F8F8F2"/>
                </a:solidFill>
                <a:latin typeface="+mj-lt"/>
              </a:rPr>
              <a:t>5</a:t>
            </a:r>
            <a:endParaRPr lang="en-IN" dirty="0">
              <a:solidFill>
                <a:srgbClr val="F8F8F2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3809772" y="1449910"/>
            <a:ext cx="3752093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</a:t>
            </a:r>
            <a:r>
              <a:rPr lang="en-US" b="1" dirty="0" smtClean="0">
                <a:latin typeface="+mj-lt"/>
              </a:rPr>
              <a:t>()</a:t>
            </a:r>
          </a:p>
          <a:p>
            <a:r>
              <a:rPr lang="en-US" b="1" dirty="0" smtClean="0">
                <a:latin typeface="+mj-lt"/>
              </a:rPr>
              <a:t>{</a:t>
            </a:r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i,j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=5;i&gt;0;i--)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for(j=5; j&gt;=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 ; j--)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d",j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("\n");   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309778" y="1449910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309778" y="112549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54787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v/s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Elbow Connector 10">
            <a:extLst>
              <a:ext uri="{FF2B5EF4-FFF2-40B4-BE49-F238E27FC236}">
                <a16:creationId xmlns="" xmlns:a16="http://schemas.microsoft.com/office/drawing/2014/main" id="{F6F7AE6B-FA07-4029-819A-7180D7D063DD}"/>
              </a:ext>
            </a:extLst>
          </p:cNvPr>
          <p:cNvCxnSpPr>
            <a:stCxn id="23" idx="3"/>
          </p:cNvCxnSpPr>
          <p:nvPr/>
        </p:nvCxnSpPr>
        <p:spPr>
          <a:xfrm flipH="1">
            <a:off x="3478036" y="3271913"/>
            <a:ext cx="1461251" cy="1939074"/>
          </a:xfrm>
          <a:prstGeom prst="bentConnector4">
            <a:avLst>
              <a:gd name="adj1" fmla="val -32208"/>
              <a:gd name="adj2" fmla="val 9875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DA1EF8B-FEF3-4934-82C2-0DD4F750454A}"/>
              </a:ext>
            </a:extLst>
          </p:cNvPr>
          <p:cNvCxnSpPr>
            <a:endCxn id="23" idx="0"/>
          </p:cNvCxnSpPr>
          <p:nvPr/>
        </p:nvCxnSpPr>
        <p:spPr>
          <a:xfrm>
            <a:off x="3478036" y="2113161"/>
            <a:ext cx="3" cy="747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=""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2016790" y="2860433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7D908FA-99E6-4CB0-9819-4A795B260466}"/>
              </a:ext>
            </a:extLst>
          </p:cNvPr>
          <p:cNvSpPr txBox="1"/>
          <p:nvPr/>
        </p:nvSpPr>
        <p:spPr>
          <a:xfrm>
            <a:off x="2766091" y="3717875"/>
            <a:ext cx="71320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965093" y="2836504"/>
            <a:ext cx="79297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False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=""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146779" y="4266198"/>
            <a:ext cx="2662517" cy="612648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7" name="Elbow Connector 14">
            <a:extLst>
              <a:ext uri="{FF2B5EF4-FFF2-40B4-BE49-F238E27FC236}">
                <a16:creationId xmlns="" xmlns:a16="http://schemas.microsoft.com/office/drawing/2014/main" id="{EA190C7E-82F2-4443-9B4E-422E0F9FFDF5}"/>
              </a:ext>
            </a:extLst>
          </p:cNvPr>
          <p:cNvCxnSpPr>
            <a:stCxn id="26" idx="2"/>
          </p:cNvCxnSpPr>
          <p:nvPr/>
        </p:nvCxnSpPr>
        <p:spPr>
          <a:xfrm rot="5400000">
            <a:off x="3048566" y="5308316"/>
            <a:ext cx="858942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10FE9DF-0E2C-4EC9-8B2D-3D10F318B8ED}"/>
              </a:ext>
            </a:extLst>
          </p:cNvPr>
          <p:cNvCxnSpPr>
            <a:endCxn id="29" idx="0"/>
          </p:cNvCxnSpPr>
          <p:nvPr/>
        </p:nvCxnSpPr>
        <p:spPr>
          <a:xfrm>
            <a:off x="8334388" y="2074792"/>
            <a:ext cx="3" cy="747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="" xmlns:a16="http://schemas.microsoft.com/office/drawing/2014/main" id="{C22ED188-DA07-4BB6-9865-1F9706823EF6}"/>
              </a:ext>
            </a:extLst>
          </p:cNvPr>
          <p:cNvSpPr/>
          <p:nvPr/>
        </p:nvSpPr>
        <p:spPr>
          <a:xfrm>
            <a:off x="6873142" y="2822064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condition</a:t>
            </a:r>
          </a:p>
        </p:txBody>
      </p:sp>
      <p:cxnSp>
        <p:nvCxnSpPr>
          <p:cNvPr id="30" name="Elbow Connector 19">
            <a:extLst>
              <a:ext uri="{FF2B5EF4-FFF2-40B4-BE49-F238E27FC236}">
                <a16:creationId xmlns="" xmlns:a16="http://schemas.microsoft.com/office/drawing/2014/main" id="{4C264304-F80A-4629-85A3-BCC5889597A3}"/>
              </a:ext>
            </a:extLst>
          </p:cNvPr>
          <p:cNvCxnSpPr>
            <a:stCxn id="29" idx="3"/>
          </p:cNvCxnSpPr>
          <p:nvPr/>
        </p:nvCxnSpPr>
        <p:spPr>
          <a:xfrm flipH="1">
            <a:off x="8490186" y="3233544"/>
            <a:ext cx="1305453" cy="2677481"/>
          </a:xfrm>
          <a:prstGeom prst="bentConnector4">
            <a:avLst>
              <a:gd name="adj1" fmla="val -17511"/>
              <a:gd name="adj2" fmla="val 7727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="" xmlns:a16="http://schemas.microsoft.com/office/drawing/2014/main" id="{E96D584B-953E-4C48-A881-B5C5FE71E9BA}"/>
              </a:ext>
            </a:extLst>
          </p:cNvPr>
          <p:cNvSpPr/>
          <p:nvPr/>
        </p:nvSpPr>
        <p:spPr>
          <a:xfrm>
            <a:off x="7003131" y="4227829"/>
            <a:ext cx="2662517" cy="612648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2" name="Elbow Connector 23">
            <a:extLst>
              <a:ext uri="{FF2B5EF4-FFF2-40B4-BE49-F238E27FC236}">
                <a16:creationId xmlns="" xmlns:a16="http://schemas.microsoft.com/office/drawing/2014/main" id="{56AF8C7E-7BE7-4006-AABC-41053479E0ED}"/>
              </a:ext>
            </a:extLst>
          </p:cNvPr>
          <p:cNvCxnSpPr>
            <a:stCxn id="31" idx="1"/>
            <a:endCxn id="29" idx="1"/>
          </p:cNvCxnSpPr>
          <p:nvPr/>
        </p:nvCxnSpPr>
        <p:spPr>
          <a:xfrm rot="10800000">
            <a:off x="6873143" y="3233545"/>
            <a:ext cx="129989" cy="1300609"/>
          </a:xfrm>
          <a:prstGeom prst="bentConnector3">
            <a:avLst>
              <a:gd name="adj1" fmla="val 41034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096000" y="1173994"/>
            <a:ext cx="0" cy="5011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87277CAF-424F-4084-87D7-8C082F6F7DC5}"/>
              </a:ext>
            </a:extLst>
          </p:cNvPr>
          <p:cNvGrpSpPr/>
          <p:nvPr/>
        </p:nvGrpSpPr>
        <p:grpSpPr>
          <a:xfrm>
            <a:off x="2734001" y="1392481"/>
            <a:ext cx="6805335" cy="642313"/>
            <a:chOff x="2620254" y="1392481"/>
            <a:chExt cx="6805335" cy="642313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9404EC91-3EDC-4DB1-8932-F4ADCFDA16B8}"/>
                </a:ext>
              </a:extLst>
            </p:cNvPr>
            <p:cNvSpPr txBox="1"/>
            <p:nvPr/>
          </p:nvSpPr>
          <p:spPr>
            <a:xfrm>
              <a:off x="2620254" y="1482805"/>
              <a:ext cx="19511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Flowchart of </a:t>
              </a:r>
              <a:r>
                <a:rPr lang="en-US" sz="2400" b="1" dirty="0">
                  <a:solidFill>
                    <a:srgbClr val="C00000"/>
                  </a:solidFill>
                  <a:latin typeface="+mj-lt"/>
                  <a:cs typeface="Courier New" panose="02070309020205020404" pitchFamily="49" charset="0"/>
                </a:rPr>
                <a:t>if</a:t>
              </a:r>
              <a:endParaRPr lang="en-US" sz="2400" b="1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1CCE78C-A460-4395-B824-4357B640BBCE}"/>
                </a:ext>
              </a:extLst>
            </p:cNvPr>
            <p:cNvSpPr txBox="1"/>
            <p:nvPr/>
          </p:nvSpPr>
          <p:spPr>
            <a:xfrm>
              <a:off x="7003131" y="1482805"/>
              <a:ext cx="24224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Flowchart of </a:t>
              </a:r>
              <a:r>
                <a:rPr lang="en-US" sz="2400" b="1" dirty="0">
                  <a:solidFill>
                    <a:srgbClr val="C00000"/>
                  </a:solidFill>
                  <a:latin typeface="+mj-lt"/>
                  <a:cs typeface="Courier New" panose="02070309020205020404" pitchFamily="49" charset="0"/>
                </a:rPr>
                <a:t>while</a:t>
              </a:r>
              <a:endParaRPr lang="en-US" sz="24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2160E941-A950-4CDA-BB3F-3B402E7D8BCE}"/>
                </a:ext>
              </a:extLst>
            </p:cNvPr>
            <p:cNvSpPr/>
            <p:nvPr/>
          </p:nvSpPr>
          <p:spPr>
            <a:xfrm>
              <a:off x="5650052" y="1392481"/>
              <a:ext cx="642313" cy="6423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v/s</a:t>
              </a:r>
            </a:p>
          </p:txBody>
        </p:sp>
      </p:grpSp>
      <p:cxnSp>
        <p:nvCxnSpPr>
          <p:cNvPr id="38" name="Elbow Connector 9">
            <a:extLst>
              <a:ext uri="{FF2B5EF4-FFF2-40B4-BE49-F238E27FC236}">
                <a16:creationId xmlns="" xmlns:a16="http://schemas.microsoft.com/office/drawing/2014/main" id="{6FD10F4B-0582-4B3C-BC15-56AEC3E70752}"/>
              </a:ext>
            </a:extLst>
          </p:cNvPr>
          <p:cNvCxnSpPr/>
          <p:nvPr/>
        </p:nvCxnSpPr>
        <p:spPr>
          <a:xfrm rot="5400000">
            <a:off x="3186639" y="3974793"/>
            <a:ext cx="582805" cy="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1EDC37D-B6D9-44BE-951B-44220334B88E}"/>
              </a:ext>
            </a:extLst>
          </p:cNvPr>
          <p:cNvSpPr txBox="1"/>
          <p:nvPr/>
        </p:nvSpPr>
        <p:spPr>
          <a:xfrm>
            <a:off x="9821445" y="2798135"/>
            <a:ext cx="79297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87D908FA-99E6-4CB0-9819-4A795B260466}"/>
              </a:ext>
            </a:extLst>
          </p:cNvPr>
          <p:cNvSpPr txBox="1"/>
          <p:nvPr/>
        </p:nvSpPr>
        <p:spPr>
          <a:xfrm>
            <a:off x="7596792" y="3653784"/>
            <a:ext cx="71320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True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410FE9DF-0E2C-4EC9-8B2D-3D10F318B8ED}"/>
              </a:ext>
            </a:extLst>
          </p:cNvPr>
          <p:cNvCxnSpPr>
            <a:endCxn id="31" idx="0"/>
          </p:cNvCxnSpPr>
          <p:nvPr/>
        </p:nvCxnSpPr>
        <p:spPr>
          <a:xfrm>
            <a:off x="8328104" y="3632795"/>
            <a:ext cx="6286" cy="595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 animBg="1"/>
      <p:bldP spid="29" grpId="0" animBg="1"/>
      <p:bldP spid="31" grpId="0" animBg="1"/>
      <p:bldP spid="39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772" y="1034782"/>
            <a:ext cx="846508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92672"/>
                </a:solidFill>
                <a:latin typeface="+mj-lt"/>
              </a:rPr>
              <a:t>    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 smtClean="0">
                <a:solidFill>
                  <a:srgbClr val="F92672"/>
                </a:solidFill>
                <a:latin typeface="+mj-lt"/>
              </a:rPr>
              <a:t>   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 smtClean="0">
                <a:solidFill>
                  <a:srgbClr val="F92672"/>
                </a:solidFill>
                <a:latin typeface="+mj-lt"/>
              </a:rPr>
              <a:t>  ***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 smtClean="0">
                <a:solidFill>
                  <a:srgbClr val="F92672"/>
                </a:solidFill>
                <a:latin typeface="+mj-lt"/>
              </a:rPr>
              <a:t> ****</a:t>
            </a:r>
            <a:endParaRPr lang="en-IN" b="1" dirty="0">
              <a:solidFill>
                <a:srgbClr val="F8F8F2"/>
              </a:solidFill>
              <a:latin typeface="+mj-lt"/>
            </a:endParaRPr>
          </a:p>
          <a:p>
            <a:r>
              <a:rPr lang="en-IN" b="1" dirty="0">
                <a:solidFill>
                  <a:srgbClr val="F92672"/>
                </a:solidFill>
                <a:latin typeface="+mj-lt"/>
              </a:rPr>
              <a:t>*****</a:t>
            </a:r>
            <a:endParaRPr lang="en-IN" b="1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7852" y="1352174"/>
            <a:ext cx="362447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i,j,k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for(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=1;i&lt;=5;i++)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for(k=5;k&gt;</a:t>
            </a:r>
            <a:r>
              <a:rPr lang="en-US" b="1" dirty="0" err="1">
                <a:latin typeface="+mj-lt"/>
              </a:rPr>
              <a:t>i;k</a:t>
            </a:r>
            <a:r>
              <a:rPr lang="en-US" b="1" dirty="0">
                <a:latin typeface="+mj-lt"/>
              </a:rPr>
              <a:t>--)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 ");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for(j=1;j&lt;=</a:t>
            </a:r>
            <a:r>
              <a:rPr lang="en-US" b="1" dirty="0" err="1">
                <a:latin typeface="+mj-lt"/>
              </a:rPr>
              <a:t>i;j</a:t>
            </a:r>
            <a:r>
              <a:rPr lang="en-US" b="1" dirty="0">
                <a:latin typeface="+mj-lt"/>
              </a:rPr>
              <a:t>++)</a:t>
            </a:r>
          </a:p>
          <a:p>
            <a:r>
              <a:rPr lang="en-US" b="1" dirty="0">
                <a:latin typeface="+mj-lt"/>
              </a:rPr>
              <a:t>        {</a:t>
            </a:r>
          </a:p>
          <a:p>
            <a:r>
              <a:rPr lang="en-US" b="1" dirty="0">
                <a:latin typeface="+mj-lt"/>
              </a:rPr>
              <a:t>    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("*");</a:t>
            </a:r>
          </a:p>
          <a:p>
            <a:r>
              <a:rPr lang="en-US" b="1" dirty="0">
                <a:latin typeface="+mj-lt"/>
              </a:rPr>
              <a:t>        }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("\n");   </a:t>
            </a:r>
          </a:p>
          <a:p>
            <a:r>
              <a:rPr lang="en-US" b="1" dirty="0">
                <a:latin typeface="+mj-lt"/>
              </a:rPr>
              <a:t>    }   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903802" y="1363966"/>
            <a:ext cx="2734056" cy="766586"/>
          </a:xfrm>
          <a:prstGeom prst="wedgeRoundRectCallout">
            <a:avLst>
              <a:gd name="adj1" fmla="val -78016"/>
              <a:gd name="adj2" fmla="val 1498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First we need to print 4 spaces before printing *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8903802" y="4296714"/>
            <a:ext cx="2734056" cy="766586"/>
          </a:xfrm>
          <a:prstGeom prst="wedgeRoundRectCallout">
            <a:avLst>
              <a:gd name="adj1" fmla="val -77180"/>
              <a:gd name="adj2" fmla="val -6682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After printing spaces this inner loop prints *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367859" y="102299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  <a:latin typeface="+mj-lt"/>
              </a:rPr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9" y="2342720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   *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8" y="2710713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  **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8" y="3082901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 ***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8" y="3455089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****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8" y="3827277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</a:rPr>
              <a:t>*****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958" y="2620209"/>
            <a:ext cx="3691772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No. of rows: 5 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8958" y="3097640"/>
            <a:ext cx="3691772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No. of values 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Row-1: ----*</a:t>
            </a:r>
            <a:endParaRPr lang="en-IN" dirty="0" smtClean="0">
              <a:solidFill>
                <a:srgbClr val="F8F8F2"/>
              </a:solidFill>
              <a:latin typeface="+mj-lt"/>
            </a:endParaRPr>
          </a:p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Row-2: </a:t>
            </a:r>
            <a:r>
              <a:rPr lang="en-IN" dirty="0" smtClean="0">
                <a:solidFill>
                  <a:srgbClr val="F8F8F2"/>
                </a:solidFill>
                <a:latin typeface="+mj-lt"/>
              </a:rPr>
              <a:t>---**</a:t>
            </a:r>
            <a:endParaRPr lang="en-IN" dirty="0" smtClean="0">
              <a:solidFill>
                <a:srgbClr val="F8F8F2"/>
              </a:solidFill>
              <a:effectLst/>
              <a:latin typeface="+mj-lt"/>
            </a:endParaRPr>
          </a:p>
          <a:p>
            <a:r>
              <a:rPr lang="en-IN" dirty="0" smtClean="0">
                <a:solidFill>
                  <a:srgbClr val="F8F8F2"/>
                </a:solidFill>
                <a:latin typeface="+mj-lt"/>
              </a:rPr>
              <a:t>Row-3: --***</a:t>
            </a:r>
          </a:p>
          <a:p>
            <a:r>
              <a:rPr lang="en-IN" dirty="0" smtClean="0">
                <a:solidFill>
                  <a:srgbClr val="F8F8F2"/>
                </a:solidFill>
                <a:latin typeface="+mj-lt"/>
              </a:rPr>
              <a:t>Row-4: -****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Row-5: *****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8957" y="4960065"/>
            <a:ext cx="3708893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Inner loop: Decrement</a:t>
            </a:r>
          </a:p>
          <a:p>
            <a:r>
              <a:rPr lang="en-IN" dirty="0" smtClean="0">
                <a:solidFill>
                  <a:srgbClr val="F8F8F2"/>
                </a:solidFill>
                <a:latin typeface="+mj-lt"/>
              </a:rPr>
              <a:t>Outer loop: Decrement/Increment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4309" y="5734830"/>
            <a:ext cx="3713541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8F8F2"/>
                </a:solidFill>
                <a:latin typeface="+mj-lt"/>
              </a:rPr>
              <a:t>Starting: -(space)</a:t>
            </a:r>
          </a:p>
          <a:p>
            <a:r>
              <a:rPr lang="en-IN" dirty="0" smtClean="0">
                <a:solidFill>
                  <a:srgbClr val="F8F8F2"/>
                </a:solidFill>
                <a:effectLst/>
                <a:latin typeface="+mj-lt"/>
              </a:rPr>
              <a:t>Ending: *</a:t>
            </a:r>
            <a:endParaRPr lang="en-IN" dirty="0">
              <a:solidFill>
                <a:srgbClr val="F8F8F2"/>
              </a:solidFill>
              <a:effectLst/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367859" y="1352174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6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programs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360" y="910106"/>
            <a:ext cx="11667281" cy="5220000"/>
          </a:xfrm>
          <a:noFill/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Write </a:t>
            </a:r>
            <a:r>
              <a:rPr lang="en-US" sz="2000" dirty="0"/>
              <a:t>a program to find sum of first N odd numbers. Ex. 1+3+5+7+………..+N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find 1+1/2+1/3+1/4+....+</a:t>
            </a:r>
            <a:r>
              <a:rPr lang="en-US" sz="2000" dirty="0" smtClean="0"/>
              <a:t>1/n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print all Armstrong numbers in a given </a:t>
            </a:r>
            <a:r>
              <a:rPr lang="en-US" sz="2000" dirty="0" smtClean="0"/>
              <a:t>range. For </a:t>
            </a:r>
            <a:r>
              <a:rPr lang="en-US" sz="2000" dirty="0"/>
              <a:t>example 153 = 1^3 + 5^3 + 3^3. So, 153 is Armstrong </a:t>
            </a:r>
            <a:r>
              <a:rPr lang="en-US" sz="2000" dirty="0" smtClean="0"/>
              <a:t>number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Write a program to </a:t>
            </a:r>
            <a:r>
              <a:rPr lang="en-US" sz="2000" dirty="0"/>
              <a:t>print given number in reverse order</a:t>
            </a:r>
            <a:endParaRPr lang="en-US" sz="20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check whether a given string is palindrome or </a:t>
            </a:r>
            <a:r>
              <a:rPr lang="en-US" sz="2000" dirty="0" smtClean="0"/>
              <a:t>not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Write a program </a:t>
            </a:r>
            <a:r>
              <a:rPr lang="en-US" sz="2000" dirty="0"/>
              <a:t>to print Multiplication Table up to </a:t>
            </a:r>
            <a:r>
              <a:rPr lang="en-US" sz="2000" dirty="0" smtClean="0"/>
              <a:t>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457200" indent="-457200">
              <a:buFont typeface="+mj-lt"/>
              <a:buAutoNum type="arabicParenR" startAt="7"/>
            </a:pPr>
            <a:r>
              <a:rPr lang="en-US" sz="2000" dirty="0"/>
              <a:t>Construct C programs to print the following patterns using loop statement.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43858"/>
              </p:ext>
            </p:extLst>
          </p:nvPr>
        </p:nvGraphicFramePr>
        <p:xfrm>
          <a:off x="668110" y="3632086"/>
          <a:ext cx="4385736" cy="10763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8217"/>
                <a:gridCol w="548217"/>
                <a:gridCol w="548217"/>
                <a:gridCol w="548217"/>
                <a:gridCol w="548217"/>
                <a:gridCol w="548217"/>
                <a:gridCol w="548217"/>
                <a:gridCol w="54821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IN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2360" y="5187080"/>
            <a:ext cx="100884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22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333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4444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55555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0442" y="5187080"/>
            <a:ext cx="172883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*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# #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* * *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# # # #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* * * * </a:t>
            </a:r>
            <a:r>
              <a:rPr lang="en-IN" sz="1600" dirty="0" smtClean="0">
                <a:latin typeface="Consolas" panose="020B0609020204030204" pitchFamily="49" charset="0"/>
              </a:rPr>
              <a:t>*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8514" y="5187080"/>
            <a:ext cx="1062417" cy="1128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1  0  1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0  1  0  1</a:t>
            </a:r>
            <a:endParaRPr lang="en-IN" sz="1600" dirty="0"/>
          </a:p>
        </p:txBody>
      </p:sp>
      <p:sp>
        <p:nvSpPr>
          <p:cNvPr id="9" name="Rectangle 8"/>
          <p:cNvSpPr/>
          <p:nvPr/>
        </p:nvSpPr>
        <p:spPr>
          <a:xfrm>
            <a:off x="4600168" y="5187079"/>
            <a:ext cx="1303411" cy="1128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2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2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 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4  4  4 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4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2816" y="5187079"/>
            <a:ext cx="1166205" cy="1128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A  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B</a:t>
            </a:r>
            <a:endParaRPr lang="en-IN" sz="1600" dirty="0" smtClean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2 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3   4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C 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D   E   F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5643" y="5187079"/>
            <a:ext cx="1443236" cy="1128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</a:t>
            </a: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 dirty="0" smtClean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45501" y="5187079"/>
            <a:ext cx="1443236" cy="1392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</a:t>
            </a:r>
            <a:endParaRPr lang="en-IN" sz="1600" dirty="0"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3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or Iterative Statements in 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2" y="1911217"/>
            <a:ext cx="5211161" cy="110554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Entry </a:t>
            </a:r>
            <a:r>
              <a:rPr lang="en-US" dirty="0">
                <a:latin typeface="+mj-lt"/>
              </a:rPr>
              <a:t>Controlled Loop:	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while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for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Exit Controlled Loop:	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do…while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Virtual Loop:		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goto</a:t>
            </a: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518" y="1103334"/>
            <a:ext cx="53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Looping Statements are</a:t>
            </a:r>
            <a:endParaRPr lang="en-IN" sz="2800" dirty="0">
              <a:solidFill>
                <a:srgbClr val="92D05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5308" y="1865110"/>
            <a:ext cx="0" cy="115164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99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While loop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4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an entry controlled loop</a:t>
            </a:r>
          </a:p>
          <a:p>
            <a:r>
              <a:rPr lang="en-US" dirty="0"/>
              <a:t>Statements inside the body of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repeatedly executed till the condition is true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keyword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504176" y="2854074"/>
            <a:ext cx="47771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while(condition)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// Body of the while</a:t>
            </a:r>
          </a:p>
          <a:p>
            <a:r>
              <a:rPr lang="en-US" b="1" dirty="0">
                <a:latin typeface="+mj-lt"/>
              </a:rPr>
              <a:t>    // true part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04176" y="252489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rgbClr val="F9A825"/>
                </a:solidFill>
              </a:rPr>
              <a:t>Syntax</a:t>
            </a:r>
            <a:endParaRPr lang="en-US" sz="1600" dirty="0">
              <a:solidFill>
                <a:srgbClr val="F9A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5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1 to n(while loop)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 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i,n</a:t>
            </a:r>
            <a:r>
              <a:rPr lang="en-US" b="1" dirty="0">
                <a:latin typeface="+mj-lt"/>
              </a:rPr>
              <a:t>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&lt;=n)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("%d\n",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Enter n:10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4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5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6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7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8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9</a:t>
            </a:r>
          </a:p>
          <a:p>
            <a:r>
              <a:rPr lang="pt-BR" dirty="0">
                <a:solidFill>
                  <a:schemeClr val="bg1"/>
                </a:solidFill>
                <a:latin typeface="+mj-lt"/>
              </a:rPr>
              <a:t>10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13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23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multiplication table(while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#include&lt;</a:t>
            </a:r>
            <a:r>
              <a:rPr lang="en-US" b="1" dirty="0" err="1">
                <a:latin typeface="+mj-lt"/>
              </a:rPr>
              <a:t>stdio.h</a:t>
            </a:r>
            <a:r>
              <a:rPr lang="en-US" b="1" dirty="0">
                <a:latin typeface="+mj-lt"/>
              </a:rPr>
              <a:t>&gt;</a:t>
            </a:r>
          </a:p>
          <a:p>
            <a:r>
              <a:rPr lang="en-US" b="1" dirty="0">
                <a:latin typeface="+mj-lt"/>
              </a:rPr>
              <a:t>void main()</a:t>
            </a:r>
          </a:p>
          <a:p>
            <a:r>
              <a:rPr lang="en-US" b="1" dirty="0">
                <a:latin typeface="+mj-lt"/>
              </a:rPr>
              <a:t>{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int</a:t>
            </a:r>
            <a:r>
              <a:rPr lang="en-US" b="1" dirty="0">
                <a:latin typeface="+mj-lt"/>
              </a:rPr>
              <a:t>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=1,n;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("Enter n for multiplication table:");</a:t>
            </a:r>
          </a:p>
          <a:p>
            <a:r>
              <a:rPr lang="en-US" b="1" dirty="0">
                <a:latin typeface="+mj-lt"/>
              </a:rPr>
              <a:t>    </a:t>
            </a:r>
            <a:r>
              <a:rPr lang="en-US" b="1" dirty="0" err="1">
                <a:latin typeface="+mj-lt"/>
              </a:rPr>
              <a:t>scanf</a:t>
            </a:r>
            <a:r>
              <a:rPr lang="en-US" b="1" dirty="0">
                <a:latin typeface="+mj-lt"/>
              </a:rPr>
              <a:t>("%</a:t>
            </a:r>
            <a:r>
              <a:rPr lang="en-US" b="1" dirty="0" err="1">
                <a:latin typeface="+mj-lt"/>
              </a:rPr>
              <a:t>d",&amp;n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while(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&lt;=10)</a:t>
            </a:r>
          </a:p>
          <a:p>
            <a:r>
              <a:rPr lang="en-US" b="1" dirty="0">
                <a:latin typeface="+mj-lt"/>
              </a:rPr>
              <a:t>    {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printf</a:t>
            </a:r>
            <a:r>
              <a:rPr lang="en-US" b="1" dirty="0">
                <a:latin typeface="+mj-lt"/>
              </a:rPr>
              <a:t>("%d * %d = %d\n",</a:t>
            </a:r>
            <a:r>
              <a:rPr lang="en-US" b="1" dirty="0" err="1">
                <a:latin typeface="+mj-lt"/>
              </a:rPr>
              <a:t>n,i,n</a:t>
            </a:r>
            <a:r>
              <a:rPr lang="en-US" b="1" dirty="0">
                <a:latin typeface="+mj-lt"/>
              </a:rPr>
              <a:t>*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);</a:t>
            </a:r>
          </a:p>
          <a:p>
            <a:r>
              <a:rPr lang="en-US" b="1" dirty="0">
                <a:latin typeface="+mj-lt"/>
              </a:rPr>
              <a:t>        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=i+1;</a:t>
            </a:r>
          </a:p>
          <a:p>
            <a:r>
              <a:rPr lang="en-US" b="1" dirty="0">
                <a:latin typeface="+mj-lt"/>
              </a:rPr>
              <a:t>    }</a:t>
            </a:r>
          </a:p>
          <a:p>
            <a:r>
              <a:rPr lang="en-US" b="1" dirty="0">
                <a:latin typeface="+mj-lt"/>
              </a:rPr>
              <a:t>}</a:t>
            </a:r>
            <a:endParaRPr lang="en-US" b="1" dirty="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280076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n for multiplication table:5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1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2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3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15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4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20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5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25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6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30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7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35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8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40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9 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45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5 * 10 = 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=""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4913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2154</Words>
  <Application>Microsoft Office PowerPoint</Application>
  <PresentationFormat>Widescreen</PresentationFormat>
  <Paragraphs>1089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Roboto Condensed Light</vt:lpstr>
      <vt:lpstr>Wingdings</vt:lpstr>
      <vt:lpstr>Segoe UI Black</vt:lpstr>
      <vt:lpstr>Wingdings 3</vt:lpstr>
      <vt:lpstr>Arial</vt:lpstr>
      <vt:lpstr>Consolas</vt:lpstr>
      <vt:lpstr>Ebrima</vt:lpstr>
      <vt:lpstr>Roboto Condensed</vt:lpstr>
      <vt:lpstr>Shruti</vt:lpstr>
      <vt:lpstr>Wingdings 2</vt:lpstr>
      <vt:lpstr>Courier New</vt:lpstr>
      <vt:lpstr>Calibri</vt:lpstr>
      <vt:lpstr>Office Theme</vt:lpstr>
      <vt:lpstr>Unit-5  Branching &amp; Looping</vt:lpstr>
      <vt:lpstr>Life is all about Repetition.</vt:lpstr>
      <vt:lpstr>What is loop?</vt:lpstr>
      <vt:lpstr>if v/s while</vt:lpstr>
      <vt:lpstr>Looping or Iterative Statements in C</vt:lpstr>
      <vt:lpstr>While loop</vt:lpstr>
      <vt:lpstr>While Loop</vt:lpstr>
      <vt:lpstr>WAP to print 1 to n(while loop)</vt:lpstr>
      <vt:lpstr>WAP to print multiplication table(while loop)</vt:lpstr>
      <vt:lpstr>WAP to Sum of 5 numbers entered by user(while loop)</vt:lpstr>
      <vt:lpstr>Syntax and Logic</vt:lpstr>
      <vt:lpstr>How to build logic? Step-1 </vt:lpstr>
      <vt:lpstr>How to build logic? Step-2</vt:lpstr>
      <vt:lpstr>How to build logic? Step-3</vt:lpstr>
      <vt:lpstr>How to build logic? Step-4</vt:lpstr>
      <vt:lpstr>WAP to find factors of a number(while loop)</vt:lpstr>
      <vt:lpstr>WAP to print reverse a number(while loop)</vt:lpstr>
      <vt:lpstr>WAP to check given number is perfect or not(while loop) </vt:lpstr>
      <vt:lpstr>WAP to check given number is prime or not(while loop)</vt:lpstr>
      <vt:lpstr>for loop</vt:lpstr>
      <vt:lpstr>for Loop </vt:lpstr>
      <vt:lpstr>WAP to print numbers 1 to n (for loop)</vt:lpstr>
      <vt:lpstr>WAP to find factors of a number (for loop) </vt:lpstr>
      <vt:lpstr>WAP to check given number is perfect or not(for loop)</vt:lpstr>
      <vt:lpstr>do while loop</vt:lpstr>
      <vt:lpstr>do while Loop</vt:lpstr>
      <vt:lpstr>WAP to print Odd numbers between 1 to n(do while loop)</vt:lpstr>
      <vt:lpstr>WAP to find factors of a number(do while loop)</vt:lpstr>
      <vt:lpstr>WAP to print reverse a number(do while loop)</vt:lpstr>
      <vt:lpstr>goto statement</vt:lpstr>
      <vt:lpstr>goto Statement</vt:lpstr>
      <vt:lpstr>WAP to print Odd numbers between 1 to n(goto)</vt:lpstr>
      <vt:lpstr>WAP to find factors of a number(goto)</vt:lpstr>
      <vt:lpstr>Types of loops</vt:lpstr>
      <vt:lpstr>PowerPoint Presentation</vt:lpstr>
      <vt:lpstr>Pattern</vt:lpstr>
      <vt:lpstr>WAP to print given pattern (nested loop)</vt:lpstr>
      <vt:lpstr>WAP to print given pattern (nested loop)</vt:lpstr>
      <vt:lpstr>WAP to print given pattern (nested loop)</vt:lpstr>
      <vt:lpstr>WAP to print given pattern (nested loop)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umesh patel</cp:lastModifiedBy>
  <cp:revision>439</cp:revision>
  <dcterms:created xsi:type="dcterms:W3CDTF">2020-05-01T05:09:15Z</dcterms:created>
  <dcterms:modified xsi:type="dcterms:W3CDTF">2022-01-04T03:52:10Z</dcterms:modified>
</cp:coreProperties>
</file>