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4" r:id="rId11"/>
    <p:sldId id="353" r:id="rId12"/>
    <p:sldId id="355" r:id="rId13"/>
    <p:sldId id="356" r:id="rId14"/>
    <p:sldId id="357" r:id="rId15"/>
    <p:sldId id="358" r:id="rId16"/>
    <p:sldId id="344" r:id="rId17"/>
  </p:sldIdLst>
  <p:sldSz cx="12192000" cy="6858000"/>
  <p:notesSz cx="6858000" cy="9144000"/>
  <p:embeddedFontLst>
    <p:embeddedFont>
      <p:font typeface="Segoe UI Black" panose="020B0A02040204020203" pitchFamily="34" charset="0"/>
      <p:bold r:id="rId20"/>
      <p:boldItalic r:id="rId21"/>
    </p:embeddedFont>
    <p:embeddedFont>
      <p:font typeface="Wingdings 3" panose="05040102010807070707" pitchFamily="18" charset="2"/>
      <p:regular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  <p:embeddedFont>
      <p:font typeface="Shruti" panose="020B0604020202020204" charset="0"/>
      <p:regular r:id="rId33"/>
      <p:bold r:id="rId34"/>
    </p:embeddedFont>
    <p:embeddedFont>
      <p:font typeface="Wingdings 2" panose="05020102010507070707" pitchFamily="18" charset="2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9T/vFEPGGcSUizkrdObGw==" hashData="TFKckfttP6djVcV5rPrnpgjaqYNxcNezXjI1Bx4axZ36lGa0nN7eNNnNGTM7A5sOpHklEMVB1EDu75+E0KPau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73BB7"/>
    <a:srgbClr val="301B92"/>
    <a:srgbClr val="D81A60"/>
    <a:srgbClr val="EA1E63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Arrays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Unit-6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Arrays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9428231065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Mehul Bhundiya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347730" y="5211251"/>
            <a:ext cx="137803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738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Multi Dimensional Array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Rubik's Cube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60" y="3026228"/>
            <a:ext cx="3253523" cy="33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2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2 Dimensional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288" y="1524112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data-type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sz="2000" b="1" dirty="0" smtClean="0">
                <a:solidFill>
                  <a:srgbClr val="D4D4D4"/>
                </a:solidFill>
                <a:latin typeface="+mj-lt"/>
              </a:rPr>
              <a:t>variable-name[</a:t>
            </a:r>
            <a:r>
              <a:rPr lang="en-US" sz="2000" b="1" dirty="0" smtClean="0">
                <a:solidFill>
                  <a:srgbClr val="B5CEA8"/>
                </a:solidFill>
                <a:latin typeface="+mj-lt"/>
              </a:rPr>
              <a:t>x</a:t>
            </a:r>
            <a:r>
              <a:rPr lang="en-US" sz="2000" b="1" dirty="0" smtClean="0">
                <a:solidFill>
                  <a:srgbClr val="D4D4D4"/>
                </a:solidFill>
                <a:latin typeface="+mj-lt"/>
              </a:rPr>
              <a:t>][</a:t>
            </a:r>
            <a:r>
              <a:rPr lang="en-US" sz="2000" b="1" dirty="0" smtClean="0">
                <a:solidFill>
                  <a:srgbClr val="B5CEA8"/>
                </a:solidFill>
                <a:latin typeface="+mj-lt"/>
              </a:rPr>
              <a:t>y</a:t>
            </a:r>
            <a:r>
              <a:rPr lang="en-US" sz="2000" b="1" dirty="0" smtClean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latin typeface="+mj-lt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05289" y="1194928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rgbClr val="F9A825"/>
                </a:solidFill>
              </a:rPr>
              <a:t>Syntax</a:t>
            </a:r>
            <a:endParaRPr lang="en-US" sz="2000" dirty="0">
              <a:solidFill>
                <a:srgbClr val="F9A82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287" y="2582590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569CD6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data[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 </a:t>
            </a:r>
            <a:r>
              <a:rPr lang="en-US" sz="2000" b="1" dirty="0">
                <a:solidFill>
                  <a:srgbClr val="6A9955"/>
                </a:solidFill>
                <a:latin typeface="+mj-lt"/>
              </a:rPr>
              <a:t>//This array can hold 9 elements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05288" y="2253406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rgbClr val="F9A825"/>
                </a:solidFill>
              </a:rPr>
              <a:t>Declaration</a:t>
            </a:r>
            <a:endParaRPr lang="en-US" sz="2000" dirty="0">
              <a:solidFill>
                <a:srgbClr val="F9A825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28205"/>
              </p:ext>
            </p:extLst>
          </p:nvPr>
        </p:nvGraphicFramePr>
        <p:xfrm>
          <a:off x="445517" y="4051041"/>
          <a:ext cx="6299200" cy="2209800"/>
        </p:xfrm>
        <a:graphic>
          <a:graphicData uri="http://schemas.openxmlformats.org/drawingml/2006/table">
            <a:tbl>
              <a:tblPr firstRow="1" bandRow="1"/>
              <a:tblGrid>
                <a:gridCol w="1193800"/>
                <a:gridCol w="1701800"/>
                <a:gridCol w="1701800"/>
                <a:gridCol w="1701800"/>
              </a:tblGrid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data[0][0]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data[0][1]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data[0][2]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data[1][0]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data[1][1]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data[1][2]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data[2][0]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data[2][1]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data[2][2]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15823" y="3624117"/>
            <a:ext cx="15536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000" b="1" dirty="0">
                <a:latin typeface="+mj-lt"/>
              </a:rPr>
              <a:t> data[3][3];</a:t>
            </a:r>
            <a:endParaRPr lang="en-US" sz="2400" dirty="0">
              <a:latin typeface="+mj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0" y="1098788"/>
            <a:ext cx="4411241" cy="5220000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A two dimensional array can be seen as a table with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‘x’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rows and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‘y’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columns. </a:t>
            </a:r>
          </a:p>
          <a:p>
            <a:pPr algn="just"/>
            <a:r>
              <a:rPr lang="en-US" dirty="0">
                <a:latin typeface="+mj-lt"/>
              </a:rPr>
              <a:t>The row number ranges from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to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(x-1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 </a:t>
            </a:r>
            <a:r>
              <a:rPr lang="en-US" dirty="0">
                <a:latin typeface="+mj-lt"/>
              </a:rPr>
              <a:t>and column number ranges from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to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(y-1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14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Initialing and Accessing a 2D Array: Example-1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data[3][3] = { </a:t>
            </a:r>
          </a:p>
          <a:p>
            <a:r>
              <a:rPr lang="en-US" b="1" dirty="0">
                <a:latin typeface="+mj-lt"/>
              </a:rPr>
              <a:t>{1,2,3}, //row 0 with 3 elements</a:t>
            </a:r>
          </a:p>
          <a:p>
            <a:r>
              <a:rPr lang="en-US" b="1" dirty="0">
                <a:latin typeface="+mj-lt"/>
              </a:rPr>
              <a:t>{4,5,6}, //row 1 with 3 elements</a:t>
            </a:r>
          </a:p>
          <a:p>
            <a:r>
              <a:rPr lang="en-US" b="1" dirty="0">
                <a:latin typeface="+mj-lt"/>
              </a:rPr>
              <a:t>{7,8,9}  //row 2 with 3 elements</a:t>
            </a:r>
          </a:p>
          <a:p>
            <a:r>
              <a:rPr lang="en-US" b="1" dirty="0" smtClean="0">
                <a:latin typeface="+mj-lt"/>
              </a:rPr>
              <a:t>    };</a:t>
            </a:r>
            <a:endParaRPr lang="en-US" b="1" dirty="0">
              <a:latin typeface="+mj-lt"/>
            </a:endParaRP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[0][0]);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//1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[0][1]);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//2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smtClean="0">
                <a:latin typeface="+mj-lt"/>
              </a:rPr>
              <a:t>d\</a:t>
            </a:r>
            <a:r>
              <a:rPr lang="en-US" b="1" dirty="0" err="1" smtClean="0">
                <a:latin typeface="+mj-lt"/>
              </a:rPr>
              <a:t>n",</a:t>
            </a:r>
            <a:r>
              <a:rPr lang="en-US" b="1" dirty="0" err="1">
                <a:latin typeface="+mj-lt"/>
              </a:rPr>
              <a:t>data</a:t>
            </a:r>
            <a:r>
              <a:rPr lang="en-US" b="1" dirty="0">
                <a:latin typeface="+mj-lt"/>
              </a:rPr>
              <a:t>[0][2]);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//3</a:t>
            </a:r>
          </a:p>
          <a:p>
            <a:r>
              <a:rPr lang="en-US" b="1" dirty="0">
                <a:latin typeface="+mj-lt"/>
              </a:rPr>
              <a:t/>
            </a:r>
            <a:br>
              <a:rPr lang="en-US" b="1" dirty="0">
                <a:latin typeface="+mj-lt"/>
              </a:rPr>
            </a:br>
            <a:r>
              <a:rPr lang="en-US" b="1" dirty="0" err="1">
                <a:latin typeface="+mj-lt"/>
              </a:rPr>
              <a:t>printf</a:t>
            </a:r>
            <a:r>
              <a:rPr lang="en-US" b="1" dirty="0" smtClean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[1][0]);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 //4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[1][1]);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 //5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smtClean="0">
                <a:latin typeface="+mj-lt"/>
              </a:rPr>
              <a:t>d\</a:t>
            </a:r>
            <a:r>
              <a:rPr lang="en-US" b="1" dirty="0" err="1" smtClean="0">
                <a:latin typeface="+mj-lt"/>
              </a:rPr>
              <a:t>n",</a:t>
            </a:r>
            <a:r>
              <a:rPr lang="en-US" b="1" dirty="0" err="1">
                <a:latin typeface="+mj-lt"/>
              </a:rPr>
              <a:t>data</a:t>
            </a:r>
            <a:r>
              <a:rPr lang="en-US" b="1" dirty="0">
                <a:latin typeface="+mj-lt"/>
              </a:rPr>
              <a:t>[1][2]); 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6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printf</a:t>
            </a:r>
            <a:r>
              <a:rPr lang="en-US" b="1" dirty="0" smtClean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[2][0</a:t>
            </a:r>
            <a:r>
              <a:rPr lang="en-US" b="1" dirty="0" smtClean="0">
                <a:latin typeface="+mj-lt"/>
              </a:rPr>
              <a:t>]);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//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7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[2][1]);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 //8</a:t>
            </a:r>
          </a:p>
          <a:p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[2][2]);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//9</a:t>
            </a:r>
            <a:endParaRPr lang="en-US" b="1" dirty="0">
              <a:solidFill>
                <a:srgbClr val="00B050"/>
              </a:solidFill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25644"/>
              </p:ext>
            </p:extLst>
          </p:nvPr>
        </p:nvGraphicFramePr>
        <p:xfrm>
          <a:off x="7179084" y="2277308"/>
          <a:ext cx="4760686" cy="2303384"/>
        </p:xfrm>
        <a:graphic>
          <a:graphicData uri="http://schemas.openxmlformats.org/drawingml/2006/table">
            <a:tbl>
              <a:tblPr firstRow="1" bandRow="1"/>
              <a:tblGrid>
                <a:gridCol w="902227"/>
                <a:gridCol w="1286153"/>
                <a:gridCol w="1286153"/>
                <a:gridCol w="1286153"/>
              </a:tblGrid>
              <a:tr h="575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2" y="5828597"/>
            <a:ext cx="49999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5" y="5828597"/>
            <a:ext cx="608254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//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 data[3][3]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can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 be 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initialized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 like this also</a:t>
            </a:r>
          </a:p>
          <a:p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data[3][3]={{1,2,3},{4,5,6},{7,8,9}};</a:t>
            </a:r>
            <a:endParaRPr lang="en-US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38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Read(Scan) 2D Array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</a:t>
            </a:r>
            <a:r>
              <a:rPr lang="en-US" b="1" dirty="0" smtClean="0">
                <a:latin typeface="+mj-lt"/>
              </a:rPr>
              <a:t>(){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data[3][3],</a:t>
            </a:r>
            <a:r>
              <a:rPr lang="en-US" b="1" dirty="0" err="1">
                <a:latin typeface="+mj-lt"/>
              </a:rPr>
              <a:t>i,j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=0;i&lt;3;i++)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for(j=0;j&lt;3;j++)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array element=");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d",&amp;data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][j]);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=0;i&lt;3;i++)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for(j=0;j&lt;3;j++)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d",data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][j]);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("\n");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18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396092" y="1275049"/>
            <a:ext cx="3996771" cy="341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element=6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element=7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element=8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element=9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123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456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789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396092" y="9458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341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WAP to </a:t>
            </a:r>
            <a:r>
              <a:rPr lang="en-US" dirty="0"/>
              <a:t>count number of positive, negative and zero </a:t>
            </a:r>
            <a:r>
              <a:rPr lang="en-US" dirty="0" smtClean="0"/>
              <a:t>from </a:t>
            </a:r>
            <a:r>
              <a:rPr lang="en-US" dirty="0"/>
              <a:t>3 X 3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597656" y="1300449"/>
            <a:ext cx="603496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</a:t>
            </a:r>
            <a:r>
              <a:rPr lang="en-US" b="1" dirty="0" smtClean="0">
                <a:latin typeface="+mj-lt"/>
              </a:rPr>
              <a:t>(){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data[3][3],</a:t>
            </a:r>
            <a:r>
              <a:rPr lang="en-US" b="1" dirty="0" err="1">
                <a:latin typeface="+mj-lt"/>
              </a:rPr>
              <a:t>i,j,pos</a:t>
            </a:r>
            <a:r>
              <a:rPr lang="en-US" b="1" dirty="0">
                <a:latin typeface="+mj-lt"/>
              </a:rPr>
              <a:t>=0,neg=0,zero=0;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=0;i&lt;3;i++)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for(j=0;j&lt;3;j++)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array element=");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d",&amp;data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][j]);</a:t>
            </a:r>
          </a:p>
          <a:p>
            <a:r>
              <a:rPr lang="en-US" b="1" dirty="0">
                <a:latin typeface="+mj-lt"/>
              </a:rPr>
              <a:t>            if(data[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][j]&gt;0)</a:t>
            </a:r>
          </a:p>
          <a:p>
            <a:r>
              <a:rPr lang="en-US" b="1" dirty="0">
                <a:latin typeface="+mj-lt"/>
              </a:rPr>
              <a:t>                </a:t>
            </a:r>
            <a:r>
              <a:rPr lang="en-US" b="1" dirty="0" err="1">
                <a:latin typeface="+mj-lt"/>
              </a:rPr>
              <a:t>pos</a:t>
            </a:r>
            <a:r>
              <a:rPr lang="en-US" b="1" dirty="0">
                <a:latin typeface="+mj-lt"/>
              </a:rPr>
              <a:t>=pos+1;</a:t>
            </a:r>
          </a:p>
          <a:p>
            <a:r>
              <a:rPr lang="en-US" b="1" dirty="0">
                <a:latin typeface="+mj-lt"/>
              </a:rPr>
              <a:t>            else if(data[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][j]&lt;0)</a:t>
            </a:r>
          </a:p>
          <a:p>
            <a:r>
              <a:rPr lang="en-US" b="1" dirty="0">
                <a:latin typeface="+mj-lt"/>
              </a:rPr>
              <a:t>                </a:t>
            </a:r>
            <a:r>
              <a:rPr lang="en-US" b="1" dirty="0" err="1">
                <a:latin typeface="+mj-lt"/>
              </a:rPr>
              <a:t>neg</a:t>
            </a:r>
            <a:r>
              <a:rPr lang="en-US" b="1" dirty="0">
                <a:latin typeface="+mj-lt"/>
              </a:rPr>
              <a:t>=neg+1;</a:t>
            </a:r>
          </a:p>
          <a:p>
            <a:r>
              <a:rPr lang="en-US" b="1" dirty="0">
                <a:latin typeface="+mj-lt"/>
              </a:rPr>
              <a:t>            else</a:t>
            </a:r>
          </a:p>
          <a:p>
            <a:r>
              <a:rPr lang="en-US" b="1" dirty="0">
                <a:latin typeface="+mj-lt"/>
              </a:rPr>
              <a:t>                zero=zero+1;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("positive=%</a:t>
            </a:r>
            <a:r>
              <a:rPr lang="en-US" b="1" dirty="0" err="1">
                <a:latin typeface="+mj-lt"/>
              </a:rPr>
              <a:t>d,negative</a:t>
            </a:r>
            <a:r>
              <a:rPr lang="en-US" b="1" dirty="0">
                <a:latin typeface="+mj-lt"/>
              </a:rPr>
              <a:t>=%</a:t>
            </a:r>
            <a:r>
              <a:rPr lang="en-US" b="1" dirty="0" err="1">
                <a:latin typeface="+mj-lt"/>
              </a:rPr>
              <a:t>d,zero</a:t>
            </a:r>
            <a:r>
              <a:rPr lang="en-US" b="1" dirty="0">
                <a:latin typeface="+mj-lt"/>
              </a:rPr>
              <a:t>=%d",</a:t>
            </a:r>
            <a:r>
              <a:rPr lang="en-US" b="1" dirty="0" err="1">
                <a:latin typeface="+mj-lt"/>
              </a:rPr>
              <a:t>pos,neg,zero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97663" y="1300449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976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420951" y="1303638"/>
            <a:ext cx="3749040" cy="2834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element=9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element=6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element=-3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element=-7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element=8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positive=6,negative=2,zero=1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420951" y="9712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427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0039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Develop a program to perform addition of two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 program to perform multiplication of two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</a:t>
            </a:r>
            <a:r>
              <a:rPr lang="en-US" dirty="0" smtClean="0"/>
              <a:t>Array </a:t>
            </a:r>
            <a:r>
              <a:rPr lang="en-US" dirty="0"/>
              <a:t>Variable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/>
          <a:lstStyle/>
          <a:p>
            <a:pPr algn="just"/>
            <a:r>
              <a:rPr lang="en-US" dirty="0"/>
              <a:t>Suppose we need to store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rollno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student in the integer variable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IN" dirty="0"/>
              <a:t>Now we need to store </a:t>
            </a:r>
            <a:r>
              <a:rPr lang="en-IN" dirty="0" err="1">
                <a:solidFill>
                  <a:srgbClr val="C00000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100 students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r>
              <a:rPr lang="en-US" dirty="0" smtClean="0"/>
              <a:t>This is </a:t>
            </a:r>
            <a:r>
              <a:rPr lang="en-US" dirty="0" smtClean="0">
                <a:solidFill>
                  <a:srgbClr val="C00000"/>
                </a:solidFill>
              </a:rPr>
              <a:t>not </a:t>
            </a:r>
            <a:r>
              <a:rPr lang="en-US" dirty="0">
                <a:solidFill>
                  <a:srgbClr val="C00000"/>
                </a:solidFill>
              </a:rPr>
              <a:t>appropriate </a:t>
            </a:r>
            <a:r>
              <a:rPr lang="en-US" dirty="0"/>
              <a:t>to declare these many integer variables. </a:t>
            </a:r>
            <a:endParaRPr lang="en-US" dirty="0" smtClean="0"/>
          </a:p>
          <a:p>
            <a:pPr marL="887412" lvl="1" indent="-342900"/>
            <a:r>
              <a:rPr lang="en-US" dirty="0" smtClean="0"/>
              <a:t>   e.g</a:t>
            </a:r>
            <a:r>
              <a:rPr lang="en-US" dirty="0"/>
              <a:t>. 100 integer variables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rollno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Solution to declare and store multiple variables of similar type is an </a:t>
            </a:r>
            <a:r>
              <a:rPr lang="en-US" dirty="0">
                <a:solidFill>
                  <a:srgbClr val="C00000"/>
                </a:solidFill>
              </a:rPr>
              <a:t>array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array </a:t>
            </a:r>
            <a:r>
              <a:rPr lang="en-US" dirty="0"/>
              <a:t>is a variable that can store multiple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0089" y="1959541"/>
            <a:ext cx="213360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69CD6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sz="2000" b="1" dirty="0" err="1" smtClean="0">
                <a:solidFill>
                  <a:srgbClr val="D4D4D4"/>
                </a:solidFill>
                <a:latin typeface="+mj-lt"/>
              </a:rPr>
              <a:t>rollno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10089" y="163035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rgbClr val="FFC000"/>
                </a:solidFill>
              </a:rPr>
              <a:t>Declaration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088" y="3309091"/>
            <a:ext cx="730382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69CD6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rollno101, rollno102, rollno103, rollno104...; 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10089" y="297990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rgbClr val="FFC000"/>
                </a:solidFill>
              </a:rPr>
              <a:t>Declaration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fixed size sequential collection of elements of same data type grouped under single variable name.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136" y="2606985"/>
            <a:ext cx="243242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rollno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40974"/>
              </p:ext>
            </p:extLst>
          </p:nvPr>
        </p:nvGraphicFramePr>
        <p:xfrm>
          <a:off x="4038600" y="2149785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/>
                <a:gridCol w="822960"/>
                <a:gridCol w="822960"/>
                <a:gridCol w="822960"/>
                <a:gridCol w="822960"/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[99]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95217"/>
              </p:ext>
            </p:extLst>
          </p:nvPr>
        </p:nvGraphicFramePr>
        <p:xfrm>
          <a:off x="251036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/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Fixed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</a:rPr>
                        <a:t> Size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84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Here, the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size of an array is 100 (fixed) to store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10964"/>
              </p:ext>
            </p:extLst>
          </p:nvPr>
        </p:nvGraphicFramePr>
        <p:xfrm>
          <a:off x="3229504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/>
              </a:tblGrid>
              <a:tr h="4203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Sequential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6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is indexed to 0 to 99 in sequence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47949"/>
              </p:ext>
            </p:extLst>
          </p:nvPr>
        </p:nvGraphicFramePr>
        <p:xfrm>
          <a:off x="6207972" y="3708788"/>
          <a:ext cx="2743200" cy="14781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/>
              </a:tblGrid>
              <a:tr h="442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Same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Data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20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All the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elements (0-99) will be integer variables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90314"/>
              </p:ext>
            </p:extLst>
          </p:nvPr>
        </p:nvGraphicFramePr>
        <p:xfrm>
          <a:off x="9186441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/>
              </a:tblGrid>
              <a:tr h="4621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Single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Name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191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All the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elements (0-99) will be referred as a common name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61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45" y="1539844"/>
            <a:ext cx="4556997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data-type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variable-name[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size</a:t>
            </a:r>
            <a:r>
              <a:rPr lang="en-US" sz="2000" b="1" dirty="0" smtClean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latin typeface="+mj-lt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1209985"/>
            <a:ext cx="13861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rgbClr val="F9A825"/>
                </a:solidFill>
              </a:rPr>
              <a:t>Syntax</a:t>
            </a:r>
            <a:endParaRPr lang="en-US" sz="2000" dirty="0">
              <a:solidFill>
                <a:srgbClr val="F9A82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345" y="2871897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mark[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2542038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rgbClr val="F9A825"/>
                </a:solidFill>
              </a:rPr>
              <a:t>Integer Array</a:t>
            </a:r>
            <a:endParaRPr lang="en-US" sz="2000" dirty="0">
              <a:solidFill>
                <a:srgbClr val="F9A825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02368" y="3319632"/>
            <a:ext cx="2933065" cy="763270"/>
            <a:chOff x="1253345" y="870256"/>
            <a:chExt cx="2933584" cy="763624"/>
          </a:xfrm>
        </p:grpSpPr>
        <p:cxnSp>
          <p:nvCxnSpPr>
            <p:cNvPr id="9" name="Straight Connector 8"/>
            <p:cNvCxnSpPr>
              <a:stCxn id="14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4" idx="0"/>
            </p:cNvCxnSpPr>
            <p:nvPr/>
          </p:nvCxnSpPr>
          <p:spPr>
            <a:xfrm flipV="1">
              <a:off x="2713785" y="870256"/>
              <a:ext cx="0" cy="3064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solidFill>
                    <a:schemeClr val="bg1"/>
                  </a:solidFill>
                  <a:effectLst/>
                  <a:latin typeface="Roboto Condensed (Body)"/>
                  <a:ea typeface="Times New Roman" panose="02020603050405020304" pitchFamily="18" charset="0"/>
                  <a:cs typeface="Shruti" panose="020B0502040204020203" pitchFamily="34" charset="0"/>
                </a:rPr>
                <a:t>integer</a:t>
              </a:r>
              <a:endParaRPr lang="en-US" sz="1200" dirty="0">
                <a:solidFill>
                  <a:schemeClr val="bg1"/>
                </a:solidFill>
                <a:effectLst/>
                <a:latin typeface="Roboto Condensed (Body)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33831"/>
              </p:ext>
            </p:extLst>
          </p:nvPr>
        </p:nvGraphicFramePr>
        <p:xfrm>
          <a:off x="3090746" y="24084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/>
                <a:gridCol w="822960"/>
                <a:gridCol w="822960"/>
                <a:gridCol w="822960"/>
                <a:gridCol w="822960"/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63345" y="4937500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69CD6"/>
                </a:solidFill>
                <a:latin typeface="+mj-lt"/>
              </a:rPr>
              <a:t>float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sz="2000" b="1" dirty="0" err="1" smtClean="0">
                <a:solidFill>
                  <a:srgbClr val="D4D4D4"/>
                </a:solidFill>
                <a:latin typeface="+mj-lt"/>
              </a:rPr>
              <a:t>avg</a:t>
            </a:r>
            <a:r>
              <a:rPr lang="en-US" sz="2000" b="1" dirty="0" smtClean="0">
                <a:solidFill>
                  <a:srgbClr val="D4D4D4"/>
                </a:solidFill>
                <a:latin typeface="+mj-lt"/>
              </a:rPr>
              <a:t>[</a:t>
            </a:r>
            <a:r>
              <a:rPr lang="en-US" sz="2000" b="1" dirty="0" smtClean="0">
                <a:solidFill>
                  <a:srgbClr val="B5CEA8"/>
                </a:solidFill>
                <a:latin typeface="+mj-lt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1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4607641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rgbClr val="F9A825"/>
                </a:solidFill>
              </a:rPr>
              <a:t>Float Array</a:t>
            </a:r>
            <a:endParaRPr lang="en-US" sz="2000" dirty="0">
              <a:solidFill>
                <a:srgbClr val="F9A825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702368" y="5385235"/>
            <a:ext cx="2933065" cy="763270"/>
            <a:chOff x="1253345" y="870256"/>
            <a:chExt cx="2933584" cy="763624"/>
          </a:xfrm>
        </p:grpSpPr>
        <p:cxnSp>
          <p:nvCxnSpPr>
            <p:cNvPr id="19" name="Straight Connector 18"/>
            <p:cNvCxnSpPr>
              <a:stCxn id="24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4" idx="0"/>
            </p:cNvCxnSpPr>
            <p:nvPr/>
          </p:nvCxnSpPr>
          <p:spPr>
            <a:xfrm flipV="1">
              <a:off x="2713785" y="870256"/>
              <a:ext cx="0" cy="3064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4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Shruti" panose="020B0502040204020203" pitchFamily="34" charset="0"/>
                </a:rPr>
                <a:t>float</a:t>
              </a:r>
              <a:endPara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97654"/>
              </p:ext>
            </p:extLst>
          </p:nvPr>
        </p:nvGraphicFramePr>
        <p:xfrm>
          <a:off x="3090746" y="4474034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/>
                <a:gridCol w="822960"/>
                <a:gridCol w="822960"/>
                <a:gridCol w="822960"/>
                <a:gridCol w="822960"/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586" y="1098788"/>
            <a:ext cx="4710056" cy="5220000"/>
          </a:xfrm>
        </p:spPr>
        <p:txBody>
          <a:bodyPr/>
          <a:lstStyle/>
          <a:p>
            <a:pPr algn="just"/>
            <a:r>
              <a:rPr lang="en-US" dirty="0"/>
              <a:t>By default array index starts with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n-US" dirty="0" smtClean="0"/>
              <a:t>If we declare an array of size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then its index ranges from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C00000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cs typeface="Consolas" panose="020B0609020204030204" pitchFamily="49" charset="0"/>
              </a:rPr>
              <a:t>First element will be store at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cs typeface="Consolas" panose="020B0609020204030204" pitchFamily="49" charset="0"/>
              </a:rPr>
              <a:t> and last element will be stored at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mark[4]</a:t>
            </a:r>
            <a:r>
              <a:rPr lang="en-US" dirty="0" smtClean="0">
                <a:cs typeface="Consolas" panose="020B0609020204030204" pitchFamily="49" charset="0"/>
              </a:rPr>
              <a:t> not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mark[5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n-US" dirty="0" smtClean="0">
                <a:cs typeface="Consolas" panose="020B0609020204030204" pitchFamily="49" charset="0"/>
              </a:rPr>
              <a:t>Like integer and float array we </a:t>
            </a:r>
            <a:r>
              <a:rPr lang="en-US" dirty="0">
                <a:cs typeface="Consolas" panose="020B0609020204030204" pitchFamily="49" charset="0"/>
              </a:rPr>
              <a:t>can declare </a:t>
            </a:r>
            <a:r>
              <a:rPr lang="en-US" dirty="0" smtClean="0">
                <a:cs typeface="Consolas" panose="020B0609020204030204" pitchFamily="49" charset="0"/>
              </a:rPr>
              <a:t>array </a:t>
            </a:r>
            <a:r>
              <a:rPr lang="en-US" dirty="0">
                <a:cs typeface="Consolas" panose="020B0609020204030204" pitchFamily="49" charset="0"/>
              </a:rPr>
              <a:t>of type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  <a:endParaRPr lang="en-US" dirty="0">
              <a:cs typeface="Consolas" panose="020B0609020204030204" pitchFamily="49" charset="0"/>
            </a:endParaRPr>
          </a:p>
          <a:p>
            <a:pPr algn="just"/>
            <a:endParaRPr lang="en-US" dirty="0" smtClean="0">
              <a:cs typeface="Consolas" panose="020B0609020204030204" pitchFamily="49" charset="0"/>
            </a:endParaRP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Initialing and Accessing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46" y="1572235"/>
            <a:ext cx="749276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int mark=90;    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//variable mark is initialized with value 90</a:t>
            </a:r>
          </a:p>
          <a:p>
            <a:r>
              <a:rPr lang="en-US" sz="2000" b="1" dirty="0">
                <a:latin typeface="+mj-lt"/>
              </a:rPr>
              <a:t>printf("%d",mark);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//mark value printed</a:t>
            </a:r>
            <a:endParaRPr lang="en-US" sz="2000" b="1" dirty="0">
              <a:solidFill>
                <a:srgbClr val="00B050"/>
              </a:solidFill>
              <a:effectLst/>
              <a:latin typeface="+mj-lt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1209983"/>
            <a:ext cx="6114727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 dirty="0">
                <a:solidFill>
                  <a:srgbClr val="F9A825"/>
                </a:solidFill>
              </a:rPr>
              <a:t>Declaring, initializing and accessing single integer variable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45" y="2963506"/>
            <a:ext cx="7892013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int mark[5]={85,75,76,55,45};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 //mark is initialized with 5 values</a:t>
            </a:r>
          </a:p>
          <a:p>
            <a:r>
              <a:rPr lang="en-US" sz="2000" b="1" dirty="0">
                <a:latin typeface="+mj-lt"/>
              </a:rPr>
              <a:t>printf("%d",mark[0]);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 //prints 85</a:t>
            </a:r>
          </a:p>
          <a:p>
            <a:r>
              <a:rPr lang="en-US" sz="2000" b="1" dirty="0">
                <a:latin typeface="+mj-lt"/>
              </a:rPr>
              <a:t>printf("%d",mark[1]);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//prints 75</a:t>
            </a:r>
          </a:p>
          <a:p>
            <a:r>
              <a:rPr lang="en-US" sz="2000" b="1" dirty="0">
                <a:latin typeface="+mj-lt"/>
              </a:rPr>
              <a:t>printf("%d",mark[2]);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 //prints 65</a:t>
            </a:r>
          </a:p>
          <a:p>
            <a:r>
              <a:rPr lang="en-US" sz="2000" b="1" dirty="0">
                <a:latin typeface="+mj-lt"/>
              </a:rPr>
              <a:t>printf("%d",mark[3]);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//prints 55</a:t>
            </a:r>
          </a:p>
          <a:p>
            <a:r>
              <a:rPr lang="en-US" sz="2000" b="1" dirty="0">
                <a:latin typeface="+mj-lt"/>
              </a:rPr>
              <a:t>printf("%d",mark[4]); 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//prints 45</a:t>
            </a:r>
            <a:endParaRPr lang="en-US" sz="2000" b="1" dirty="0">
              <a:solidFill>
                <a:srgbClr val="00B050"/>
              </a:solidFill>
              <a:effectLst/>
              <a:latin typeface="+mj-lt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2601254"/>
            <a:ext cx="6114727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 dirty="0">
                <a:solidFill>
                  <a:srgbClr val="F9A825"/>
                </a:solidFill>
              </a:rPr>
              <a:t>Declaring, initializing and accessing </a:t>
            </a:r>
            <a:r>
              <a:rPr lang="en-IN" sz="2000" dirty="0" smtClean="0">
                <a:solidFill>
                  <a:srgbClr val="F9A825"/>
                </a:solidFill>
              </a:rPr>
              <a:t>integer array variable</a:t>
            </a:r>
            <a:endParaRPr lang="en-IN" sz="2000" dirty="0">
              <a:solidFill>
                <a:srgbClr val="F9A825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49775"/>
              </p:ext>
            </p:extLst>
          </p:nvPr>
        </p:nvGraphicFramePr>
        <p:xfrm>
          <a:off x="4038600" y="52010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/>
                <a:gridCol w="822960"/>
                <a:gridCol w="822960"/>
                <a:gridCol w="822960"/>
                <a:gridCol w="822960"/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85</a:t>
                      </a:r>
                      <a:endParaRPr 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</a:t>
                      </a:r>
                      <a:endParaRPr 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</a:t>
                      </a:r>
                      <a:endParaRPr 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</a:t>
                      </a:r>
                      <a:endParaRPr 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</a:t>
                      </a:r>
                      <a:endParaRPr 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71300" y="5675091"/>
            <a:ext cx="96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</a:rPr>
              <a:t>mark[5]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87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Read(Scan) Array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31524" y="1273789"/>
            <a:ext cx="4680634" cy="5016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void main()</a:t>
            </a:r>
          </a:p>
          <a:p>
            <a:r>
              <a:rPr lang="en-US" sz="1600" b="1" dirty="0">
                <a:latin typeface="+mj-lt"/>
              </a:rPr>
              <a:t>{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int</a:t>
            </a:r>
            <a:r>
              <a:rPr lang="en-US" sz="1600" b="1" dirty="0">
                <a:latin typeface="+mj-lt"/>
              </a:rPr>
              <a:t> mark[5];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("Enter array element=");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scanf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d",&amp;mark</a:t>
            </a:r>
            <a:r>
              <a:rPr lang="en-US" sz="1600" b="1" dirty="0">
                <a:latin typeface="+mj-lt"/>
              </a:rPr>
              <a:t>[0]);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("Enter array element=");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scanf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d",&amp;mark</a:t>
            </a:r>
            <a:r>
              <a:rPr lang="en-US" sz="1600" b="1" dirty="0">
                <a:latin typeface="+mj-lt"/>
              </a:rPr>
              <a:t>[1]);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("Enter array element=");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scanf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d",&amp;mark</a:t>
            </a:r>
            <a:r>
              <a:rPr lang="en-US" sz="1600" b="1" dirty="0">
                <a:latin typeface="+mj-lt"/>
              </a:rPr>
              <a:t>[2]);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("Enter array element=");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scanf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d",&amp;mark</a:t>
            </a:r>
            <a:r>
              <a:rPr lang="en-US" sz="1600" b="1" dirty="0">
                <a:latin typeface="+mj-lt"/>
              </a:rPr>
              <a:t>[3]);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("Enter array element=");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scanf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d",&amp;mark</a:t>
            </a:r>
            <a:r>
              <a:rPr lang="en-US" sz="1600" b="1" dirty="0">
                <a:latin typeface="+mj-lt"/>
              </a:rPr>
              <a:t>[4]);</a:t>
            </a:r>
          </a:p>
          <a:p>
            <a:r>
              <a:rPr lang="en-US" sz="1600" b="1" dirty="0">
                <a:latin typeface="+mj-lt"/>
              </a:rPr>
              <a:t/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 smtClean="0">
                <a:latin typeface="+mj-lt"/>
              </a:rPr>
              <a:t>printf</a:t>
            </a:r>
            <a:r>
              <a:rPr lang="en-US" sz="1600" b="1" dirty="0" smtClean="0">
                <a:latin typeface="+mj-lt"/>
              </a:rPr>
              <a:t>("%</a:t>
            </a:r>
            <a:r>
              <a:rPr lang="en-US" sz="1600" b="1" dirty="0" err="1" smtClean="0">
                <a:latin typeface="+mj-lt"/>
              </a:rPr>
              <a:t>d",mark</a:t>
            </a:r>
            <a:r>
              <a:rPr lang="en-US" sz="1600" b="1" dirty="0" smtClean="0">
                <a:latin typeface="+mj-lt"/>
              </a:rPr>
              <a:t>[</a:t>
            </a:r>
            <a:r>
              <a:rPr lang="en-US" sz="1600" b="1" dirty="0">
                <a:latin typeface="+mj-lt"/>
              </a:rPr>
              <a:t>0</a:t>
            </a:r>
            <a:r>
              <a:rPr lang="en-US" sz="1600" b="1" dirty="0" smtClean="0">
                <a:latin typeface="+mj-lt"/>
              </a:rPr>
              <a:t>]);</a:t>
            </a:r>
          </a:p>
          <a:p>
            <a:r>
              <a:rPr lang="en-US" sz="1600" b="1" dirty="0" smtClean="0">
                <a:latin typeface="+mj-lt"/>
              </a:rPr>
              <a:t>  </a:t>
            </a:r>
            <a:r>
              <a:rPr lang="en-US" sz="1600" b="1" dirty="0" err="1" smtClean="0">
                <a:latin typeface="+mj-lt"/>
              </a:rPr>
              <a:t>printf</a:t>
            </a:r>
            <a:r>
              <a:rPr lang="en-US" sz="1600" b="1" dirty="0" smtClean="0">
                <a:latin typeface="+mj-lt"/>
              </a:rPr>
              <a:t>("%</a:t>
            </a:r>
            <a:r>
              <a:rPr lang="en-US" sz="1600" b="1" dirty="0" err="1" smtClean="0">
                <a:latin typeface="+mj-lt"/>
              </a:rPr>
              <a:t>d",mark</a:t>
            </a:r>
            <a:r>
              <a:rPr lang="en-US" sz="1600" b="1" dirty="0" smtClean="0">
                <a:latin typeface="+mj-lt"/>
              </a:rPr>
              <a:t>[</a:t>
            </a:r>
            <a:r>
              <a:rPr lang="en-US" sz="1600" b="1" dirty="0">
                <a:latin typeface="+mj-lt"/>
              </a:rPr>
              <a:t>1</a:t>
            </a:r>
            <a:r>
              <a:rPr lang="en-US" sz="1600" b="1" dirty="0" smtClean="0">
                <a:latin typeface="+mj-lt"/>
              </a:rPr>
              <a:t>]);</a:t>
            </a:r>
          </a:p>
          <a:p>
            <a:r>
              <a:rPr lang="en-US" sz="1600" b="1" dirty="0" smtClean="0">
                <a:latin typeface="+mj-lt"/>
              </a:rPr>
              <a:t>  </a:t>
            </a:r>
            <a:r>
              <a:rPr lang="en-US" sz="1600" b="1" dirty="0" err="1" smtClean="0">
                <a:latin typeface="+mj-lt"/>
              </a:rPr>
              <a:t>printf</a:t>
            </a:r>
            <a:r>
              <a:rPr lang="en-US" sz="1600" b="1" dirty="0" smtClean="0">
                <a:latin typeface="+mj-lt"/>
              </a:rPr>
              <a:t>("%</a:t>
            </a:r>
            <a:r>
              <a:rPr lang="en-US" sz="1600" b="1" dirty="0" err="1" smtClean="0">
                <a:latin typeface="+mj-lt"/>
              </a:rPr>
              <a:t>d",mark</a:t>
            </a:r>
            <a:r>
              <a:rPr lang="en-US" sz="1600" b="1" dirty="0" smtClean="0">
                <a:latin typeface="+mj-lt"/>
              </a:rPr>
              <a:t>[</a:t>
            </a:r>
            <a:r>
              <a:rPr lang="en-US" sz="1600" b="1" dirty="0">
                <a:latin typeface="+mj-lt"/>
              </a:rPr>
              <a:t>2</a:t>
            </a:r>
            <a:r>
              <a:rPr lang="en-US" sz="1600" b="1" dirty="0" smtClean="0">
                <a:latin typeface="+mj-lt"/>
              </a:rPr>
              <a:t>]);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</a:t>
            </a:r>
            <a:r>
              <a:rPr lang="en-US" sz="1600" b="1" dirty="0" err="1" smtClean="0">
                <a:latin typeface="+mj-lt"/>
              </a:rPr>
              <a:t>mark</a:t>
            </a:r>
            <a:r>
              <a:rPr lang="en-US" sz="1600" b="1" dirty="0" smtClean="0">
                <a:latin typeface="+mj-lt"/>
              </a:rPr>
              <a:t>[3]);</a:t>
            </a:r>
            <a:endParaRPr lang="en-US" sz="1600" b="1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</a:t>
            </a:r>
            <a:r>
              <a:rPr lang="en-US" sz="1600" b="1" dirty="0" err="1" smtClean="0">
                <a:latin typeface="+mj-lt"/>
              </a:rPr>
              <a:t>mark</a:t>
            </a:r>
            <a:r>
              <a:rPr lang="en-US" sz="1600" b="1" dirty="0" smtClean="0">
                <a:latin typeface="+mj-lt"/>
              </a:rPr>
              <a:t>[4]);</a:t>
            </a:r>
            <a:endParaRPr lang="en-US" sz="1600" b="1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}</a:t>
            </a:r>
            <a:endParaRPr lang="en-US" sz="1600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31530" y="1273788"/>
            <a:ext cx="499993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31530" y="944605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Reading array without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102226" y="1273788"/>
            <a:ext cx="47771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void main()</a:t>
            </a:r>
          </a:p>
          <a:p>
            <a:r>
              <a:rPr lang="en-US" sz="1600" b="1" dirty="0">
                <a:latin typeface="+mj-lt"/>
              </a:rPr>
              <a:t>{</a:t>
            </a:r>
          </a:p>
          <a:p>
            <a:r>
              <a:rPr lang="en-US" sz="1600" b="1" dirty="0">
                <a:latin typeface="+mj-lt"/>
              </a:rPr>
              <a:t>  </a:t>
            </a:r>
            <a:r>
              <a:rPr lang="en-US" sz="1600" b="1" dirty="0" err="1">
                <a:latin typeface="+mj-lt"/>
              </a:rPr>
              <a:t>int</a:t>
            </a:r>
            <a:r>
              <a:rPr lang="en-US" sz="1600" b="1" dirty="0">
                <a:latin typeface="+mj-lt"/>
              </a:rPr>
              <a:t> mark[5],</a:t>
            </a:r>
            <a:r>
              <a:rPr lang="en-US" sz="1600" b="1" dirty="0" err="1">
                <a:latin typeface="+mj-lt"/>
              </a:rPr>
              <a:t>i</a:t>
            </a:r>
            <a:r>
              <a:rPr lang="en-US" sz="1600" b="1" dirty="0">
                <a:latin typeface="+mj-lt"/>
              </a:rPr>
              <a:t>;</a:t>
            </a:r>
          </a:p>
          <a:p>
            <a:r>
              <a:rPr lang="en-US" sz="1600" b="1" dirty="0">
                <a:latin typeface="+mj-lt"/>
              </a:rPr>
              <a:t>  for(</a:t>
            </a:r>
            <a:r>
              <a:rPr lang="en-US" sz="1600" b="1" dirty="0" err="1">
                <a:latin typeface="+mj-lt"/>
              </a:rPr>
              <a:t>i</a:t>
            </a:r>
            <a:r>
              <a:rPr lang="en-US" sz="1600" b="1" dirty="0">
                <a:latin typeface="+mj-lt"/>
              </a:rPr>
              <a:t>=0;i&lt;5;i++)</a:t>
            </a:r>
          </a:p>
          <a:p>
            <a:r>
              <a:rPr lang="en-US" sz="1600" b="1" dirty="0">
                <a:latin typeface="+mj-lt"/>
              </a:rPr>
              <a:t>  {</a:t>
            </a:r>
          </a:p>
          <a:p>
            <a:r>
              <a:rPr lang="en-US" sz="1600" b="1" dirty="0">
                <a:latin typeface="+mj-lt"/>
              </a:rPr>
              <a:t> 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("Enter array element=");</a:t>
            </a:r>
          </a:p>
          <a:p>
            <a:r>
              <a:rPr lang="en-US" sz="1600" b="1" dirty="0">
                <a:latin typeface="+mj-lt"/>
              </a:rPr>
              <a:t>   </a:t>
            </a:r>
            <a:r>
              <a:rPr lang="en-US" sz="1600" b="1" dirty="0" err="1">
                <a:latin typeface="+mj-lt"/>
              </a:rPr>
              <a:t>scanf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d",&amp;mark</a:t>
            </a:r>
            <a:r>
              <a:rPr lang="en-US" sz="1600" b="1" dirty="0">
                <a:latin typeface="+mj-lt"/>
              </a:rPr>
              <a:t>[</a:t>
            </a:r>
            <a:r>
              <a:rPr lang="en-US" sz="1600" b="1" dirty="0" err="1">
                <a:latin typeface="+mj-lt"/>
              </a:rPr>
              <a:t>i</a:t>
            </a:r>
            <a:r>
              <a:rPr lang="en-US" sz="1600" b="1" dirty="0">
                <a:latin typeface="+mj-lt"/>
              </a:rPr>
              <a:t>]);</a:t>
            </a:r>
          </a:p>
          <a:p>
            <a:r>
              <a:rPr lang="en-US" sz="1600" b="1" dirty="0">
                <a:latin typeface="+mj-lt"/>
              </a:rPr>
              <a:t>  }</a:t>
            </a:r>
          </a:p>
          <a:p>
            <a:r>
              <a:rPr lang="en-US" sz="1600" b="1" dirty="0">
                <a:latin typeface="+mj-lt"/>
              </a:rPr>
              <a:t>  for(</a:t>
            </a:r>
            <a:r>
              <a:rPr lang="en-US" sz="1600" b="1" dirty="0" err="1">
                <a:latin typeface="+mj-lt"/>
              </a:rPr>
              <a:t>i</a:t>
            </a:r>
            <a:r>
              <a:rPr lang="en-US" sz="1600" b="1" dirty="0">
                <a:latin typeface="+mj-lt"/>
              </a:rPr>
              <a:t>=0;i&lt;5;i++)</a:t>
            </a:r>
          </a:p>
          <a:p>
            <a:r>
              <a:rPr lang="en-US" sz="1600" b="1" dirty="0">
                <a:latin typeface="+mj-lt"/>
              </a:rPr>
              <a:t>  {</a:t>
            </a:r>
          </a:p>
          <a:p>
            <a:r>
              <a:rPr lang="en-US" sz="1600" b="1" dirty="0">
                <a:latin typeface="+mj-lt"/>
              </a:rPr>
              <a:t>   </a:t>
            </a:r>
            <a:r>
              <a:rPr lang="en-US" sz="1600" b="1" dirty="0" err="1">
                <a:latin typeface="+mj-lt"/>
              </a:rPr>
              <a:t>printf</a:t>
            </a:r>
            <a:r>
              <a:rPr lang="en-US" sz="1600" b="1" dirty="0">
                <a:latin typeface="+mj-lt"/>
              </a:rPr>
              <a:t>("%</a:t>
            </a:r>
            <a:r>
              <a:rPr lang="en-US" sz="1600" b="1" dirty="0" err="1">
                <a:latin typeface="+mj-lt"/>
              </a:rPr>
              <a:t>d",mark</a:t>
            </a:r>
            <a:r>
              <a:rPr lang="en-US" sz="1600" b="1" dirty="0">
                <a:latin typeface="+mj-lt"/>
              </a:rPr>
              <a:t>[</a:t>
            </a:r>
            <a:r>
              <a:rPr lang="en-US" sz="1600" b="1" dirty="0" err="1">
                <a:latin typeface="+mj-lt"/>
              </a:rPr>
              <a:t>i</a:t>
            </a:r>
            <a:r>
              <a:rPr lang="en-US" sz="1600" b="1" dirty="0">
                <a:latin typeface="+mj-lt"/>
              </a:rPr>
              <a:t>]);</a:t>
            </a:r>
          </a:p>
          <a:p>
            <a:r>
              <a:rPr lang="en-US" sz="1600" b="1" dirty="0">
                <a:latin typeface="+mj-lt"/>
              </a:rPr>
              <a:t>  }</a:t>
            </a:r>
          </a:p>
          <a:p>
            <a:r>
              <a:rPr lang="en-US" sz="1600" b="1" dirty="0">
                <a:latin typeface="+mj-lt"/>
              </a:rPr>
              <a:t>}</a:t>
            </a:r>
            <a:endParaRPr lang="en-US" sz="1600" b="1" dirty="0"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6602232" y="1273788"/>
            <a:ext cx="499993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600131" y="944605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Reading array </a:t>
            </a:r>
            <a:r>
              <a:rPr lang="en-US" dirty="0" smtClean="0">
                <a:solidFill>
                  <a:srgbClr val="F9A825"/>
                </a:solidFill>
              </a:rPr>
              <a:t>using </a:t>
            </a:r>
            <a:r>
              <a:rPr lang="en-US" dirty="0">
                <a:solidFill>
                  <a:srgbClr val="F9A825"/>
                </a:solidFill>
              </a:rPr>
              <a:t>loop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35372"/>
              </p:ext>
            </p:extLst>
          </p:nvPr>
        </p:nvGraphicFramePr>
        <p:xfrm>
          <a:off x="7537593" y="5234702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/>
                <a:gridCol w="822960"/>
                <a:gridCol w="822960"/>
                <a:gridCol w="822960"/>
                <a:gridCol w="822960"/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85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75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65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55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45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354806" y="5708762"/>
            <a:ext cx="96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</a:rPr>
              <a:t>mark[5]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2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WAP to </a:t>
            </a:r>
            <a:r>
              <a:rPr lang="en-US" dirty="0"/>
              <a:t>count number of positive or negative </a:t>
            </a:r>
            <a:r>
              <a:rPr lang="en-US" dirty="0" smtClean="0"/>
              <a:t>from </a:t>
            </a:r>
            <a:r>
              <a:rPr lang="en-US" dirty="0"/>
              <a:t>an array of 10 numbers.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97351"/>
            <a:ext cx="6082543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</a:t>
            </a:r>
            <a:r>
              <a:rPr lang="en-US" b="1" dirty="0" smtClean="0">
                <a:latin typeface="+mj-lt"/>
              </a:rPr>
              <a:t>(){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num</a:t>
            </a:r>
            <a:r>
              <a:rPr lang="en-US" b="1" dirty="0">
                <a:latin typeface="+mj-lt"/>
              </a:rPr>
              <a:t>[10],</a:t>
            </a:r>
            <a:r>
              <a:rPr lang="en-US" b="1" dirty="0" err="1">
                <a:latin typeface="+mj-lt"/>
              </a:rPr>
              <a:t>i,pos,neg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pos</a:t>
            </a:r>
            <a:r>
              <a:rPr lang="en-US" b="1" dirty="0">
                <a:latin typeface="+mj-lt"/>
              </a:rPr>
              <a:t> = 0;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neg</a:t>
            </a:r>
            <a:r>
              <a:rPr lang="en-US" b="1" dirty="0">
                <a:latin typeface="+mj-lt"/>
              </a:rPr>
              <a:t> = 0;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=0;i&lt;10;i++)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array element=");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("%d",&amp;</a:t>
            </a:r>
            <a:r>
              <a:rPr lang="en-US" b="1" dirty="0" err="1">
                <a:latin typeface="+mj-lt"/>
              </a:rPr>
              <a:t>num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]);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=0;i&lt;10;i++)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if(</a:t>
            </a:r>
            <a:r>
              <a:rPr lang="en-US" b="1" dirty="0" err="1">
                <a:latin typeface="+mj-lt"/>
              </a:rPr>
              <a:t>num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]&gt;0)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pos</a:t>
            </a:r>
            <a:r>
              <a:rPr lang="en-US" b="1" dirty="0">
                <a:latin typeface="+mj-lt"/>
              </a:rPr>
              <a:t>=pos+1;</a:t>
            </a:r>
          </a:p>
          <a:p>
            <a:r>
              <a:rPr lang="en-US" b="1" dirty="0">
                <a:latin typeface="+mj-lt"/>
              </a:rPr>
              <a:t>        else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neg</a:t>
            </a:r>
            <a:r>
              <a:rPr lang="en-US" b="1" dirty="0">
                <a:latin typeface="+mj-lt"/>
              </a:rPr>
              <a:t>=neg+1;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("Positive=%</a:t>
            </a:r>
            <a:r>
              <a:rPr lang="en-US" b="1" dirty="0" err="1">
                <a:latin typeface="+mj-lt"/>
              </a:rPr>
              <a:t>d,Negative</a:t>
            </a:r>
            <a:r>
              <a:rPr lang="en-US" b="1" dirty="0">
                <a:latin typeface="+mj-lt"/>
              </a:rPr>
              <a:t>=%d",</a:t>
            </a:r>
            <a:r>
              <a:rPr lang="en-US" b="1" dirty="0" err="1">
                <a:latin typeface="+mj-lt"/>
              </a:rPr>
              <a:t>pos,neg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97351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681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634704" y="1297351"/>
            <a:ext cx="3996771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element=-1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element=-2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Positive=8,Negative=2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634704" y="9681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004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WAP to </a:t>
            </a:r>
            <a:r>
              <a:rPr lang="en-US" dirty="0"/>
              <a:t>read n numbers in an array and print them in reverse order.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97351"/>
            <a:ext cx="6082543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num</a:t>
            </a:r>
            <a:r>
              <a:rPr lang="en-US" b="1" dirty="0">
                <a:latin typeface="+mj-lt"/>
              </a:rPr>
              <a:t>[100],</a:t>
            </a:r>
            <a:r>
              <a:rPr lang="en-US" b="1" dirty="0" err="1">
                <a:latin typeface="+mj-lt"/>
              </a:rPr>
              <a:t>n,i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number of array elements=");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    //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loop will scan n elements only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=0;i&lt;</a:t>
            </a:r>
            <a:r>
              <a:rPr lang="en-US" b="1" dirty="0" err="1">
                <a:latin typeface="+mj-lt"/>
              </a:rPr>
              <a:t>n;i</a:t>
            </a:r>
            <a:r>
              <a:rPr lang="en-US" b="1" dirty="0">
                <a:latin typeface="+mj-lt"/>
              </a:rPr>
              <a:t>++) 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array element=");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("%d",&amp;</a:t>
            </a:r>
            <a:r>
              <a:rPr lang="en-US" b="1" dirty="0" err="1">
                <a:latin typeface="+mj-lt"/>
              </a:rPr>
              <a:t>num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]);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+mj-lt"/>
              </a:rPr>
              <a:t>    //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negative loop to print array in reverse order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=n-1;i&gt;=0;i--)  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("%d\n",</a:t>
            </a:r>
            <a:r>
              <a:rPr lang="en-US" b="1" dirty="0" err="1">
                <a:latin typeface="+mj-lt"/>
              </a:rPr>
              <a:t>num</a:t>
            </a:r>
            <a:r>
              <a:rPr lang="en-US" b="1" dirty="0">
                <a:latin typeface="+mj-lt"/>
              </a:rPr>
              <a:t>[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]);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97351"/>
            <a:ext cx="49999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681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596068" y="1297351"/>
            <a:ext cx="3996771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number of array elements=5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596068" y="9681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612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807035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calculate sum of n array elements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calculate average of n array elements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find largest array element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print sum of second and second last element of an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copy array elements to another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count odd and even elements of an array.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907</Words>
  <Application>Microsoft Office PowerPoint</Application>
  <PresentationFormat>Widescreen</PresentationFormat>
  <Paragraphs>451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Segoe UI Black</vt:lpstr>
      <vt:lpstr>Wingdings</vt:lpstr>
      <vt:lpstr>Times New Roman</vt:lpstr>
      <vt:lpstr>Wingdings 3</vt:lpstr>
      <vt:lpstr>Arial</vt:lpstr>
      <vt:lpstr>Roboto Condensed</vt:lpstr>
      <vt:lpstr>Consolas</vt:lpstr>
      <vt:lpstr>Roboto Condensed Light</vt:lpstr>
      <vt:lpstr>Shruti</vt:lpstr>
      <vt:lpstr>Wingdings 2</vt:lpstr>
      <vt:lpstr>Calibri</vt:lpstr>
      <vt:lpstr>Roboto Condensed (Body)</vt:lpstr>
      <vt:lpstr>Office Theme</vt:lpstr>
      <vt:lpstr>Unit-6  Arrays</vt:lpstr>
      <vt:lpstr>Need of Array Variable</vt:lpstr>
      <vt:lpstr>Definition: Array</vt:lpstr>
      <vt:lpstr>Declaring an array</vt:lpstr>
      <vt:lpstr>Initialing and Accessing an Array</vt:lpstr>
      <vt:lpstr>Read(Scan) Array Elements</vt:lpstr>
      <vt:lpstr>WAP to count number of positive or negative from an array of 10 numbers.</vt:lpstr>
      <vt:lpstr>WAP to read n numbers in an array and print them in reverse order.</vt:lpstr>
      <vt:lpstr>Practice Programs</vt:lpstr>
      <vt:lpstr>Multi Dimensional Array</vt:lpstr>
      <vt:lpstr>Declaring 2 Dimensional Array</vt:lpstr>
      <vt:lpstr>Initialing and Accessing a 2D Array: Example-1</vt:lpstr>
      <vt:lpstr>Read(Scan) 2D Array Elements</vt:lpstr>
      <vt:lpstr>WAP to count number of positive, negative and zero from 3 X 3 matrix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444</cp:revision>
  <dcterms:created xsi:type="dcterms:W3CDTF">2020-05-01T05:09:15Z</dcterms:created>
  <dcterms:modified xsi:type="dcterms:W3CDTF">2022-01-04T03:52:50Z</dcterms:modified>
</cp:coreProperties>
</file>