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" r:id="rId2"/>
    <p:sldId id="347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44" r:id="rId13"/>
  </p:sldIdLst>
  <p:sldSz cx="12192000" cy="6858000"/>
  <p:notesSz cx="6858000" cy="9144000"/>
  <p:embeddedFontLst>
    <p:embeddedFont>
      <p:font typeface="Roboto Condensed Light" panose="02000000000000000000" pitchFamily="2" charset="0"/>
      <p:regular r:id="rId16"/>
      <p:italic r:id="rId17"/>
    </p:embeddedFont>
    <p:embeddedFont>
      <p:font typeface="Wingdings 3" panose="05040102010807070707" pitchFamily="18" charset="2"/>
      <p:regular r:id="rId18"/>
    </p:embeddedFont>
    <p:embeddedFont>
      <p:font typeface="Segoe UI Black" panose="020B0A02040204020203" pitchFamily="34" charset="0"/>
      <p:bold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hruti" panose="020B0604020202020204" charset="0"/>
      <p:regular r:id="rId25"/>
      <p:bold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7t8jk3J1qRDOeksogio6g==" hashData="hwrXUSLykEmvacLHony/yrHDyTHWDefZL1DoUF4MstK6vHSxRpMnwkx2bkB+HrmqaxsSHu1rUH+cYmWU4Bmlb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99571"/>
              </p:ext>
            </p:extLst>
          </p:nvPr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makes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“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riehT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9498"/>
              </p:ext>
            </p:extLst>
          </p:nvPr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lower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strlwr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04744"/>
              </p:ext>
            </p:extLst>
          </p:nvPr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strupr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upper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strupr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80863"/>
              </p:ext>
            </p:extLst>
          </p:nvPr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first n character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s1=""; s2="There";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strncpy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("%s",s1);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12358"/>
              </p:ext>
            </p:extLst>
          </p:nvPr>
        </p:nvGraphicFramePr>
        <p:xfrm>
          <a:off x="251253" y="5422343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first n character of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 s1);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30283"/>
              </p:ext>
            </p:extLst>
          </p:nvPr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Compares first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character of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returns similar result as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("%d",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strcmp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(s1,s2,3));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46124"/>
              </p:ext>
            </p:extLst>
          </p:nvPr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the last occurrence of a given character in a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(s2,'e'));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String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(Character Array)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one-dimensional array of characters terminated by a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null('\0').</a:t>
            </a: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Each character in the array occupies one byte of memory, and the last character must always be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r>
              <a:rPr lang="en-US" dirty="0"/>
              <a:t>The termination character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/>
              <a:t>is important in a string to identify where the string ends. </a:t>
            </a: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0172"/>
              </p:ext>
            </p:extLst>
          </p:nvPr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48550"/>
              </p:ext>
            </p:extLst>
          </p:nvPr>
        </p:nvGraphicFramePr>
        <p:xfrm>
          <a:off x="3218859" y="4669671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Declaration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]={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'D'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'R'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'S'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'H'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'N'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'\0'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</a:t>
            </a:r>
            <a:r>
              <a:rPr lang="en-US" sz="2000" dirty="0">
                <a:solidFill>
                  <a:srgbClr val="F9A825"/>
                </a:solidFill>
              </a:rPr>
              <a:t>1: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"DARSHAN"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 </a:t>
            </a:r>
            <a:endParaRPr lang="en-US" sz="2000" b="1" dirty="0" smtClean="0">
              <a:solidFill>
                <a:srgbClr val="D4D4D4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//'\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0' will be automatically inserted </a:t>
            </a:r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at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2: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63936"/>
              </p:ext>
            </p:extLst>
          </p:nvPr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  <a:gridCol w="621792"/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scanf()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</a:t>
            </a:r>
            <a:r>
              <a:rPr lang="en-US" b="1" dirty="0" smtClean="0">
                <a:latin typeface="+mj-lt"/>
              </a:rPr>
              <a:t>name[10</a:t>
            </a:r>
            <a:r>
              <a:rPr lang="en-US" b="1" dirty="0">
                <a:latin typeface="+mj-lt"/>
              </a:rPr>
              <a:t>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name:");</a:t>
            </a:r>
          </a:p>
          <a:p>
            <a:r>
              <a:rPr lang="en-US" b="1" dirty="0">
                <a:latin typeface="+mj-lt"/>
              </a:rPr>
              <a:t>    scanf("%</a:t>
            </a:r>
            <a:r>
              <a:rPr lang="en-US" b="1" dirty="0" err="1">
                <a:latin typeface="+mj-lt"/>
              </a:rPr>
              <a:t>s",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("Name=%</a:t>
            </a:r>
            <a:r>
              <a:rPr lang="en-US" b="1" dirty="0" err="1" smtClean="0">
                <a:latin typeface="+mj-lt"/>
              </a:rPr>
              <a:t>s</a:t>
            </a:r>
            <a:r>
              <a:rPr lang="en-US" b="1" dirty="0" err="1">
                <a:latin typeface="+mj-lt"/>
              </a:rPr>
              <a:t>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3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23536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CE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Name=CE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2" y="20380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491938"/>
            <a:ext cx="11667281" cy="291575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There is no </a:t>
            </a:r>
            <a:r>
              <a:rPr lang="en-US" dirty="0">
                <a:latin typeface="+mj-lt"/>
              </a:rPr>
              <a:t>need to use address of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(&amp;)</a:t>
            </a:r>
            <a:r>
              <a:rPr lang="en-US" dirty="0">
                <a:latin typeface="+mj-lt"/>
              </a:rPr>
              <a:t> operator in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>
                <a:latin typeface="+mj-lt"/>
              </a:rPr>
              <a:t> to store a string. </a:t>
            </a:r>
          </a:p>
          <a:p>
            <a:pPr algn="just"/>
            <a:r>
              <a:rPr lang="en-US" dirty="0">
                <a:latin typeface="+mj-lt"/>
              </a:rPr>
              <a:t>As string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an array of characters and the name of the array, i.e.,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indicates the base address of the string (character array</a:t>
            </a:r>
            <a:r>
              <a:rPr lang="en-US" dirty="0" smtClean="0">
                <a:latin typeface="+mj-lt"/>
              </a:rPr>
              <a:t>).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scanf()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gets()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 smtClean="0">
                <a:latin typeface="+mj-lt"/>
              </a:rPr>
              <a:t>void</a:t>
            </a:r>
            <a:r>
              <a:rPr lang="en-US" b="1" dirty="0">
                <a:latin typeface="+mj-lt"/>
              </a:rPr>
              <a:t>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</a:t>
            </a:r>
            <a:r>
              <a:rPr lang="en-US" b="1" dirty="0" smtClean="0">
                <a:latin typeface="+mj-lt"/>
              </a:rPr>
              <a:t>name[10</a:t>
            </a:r>
            <a:r>
              <a:rPr lang="en-US" b="1" dirty="0">
                <a:latin typeface="+mj-lt"/>
              </a:rPr>
              <a:t>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name</a:t>
            </a:r>
            <a:r>
              <a:rPr lang="en-US" b="1" dirty="0" smtClean="0">
                <a:latin typeface="+mj-lt"/>
              </a:rPr>
              <a:t>:");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gets(name);</a:t>
            </a:r>
            <a:r>
              <a:rPr lang="en-US" b="1" dirty="0">
                <a:latin typeface="+mj-lt"/>
              </a:rPr>
              <a:t>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//read string including white spaces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("Name=%</a:t>
            </a:r>
            <a:r>
              <a:rPr lang="en-US" b="1" dirty="0" err="1">
                <a:latin typeface="+mj-lt"/>
              </a:rPr>
              <a:t>s",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120749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name:Darshan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 Institute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8120749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characters from the standard input and stores them as a string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puts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 smtClean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Prints </a:t>
            </a:r>
            <a:r>
              <a:rPr lang="en-US" dirty="0">
                <a:latin typeface="+mj-lt"/>
              </a:rPr>
              <a:t>characters from the </a:t>
            </a:r>
            <a:r>
              <a:rPr lang="en-US" dirty="0" smtClean="0">
                <a:latin typeface="+mj-lt"/>
              </a:rPr>
              <a:t>standard.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input until it encounters whitespace,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F)</a:t>
            </a:r>
            <a:r>
              <a:rPr lang="en-US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whereas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 </a:t>
            </a:r>
            <a:r>
              <a:rPr lang="en-US" dirty="0">
                <a:latin typeface="+mj-lt"/>
              </a:rPr>
              <a:t>reads input until it encounters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  <a:r>
              <a:rPr lang="en-US" dirty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gets(): </a:t>
            </a:r>
            <a:r>
              <a:rPr lang="en-US" dirty="0" smtClean="0">
                <a:latin typeface="+mj-lt"/>
              </a:rPr>
              <a:t>Does </a:t>
            </a:r>
            <a:r>
              <a:rPr lang="en-US" dirty="0">
                <a:latin typeface="+mj-lt"/>
              </a:rPr>
              <a:t>not stop reading input when it encounters whitespace instead it takes whitespace as a string.</a:t>
            </a:r>
          </a:p>
          <a:p>
            <a:pPr algn="just"/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has several inbuilt functions to operate on string. These functions are known as string handling functions.</a:t>
            </a:r>
          </a:p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length of a string in integer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586807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string.h</a:t>
            </a:r>
            <a:r>
              <a:rPr lang="en-US" b="1" dirty="0">
                <a:latin typeface="+mj-lt"/>
              </a:rPr>
              <a:t>&gt;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//header file for string functions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s1[10];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</a:t>
            </a:r>
            <a:r>
              <a:rPr lang="en-US" b="1" dirty="0">
                <a:latin typeface="+mj-lt"/>
              </a:rPr>
              <a:t>Enter </a:t>
            </a:r>
            <a:r>
              <a:rPr lang="en-US" b="1" dirty="0" smtClean="0">
                <a:latin typeface="+mj-lt"/>
              </a:rPr>
              <a:t>string:");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gets(s1);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("%d",</a:t>
            </a:r>
            <a:r>
              <a:rPr lang="en-US" b="1" dirty="0" err="1">
                <a:latin typeface="+mj-lt"/>
              </a:rPr>
              <a:t>strlen</a:t>
            </a:r>
            <a:r>
              <a:rPr lang="en-US" b="1" dirty="0">
                <a:latin typeface="+mj-lt"/>
              </a:rPr>
              <a:t>(s1));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 returns length of s1 in integer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55500" y="2878438"/>
            <a:ext cx="3200400" cy="64008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string: CE 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55500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198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577792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s1[10],s2[10];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string-1:");</a:t>
            </a:r>
          </a:p>
          <a:p>
            <a:r>
              <a:rPr lang="en-US" b="1" dirty="0">
                <a:latin typeface="+mj-lt"/>
              </a:rPr>
              <a:t>    gets(s1);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string-2:");</a:t>
            </a:r>
          </a:p>
          <a:p>
            <a:r>
              <a:rPr lang="en-US" b="1" dirty="0">
                <a:latin typeface="+mj-lt"/>
              </a:rPr>
              <a:t>    gets(s2);</a:t>
            </a:r>
          </a:p>
          <a:p>
            <a:r>
              <a:rPr lang="en-US" b="1" dirty="0">
                <a:latin typeface="+mj-lt"/>
              </a:rPr>
              <a:t>    if(</a:t>
            </a:r>
            <a:r>
              <a:rPr lang="en-US" b="1" dirty="0" err="1">
                <a:latin typeface="+mj-lt"/>
              </a:rPr>
              <a:t>strcmp</a:t>
            </a:r>
            <a:r>
              <a:rPr lang="en-US" b="1" dirty="0">
                <a:latin typeface="+mj-lt"/>
              </a:rPr>
              <a:t>(s1,s2)==0)</a:t>
            </a:r>
          </a:p>
          <a:p>
            <a:r>
              <a:rPr lang="en-US" b="1" dirty="0">
                <a:latin typeface="+mj-lt"/>
              </a:rPr>
              <a:t>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("Strings are same");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("Strings are not same");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259653" y="2875249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259653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359" y="931720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(s1,s2):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s2</a:t>
            </a:r>
            <a:r>
              <a:rPr lang="en-US" dirty="0">
                <a:latin typeface="+mj-lt"/>
              </a:rPr>
              <a:t> are the </a:t>
            </a:r>
            <a:r>
              <a:rPr lang="en-US" dirty="0" smtClean="0">
                <a:latin typeface="+mj-lt"/>
              </a:rPr>
              <a:t>same</a:t>
            </a:r>
            <a:r>
              <a:rPr lang="en-US" dirty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less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s1&lt;s2.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greater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s1&gt;s2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259653" y="4259540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259652" y="39303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7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05118"/>
              </p:ext>
            </p:extLst>
          </p:nvPr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to 1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copies the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to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so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now “There”.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47248"/>
              </p:ext>
            </p:extLst>
          </p:nvPr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at the end of 1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 copy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appended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Now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becomes “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TheirThere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21951"/>
              </p:ext>
            </p:extLst>
          </p:nvPr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character in the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(s1,'i'));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98995"/>
              </p:ext>
            </p:extLst>
          </p:nvPr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/>
                <a:gridCol w="8778240"/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strstr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(s1,"he"));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792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Times New Roman</vt:lpstr>
      <vt:lpstr>Wingdings</vt:lpstr>
      <vt:lpstr>Roboto Condensed Light</vt:lpstr>
      <vt:lpstr>Wingdings 3</vt:lpstr>
      <vt:lpstr>Segoe UI Black</vt:lpstr>
      <vt:lpstr>Arial</vt:lpstr>
      <vt:lpstr>Consolas</vt:lpstr>
      <vt:lpstr>Shruti</vt:lpstr>
      <vt:lpstr>Roboto Condensed</vt:lpstr>
      <vt:lpstr>Wingdings 2</vt:lpstr>
      <vt:lpstr>Calibri</vt:lpstr>
      <vt:lpstr>Office Theme</vt:lpstr>
      <vt:lpstr>Unit-7  Strings 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446</cp:revision>
  <dcterms:created xsi:type="dcterms:W3CDTF">2020-05-01T05:09:15Z</dcterms:created>
  <dcterms:modified xsi:type="dcterms:W3CDTF">2022-01-04T03:53:25Z</dcterms:modified>
</cp:coreProperties>
</file>