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44" r:id="rId19"/>
  </p:sldIdLst>
  <p:sldSz cx="12192000" cy="6858000"/>
  <p:notesSz cx="6858000" cy="9144000"/>
  <p:embeddedFontLst>
    <p:embeddedFont>
      <p:font typeface="Wingdings 2" panose="05020102010507070707" pitchFamily="18" charset="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1KBIZyJBxgbEOHrAYSwEQ==" hashData="y64cyQRwSTpBSBnczK6WyfD1MwWtVXZqU6iyUh7oTw4nRSMQOGxgBnBUWP6Jb/VEaGWjYXnD7oGy2JEclreKb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9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Pointers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39370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128095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Unit-9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Pointers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 –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C604504-C22C-F843-910D-E60F2C8F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472435"/>
          </a:xfrm>
        </p:spPr>
        <p:txBody>
          <a:bodyPr/>
          <a:lstStyle/>
          <a:p>
            <a:r>
              <a:rPr lang="en-US" dirty="0"/>
              <a:t>An array of pointers </a:t>
            </a:r>
            <a:r>
              <a:rPr lang="en-US" dirty="0" err="1"/>
              <a:t>ptr</a:t>
            </a:r>
            <a:r>
              <a:rPr lang="en-US" dirty="0"/>
              <a:t> can be used to point to different rows of matrix as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dynamic memory allocation, we do not require to declare two-dimensional array, it can be created dynamically using array of pointers.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A6B378A-2C8B-AF45-A8DC-FCA734D42615}"/>
              </a:ext>
            </a:extLst>
          </p:cNvPr>
          <p:cNvSpPr/>
          <p:nvPr/>
        </p:nvSpPr>
        <p:spPr>
          <a:xfrm>
            <a:off x="762353" y="2038275"/>
            <a:ext cx="91377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for(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=0;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&lt;5;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++)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	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[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]=&amp;mat[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][0];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4131-E94E-684B-B071-31A94ED8D8F7}"/>
              </a:ext>
            </a:extLst>
          </p:cNvPr>
          <p:cNvSpPr/>
          <p:nvPr/>
        </p:nvSpPr>
        <p:spPr>
          <a:xfrm>
            <a:off x="262360" y="2038274"/>
            <a:ext cx="4999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70FDDFEE-3C54-8042-AEAD-FD1284832EED}"/>
              </a:ext>
            </a:extLst>
          </p:cNvPr>
          <p:cNvSpPr/>
          <p:nvPr/>
        </p:nvSpPr>
        <p:spPr>
          <a:xfrm>
            <a:off x="262360" y="170908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  <a:latin typeface="+mj-lt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C05D1DA-EBF8-BE48-8DCB-82129B7D3488}"/>
              </a:ext>
            </a:extLst>
          </p:cNvPr>
          <p:cNvSpPr/>
          <p:nvPr/>
        </p:nvSpPr>
        <p:spPr>
          <a:xfrm>
            <a:off x="1352910" y="3799868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A88669-A989-7948-B35B-BF47AFE55F4D}"/>
              </a:ext>
            </a:extLst>
          </p:cNvPr>
          <p:cNvSpPr/>
          <p:nvPr/>
        </p:nvSpPr>
        <p:spPr>
          <a:xfrm>
            <a:off x="1352910" y="4415589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530BBBB-15F7-2F48-A953-1A1E7BC6D18B}"/>
              </a:ext>
            </a:extLst>
          </p:cNvPr>
          <p:cNvSpPr/>
          <p:nvPr/>
        </p:nvSpPr>
        <p:spPr>
          <a:xfrm>
            <a:off x="1352910" y="4112689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93812D-A3BA-2D4D-B1BA-9F4092676493}"/>
              </a:ext>
            </a:extLst>
          </p:cNvPr>
          <p:cNvSpPr/>
          <p:nvPr/>
        </p:nvSpPr>
        <p:spPr>
          <a:xfrm>
            <a:off x="1352910" y="4728410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673E45B-4FF1-A84D-A8CB-D54C21D7C9D2}"/>
              </a:ext>
            </a:extLst>
          </p:cNvPr>
          <p:cNvSpPr/>
          <p:nvPr/>
        </p:nvSpPr>
        <p:spPr>
          <a:xfrm>
            <a:off x="1352910" y="5041231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CA2BC03-D919-F04F-85A3-67D3668EDF33}"/>
              </a:ext>
            </a:extLst>
          </p:cNvPr>
          <p:cNvSpPr/>
          <p:nvPr/>
        </p:nvSpPr>
        <p:spPr>
          <a:xfrm>
            <a:off x="5426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2BF2FE4-97E5-8141-B621-827C6859CABA}"/>
              </a:ext>
            </a:extLst>
          </p:cNvPr>
          <p:cNvSpPr/>
          <p:nvPr/>
        </p:nvSpPr>
        <p:spPr>
          <a:xfrm>
            <a:off x="5426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BB1DF04-FE2C-0746-A53F-767E2DF89865}"/>
              </a:ext>
            </a:extLst>
          </p:cNvPr>
          <p:cNvSpPr/>
          <p:nvPr/>
        </p:nvSpPr>
        <p:spPr>
          <a:xfrm>
            <a:off x="5426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A885F70-63FD-DD46-988A-1D8A11D8878D}"/>
              </a:ext>
            </a:extLst>
          </p:cNvPr>
          <p:cNvSpPr/>
          <p:nvPr/>
        </p:nvSpPr>
        <p:spPr>
          <a:xfrm>
            <a:off x="5426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B17F71E-18A7-3A49-831F-60ED0EA88233}"/>
              </a:ext>
            </a:extLst>
          </p:cNvPr>
          <p:cNvSpPr/>
          <p:nvPr/>
        </p:nvSpPr>
        <p:spPr>
          <a:xfrm>
            <a:off x="6794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12AFDBD-E355-C444-9E7B-A3FFFD48539D}"/>
              </a:ext>
            </a:extLst>
          </p:cNvPr>
          <p:cNvSpPr/>
          <p:nvPr/>
        </p:nvSpPr>
        <p:spPr>
          <a:xfrm>
            <a:off x="6794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92F67B9-7AA9-C24C-8D63-486993DACAC2}"/>
              </a:ext>
            </a:extLst>
          </p:cNvPr>
          <p:cNvSpPr/>
          <p:nvPr/>
        </p:nvSpPr>
        <p:spPr>
          <a:xfrm>
            <a:off x="6794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D412EA4-5BF8-AA4E-BE86-2C34E032239F}"/>
              </a:ext>
            </a:extLst>
          </p:cNvPr>
          <p:cNvSpPr/>
          <p:nvPr/>
        </p:nvSpPr>
        <p:spPr>
          <a:xfrm>
            <a:off x="6794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EE78F7A-356F-9B48-AC6E-CEC39E92ECC8}"/>
              </a:ext>
            </a:extLst>
          </p:cNvPr>
          <p:cNvSpPr/>
          <p:nvPr/>
        </p:nvSpPr>
        <p:spPr>
          <a:xfrm>
            <a:off x="8162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41F0656-FC33-DE49-9725-120B9A866582}"/>
              </a:ext>
            </a:extLst>
          </p:cNvPr>
          <p:cNvSpPr/>
          <p:nvPr/>
        </p:nvSpPr>
        <p:spPr>
          <a:xfrm>
            <a:off x="8162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AA9CE19-5C2F-8C40-B28C-378BB1053A18}"/>
              </a:ext>
            </a:extLst>
          </p:cNvPr>
          <p:cNvSpPr/>
          <p:nvPr/>
        </p:nvSpPr>
        <p:spPr>
          <a:xfrm>
            <a:off x="8162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03E45FD-1128-E148-B910-6B571ED120F1}"/>
              </a:ext>
            </a:extLst>
          </p:cNvPr>
          <p:cNvSpPr/>
          <p:nvPr/>
        </p:nvSpPr>
        <p:spPr>
          <a:xfrm>
            <a:off x="8162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DACE016-C63C-9444-BDA9-7E3C530F1A03}"/>
              </a:ext>
            </a:extLst>
          </p:cNvPr>
          <p:cNvSpPr/>
          <p:nvPr/>
        </p:nvSpPr>
        <p:spPr>
          <a:xfrm>
            <a:off x="8162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1FD589F-E7C5-2F49-8041-9454C4B824C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783289" y="3956279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A41716D1-E71D-E74C-A0B4-9094D180191F}"/>
              </a:ext>
            </a:extLst>
          </p:cNvPr>
          <p:cNvCxnSpPr/>
          <p:nvPr/>
        </p:nvCxnSpPr>
        <p:spPr>
          <a:xfrm>
            <a:off x="3783289" y="4289154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EDA067B-CBBC-A941-91D8-9CA64730F646}"/>
              </a:ext>
            </a:extLst>
          </p:cNvPr>
          <p:cNvCxnSpPr/>
          <p:nvPr/>
        </p:nvCxnSpPr>
        <p:spPr>
          <a:xfrm>
            <a:off x="3783289" y="458593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94103132-FCF5-504C-9F55-4456A11C7A7E}"/>
              </a:ext>
            </a:extLst>
          </p:cNvPr>
          <p:cNvCxnSpPr/>
          <p:nvPr/>
        </p:nvCxnSpPr>
        <p:spPr>
          <a:xfrm>
            <a:off x="3783289" y="4894742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AA9E22F-3CE0-3140-ACCE-D53BBF090760}"/>
              </a:ext>
            </a:extLst>
          </p:cNvPr>
          <p:cNvCxnSpPr/>
          <p:nvPr/>
        </p:nvCxnSpPr>
        <p:spPr>
          <a:xfrm>
            <a:off x="3783289" y="519152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52C0571-2C0B-BC46-92A0-2C71C5E10F49}"/>
              </a:ext>
            </a:extLst>
          </p:cNvPr>
          <p:cNvSpPr txBox="1"/>
          <p:nvPr/>
        </p:nvSpPr>
        <p:spPr>
          <a:xfrm>
            <a:off x="1352910" y="340228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1C604504-C22C-F843-910D-E60F2C8FACE6}"/>
              </a:ext>
            </a:extLst>
          </p:cNvPr>
          <p:cNvSpPr txBox="1">
            <a:spLocks/>
          </p:cNvSpPr>
          <p:nvPr/>
        </p:nvSpPr>
        <p:spPr>
          <a:xfrm>
            <a:off x="262360" y="1098788"/>
            <a:ext cx="11667281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array of pointers </a:t>
            </a:r>
            <a:r>
              <a:rPr lang="en-US" dirty="0" err="1" smtClean="0"/>
              <a:t>ptr</a:t>
            </a:r>
            <a:r>
              <a:rPr lang="en-US" dirty="0" smtClean="0"/>
              <a:t> can be used to point to different rows of matrix as follow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F7735CD-24B4-C74C-9360-5CDA8817AD57}"/>
              </a:ext>
            </a:extLst>
          </p:cNvPr>
          <p:cNvSpPr/>
          <p:nvPr/>
        </p:nvSpPr>
        <p:spPr>
          <a:xfrm>
            <a:off x="5426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93B794B2-CBC9-EA43-A8B3-80EF6F2D5308}"/>
              </a:ext>
            </a:extLst>
          </p:cNvPr>
          <p:cNvSpPr/>
          <p:nvPr/>
        </p:nvSpPr>
        <p:spPr>
          <a:xfrm>
            <a:off x="6794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WAP to </a:t>
            </a:r>
            <a:r>
              <a:rPr lang="en-US" dirty="0">
                <a:solidFill>
                  <a:schemeClr val="tx1"/>
                </a:solidFill>
              </a:rPr>
              <a:t>swap value of two variables using pointer / call by reference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2628" y="1284982"/>
            <a:ext cx="652802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num1,num2;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value of num1 and num2: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 %d",&amp;num1, &amp;num2);</a:t>
            </a:r>
          </a:p>
          <a:p>
            <a:pPr lvl="1"/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</a:t>
            </a:r>
            <a:r>
              <a:rPr lang="en-IN" sz="1600" b="1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displaying numbers before swapping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("Before Swapping: num1 is: %d, num2 is: %d\n",num1,num2);</a:t>
            </a:r>
          </a:p>
          <a:p>
            <a:pPr lvl="1"/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  </a:t>
            </a:r>
            <a:r>
              <a:rPr lang="en-IN" sz="1600" b="1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calling the user defined function swap()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swap(&amp;num1,&amp;num2);</a:t>
            </a:r>
          </a:p>
          <a:p>
            <a:pPr lvl="1"/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  </a:t>
            </a:r>
            <a:r>
              <a:rPr lang="en-IN" sz="1600" b="1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displaying numbers after swapping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("After Swapping: num1 is: %d, num2 is: %d\n",num1,num2);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2635" y="1284982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221689" y="4131213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value of num1 and num2: 5 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Before Swapping: num1 is: 5, num2 is: 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After  Swapping: num1 is: 10, num2 is: 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2635" y="95579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221689" y="380202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721682" y="1284982"/>
            <a:ext cx="42870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void swap(</a:t>
            </a:r>
            <a:r>
              <a:rPr lang="en-IN" sz="1600" b="1" dirty="0" err="1" smtClean="0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*num1,int *num2)</a:t>
            </a: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      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temp; </a:t>
            </a:r>
            <a:endParaRPr lang="en-IN" sz="1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temp 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= *x;	</a:t>
            </a:r>
            <a:endParaRPr lang="en-IN" sz="1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       *x = *y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       *y = temp;</a:t>
            </a:r>
            <a:endParaRPr lang="en-IN" sz="1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}</a:t>
            </a:r>
            <a:endParaRPr lang="en-IN" sz="16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7221689" y="128498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1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normal variable, pointer variable can be passed as function argument and function can return pointer as well. </a:t>
            </a:r>
          </a:p>
          <a:p>
            <a:r>
              <a:rPr lang="en-US" dirty="0"/>
              <a:t>There are two approaches to passing argument to a function:</a:t>
            </a:r>
          </a:p>
          <a:p>
            <a:pPr lvl="1"/>
            <a:r>
              <a:rPr lang="en-US" dirty="0"/>
              <a:t>Call by value</a:t>
            </a:r>
          </a:p>
          <a:p>
            <a:pPr lvl="1"/>
            <a:r>
              <a:rPr lang="en-US" dirty="0"/>
              <a:t>Call by reference /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4443"/>
          </a:xfrm>
        </p:spPr>
        <p:txBody>
          <a:bodyPr/>
          <a:lstStyle/>
          <a:p>
            <a:r>
              <a:rPr lang="en-IN" dirty="0"/>
              <a:t>In this approach, the values are passed as function argument to the definition of function.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E820A03-3691-3141-8367-750417CBF49F}"/>
              </a:ext>
            </a:extLst>
          </p:cNvPr>
          <p:cNvSpPr/>
          <p:nvPr/>
        </p:nvSpPr>
        <p:spPr>
          <a:xfrm>
            <a:off x="762353" y="2209942"/>
            <a:ext cx="61919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A=10,B=20;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fun(A,B);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X,int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Y) 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X=11;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Y=22;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3820662-56BF-D94E-8251-CE819FC75E75}"/>
              </a:ext>
            </a:extLst>
          </p:cNvPr>
          <p:cNvSpPr/>
          <p:nvPr/>
        </p:nvSpPr>
        <p:spPr>
          <a:xfrm>
            <a:off x="262360" y="2209942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after calling 10, 20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="" xmlns:a16="http://schemas.microsoft.com/office/drawing/2014/main" id="{B0F07691-FFE9-5D4A-80D5-9FD2BAA6871B}"/>
              </a:ext>
            </a:extLst>
          </p:cNvPr>
          <p:cNvSpPr/>
          <p:nvPr/>
        </p:nvSpPr>
        <p:spPr>
          <a:xfrm>
            <a:off x="262360" y="188075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27" name="Rectangle: Top Corners Rounded 7">
            <a:extLst>
              <a:ext uri="{FF2B5EF4-FFF2-40B4-BE49-F238E27FC236}">
                <a16:creationId xmlns="" xmlns:a16="http://schemas.microsoft.com/office/drawing/2014/main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77FC0F-D0F8-AE46-8AEA-A610C7962785}"/>
              </a:ext>
            </a:extLst>
          </p:cNvPr>
          <p:cNvSpPr txBox="1"/>
          <p:nvPr/>
        </p:nvSpPr>
        <p:spPr>
          <a:xfrm>
            <a:off x="7118684" y="4102768"/>
            <a:ext cx="70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48252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24688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6BA90C2-A571-BC46-93E3-B8DAA3CA2A17}"/>
              </a:ext>
            </a:extLst>
          </p:cNvPr>
          <p:cNvSpPr txBox="1"/>
          <p:nvPr/>
        </p:nvSpPr>
        <p:spPr>
          <a:xfrm>
            <a:off x="10106525" y="4055240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A8C96B6-E159-3A48-A56F-BB8CE1D84C21}"/>
              </a:ext>
            </a:extLst>
          </p:cNvPr>
          <p:cNvSpPr txBox="1"/>
          <p:nvPr/>
        </p:nvSpPr>
        <p:spPr>
          <a:xfrm>
            <a:off x="11011229" y="40653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BC912026-7EB3-884E-8F29-37018E87BAAC}"/>
              </a:ext>
            </a:extLst>
          </p:cNvPr>
          <p:cNvCxnSpPr/>
          <p:nvPr/>
        </p:nvCxnSpPr>
        <p:spPr>
          <a:xfrm>
            <a:off x="10040112" y="4300568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A35499F2-3CAE-3E45-AEF6-D7395061A33E}"/>
              </a:ext>
            </a:extLst>
          </p:cNvPr>
          <p:cNvCxnSpPr/>
          <p:nvPr/>
        </p:nvCxnSpPr>
        <p:spPr>
          <a:xfrm>
            <a:off x="10925885" y="4288376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/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59294"/>
          </a:xfrm>
        </p:spPr>
        <p:txBody>
          <a:bodyPr/>
          <a:lstStyle/>
          <a:p>
            <a:r>
              <a:rPr lang="en-IN" dirty="0"/>
              <a:t>In this approach, the references / addresses are passed as function argument to the definition of function.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E820A03-3691-3141-8367-750417CBF49F}"/>
              </a:ext>
            </a:extLst>
          </p:cNvPr>
          <p:cNvSpPr/>
          <p:nvPr/>
        </p:nvSpPr>
        <p:spPr>
          <a:xfrm>
            <a:off x="762353" y="2163091"/>
            <a:ext cx="61919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*,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*);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A=10,B=20;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fun(&amp;A,&amp;B);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X,int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*Y)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*X=11;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*Y=22;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3820662-56BF-D94E-8251-CE819FC75E75}"/>
              </a:ext>
            </a:extLst>
          </p:cNvPr>
          <p:cNvSpPr/>
          <p:nvPr/>
        </p:nvSpPr>
        <p:spPr>
          <a:xfrm>
            <a:off x="262360" y="2163091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after  calling 11, 22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B0F07691-FFE9-5D4A-80D5-9FD2BAA6871B}"/>
              </a:ext>
            </a:extLst>
          </p:cNvPr>
          <p:cNvSpPr/>
          <p:nvPr/>
        </p:nvSpPr>
        <p:spPr>
          <a:xfrm>
            <a:off x="262360" y="183390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48252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24688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477FC0F-D0F8-AE46-8AEA-A610C7962785}"/>
              </a:ext>
            </a:extLst>
          </p:cNvPr>
          <p:cNvSpPr txBox="1"/>
          <p:nvPr/>
        </p:nvSpPr>
        <p:spPr>
          <a:xfrm>
            <a:off x="7118683" y="4102768"/>
            <a:ext cx="78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48252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24688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342A4DD-0ED8-F641-81E1-C4D78ECF7EF1}"/>
              </a:ext>
            </a:extLst>
          </p:cNvPr>
          <p:cNvSpPr txBox="1"/>
          <p:nvPr/>
        </p:nvSpPr>
        <p:spPr>
          <a:xfrm>
            <a:off x="8273716" y="40517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3E9514A-2009-E940-B279-AF185D540547}"/>
              </a:ext>
            </a:extLst>
          </p:cNvPr>
          <p:cNvCxnSpPr/>
          <p:nvPr/>
        </p:nvCxnSpPr>
        <p:spPr>
          <a:xfrm>
            <a:off x="8207303" y="4297047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7AA94B7-1553-4942-B0A5-1DF69FA45DA7}"/>
              </a:ext>
            </a:extLst>
          </p:cNvPr>
          <p:cNvSpPr txBox="1"/>
          <p:nvPr/>
        </p:nvSpPr>
        <p:spPr>
          <a:xfrm>
            <a:off x="9194132" y="4075184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9967029F-8DC1-1644-8DDC-40BA5D74832A}"/>
              </a:ext>
            </a:extLst>
          </p:cNvPr>
          <p:cNvCxnSpPr/>
          <p:nvPr/>
        </p:nvCxnSpPr>
        <p:spPr>
          <a:xfrm>
            <a:off x="9108788" y="4298195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00207"/>
          </a:xfrm>
        </p:spPr>
        <p:txBody>
          <a:bodyPr/>
          <a:lstStyle/>
          <a:p>
            <a:r>
              <a:rPr lang="en-US" dirty="0"/>
              <a:t>Every function has reference or address, and if we know the reference or address of function, we can access the function using its </a:t>
            </a:r>
            <a:r>
              <a:rPr lang="en-US" dirty="0">
                <a:solidFill>
                  <a:srgbClr val="C00000"/>
                </a:solidFill>
              </a:rPr>
              <a:t>reference or address</a:t>
            </a:r>
            <a:r>
              <a:rPr lang="en-US" dirty="0"/>
              <a:t>. </a:t>
            </a:r>
          </a:p>
          <a:p>
            <a:r>
              <a:rPr lang="en-US" dirty="0"/>
              <a:t>This is the way of accessing function using pointer.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55CF5CC-F392-FA42-905A-E8E22C4A0004}"/>
              </a:ext>
            </a:extLst>
          </p:cNvPr>
          <p:cNvSpPr/>
          <p:nvPr/>
        </p:nvSpPr>
        <p:spPr>
          <a:xfrm>
            <a:off x="262360" y="2700288"/>
            <a:ext cx="5626415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(*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-function)(argument list);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1FF2CFF8-1968-E84B-80D9-AD6448E42320}"/>
              </a:ext>
            </a:extLst>
          </p:cNvPr>
          <p:cNvSpPr/>
          <p:nvPr/>
        </p:nvSpPr>
        <p:spPr>
          <a:xfrm>
            <a:off x="262360" y="23878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3375383"/>
            <a:ext cx="11929641" cy="3115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00000"/>
                </a:solidFill>
                <a:latin typeface="+mj-lt"/>
              </a:rPr>
              <a:t>return-type: </a:t>
            </a:r>
            <a:r>
              <a:rPr lang="en-IN" dirty="0">
                <a:latin typeface="+mj-lt"/>
              </a:rPr>
              <a:t>Type of value function will return.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argument list: </a:t>
            </a:r>
            <a:r>
              <a:rPr lang="en-IN" dirty="0">
                <a:latin typeface="+mj-lt"/>
              </a:rPr>
              <a:t>Represents the type and number of value function will take, values are sent by the calling statement.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-function): </a:t>
            </a:r>
            <a:r>
              <a:rPr lang="en-IN" dirty="0">
                <a:latin typeface="+mj-lt"/>
              </a:rPr>
              <a:t>The parentheses around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tells the compiler that it is pointer to function.</a:t>
            </a:r>
          </a:p>
          <a:p>
            <a:r>
              <a:rPr lang="en-IN" dirty="0">
                <a:latin typeface="+mj-lt"/>
              </a:rPr>
              <a:t>If we write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 </a:t>
            </a:r>
            <a:r>
              <a:rPr lang="en-IN" dirty="0">
                <a:latin typeface="+mj-lt"/>
              </a:rPr>
              <a:t>without parentheses then it tells the compiler that 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</a:t>
            </a:r>
            <a:r>
              <a:rPr lang="en-IN" dirty="0">
                <a:latin typeface="+mj-lt"/>
              </a:rPr>
              <a:t> is a function that will return a pointer.</a:t>
            </a:r>
          </a:p>
        </p:txBody>
      </p:sp>
    </p:spTree>
    <p:extLst>
      <p:ext uri="{BB962C8B-B14F-4D97-AF65-F5344CB8AC3E}">
        <p14:creationId xmlns:p14="http://schemas.microsoft.com/office/powerpoint/2010/main" val="12635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program to </a:t>
            </a:r>
            <a:r>
              <a:rPr lang="en-IN" dirty="0">
                <a:solidFill>
                  <a:schemeClr val="tx1"/>
                </a:solidFill>
              </a:rPr>
              <a:t>sum of two numbers using pointer to function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4447" y="1451697"/>
            <a:ext cx="5749375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(*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a,b,rt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nEnter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1st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d",&amp;a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nEnter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2nd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d",&amp;b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Sum;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rt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(*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nThe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sum is : %d",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rt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x,int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y)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	return x + y;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4454" y="1451697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6880613" y="1451697"/>
            <a:ext cx="4787017" cy="11695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Enter 1st number : 5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Enter 2nd number : 10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The sum is : 15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64454" y="112251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6880613" y="112251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378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the address of variable using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two elements using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print value and address of 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calculate sum of two numbers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value of two numbers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calculate sum of elements of an array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value of two variables using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print the address of character and the character of string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for sorting using </a:t>
            </a:r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variable is used to store value.</a:t>
            </a:r>
          </a:p>
          <a:p>
            <a:r>
              <a:rPr lang="en-US" dirty="0"/>
              <a:t>A pointer is a variable that </a:t>
            </a:r>
            <a:r>
              <a:rPr lang="en-US" dirty="0">
                <a:solidFill>
                  <a:srgbClr val="C00000"/>
                </a:solidFill>
              </a:rPr>
              <a:t>store address / reference </a:t>
            </a:r>
            <a:r>
              <a:rPr lang="en-US" dirty="0"/>
              <a:t>of another variable.</a:t>
            </a:r>
          </a:p>
          <a:p>
            <a:r>
              <a:rPr lang="en-US" dirty="0"/>
              <a:t>Pointer is </a:t>
            </a:r>
            <a:r>
              <a:rPr lang="en-US" dirty="0">
                <a:solidFill>
                  <a:srgbClr val="C00000"/>
                </a:solidFill>
              </a:rPr>
              <a:t>derived data type </a:t>
            </a:r>
            <a:r>
              <a:rPr lang="en-US" dirty="0"/>
              <a:t>in C language.</a:t>
            </a:r>
          </a:p>
          <a:p>
            <a:r>
              <a:rPr lang="en-US" dirty="0"/>
              <a:t>A pointer contains the memory address of that variable as their value. Pointers are also called </a:t>
            </a:r>
            <a:r>
              <a:rPr lang="en-US" dirty="0">
                <a:solidFill>
                  <a:srgbClr val="C00000"/>
                </a:solidFill>
              </a:rPr>
              <a:t>address variables </a:t>
            </a:r>
            <a:r>
              <a:rPr lang="en-US" dirty="0"/>
              <a:t>because they contain the addresses of other variables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&amp; Initialization of Pointer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="" xmlns:a16="http://schemas.microsoft.com/office/drawing/2014/main" id="{1E47E257-DB3F-B648-8F50-D7128FD266DF}"/>
              </a:ext>
            </a:extLst>
          </p:cNvPr>
          <p:cNvSpPr/>
          <p:nvPr/>
        </p:nvSpPr>
        <p:spPr>
          <a:xfrm>
            <a:off x="6704206" y="2210968"/>
            <a:ext cx="4787017" cy="1815883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67EF3137-F2F6-854D-863F-B48E7158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4283258"/>
            <a:ext cx="11667281" cy="2163650"/>
          </a:xfrm>
        </p:spPr>
        <p:txBody>
          <a:bodyPr/>
          <a:lstStyle/>
          <a:p>
            <a:r>
              <a:rPr lang="en-US" sz="2200" dirty="0" smtClean="0">
                <a:solidFill>
                  <a:srgbClr val="C00000"/>
                </a:solidFill>
              </a:rPr>
              <a:t>p</a:t>
            </a:r>
            <a:r>
              <a:rPr lang="en-US" sz="2200" dirty="0" smtClean="0"/>
              <a:t> </a:t>
            </a:r>
            <a:r>
              <a:rPr lang="en-US" sz="2200" dirty="0"/>
              <a:t>is integer pointer variable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&amp;</a:t>
            </a:r>
            <a:r>
              <a:rPr lang="en-US" sz="2200" dirty="0"/>
              <a:t> is address of or referencing operator which returns memory address of variable.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*</a:t>
            </a:r>
            <a:r>
              <a:rPr lang="en-US" sz="2200" dirty="0"/>
              <a:t> is indirection or dereferencing operator which returns value stored at that memory address.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&amp;</a:t>
            </a:r>
            <a:r>
              <a:rPr lang="en-US" sz="2200" dirty="0"/>
              <a:t> operator is the inverse of * operator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x = a is same as x = *(&amp;a)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F33DB62-B1AF-0A41-88A9-6611F0F3BFDE}"/>
              </a:ext>
            </a:extLst>
          </p:cNvPr>
          <p:cNvSpPr/>
          <p:nvPr/>
        </p:nvSpPr>
        <p:spPr>
          <a:xfrm>
            <a:off x="762354" y="1345438"/>
            <a:ext cx="3642483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2B0D659-30F9-BA41-94BF-21C792565A1E}"/>
              </a:ext>
            </a:extLst>
          </p:cNvPr>
          <p:cNvSpPr/>
          <p:nvPr/>
        </p:nvSpPr>
        <p:spPr>
          <a:xfrm>
            <a:off x="262360" y="1345437"/>
            <a:ext cx="49999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="" xmlns:a16="http://schemas.microsoft.com/office/drawing/2014/main" id="{19D10186-A669-C548-B14E-0BA5B4906599}"/>
              </a:ext>
            </a:extLst>
          </p:cNvPr>
          <p:cNvSpPr/>
          <p:nvPr/>
        </p:nvSpPr>
        <p:spPr>
          <a:xfrm>
            <a:off x="262360" y="10162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F8CB3693-B99C-DE49-8125-6B57A9A7CD37}"/>
              </a:ext>
            </a:extLst>
          </p:cNvPr>
          <p:cNvSpPr/>
          <p:nvPr/>
        </p:nvSpPr>
        <p:spPr>
          <a:xfrm>
            <a:off x="762354" y="2210970"/>
            <a:ext cx="550737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a=10, *p; 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 assign memory address of a to pointer 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variable p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p = &amp;a;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 %d %d", a, *p, p);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83D0C04-30DF-9643-8600-23A307D67E1E}"/>
              </a:ext>
            </a:extLst>
          </p:cNvPr>
          <p:cNvSpPr/>
          <p:nvPr/>
        </p:nvSpPr>
        <p:spPr>
          <a:xfrm>
            <a:off x="262360" y="2210969"/>
            <a:ext cx="49999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32" name="Rectangle: Top Corners Rounded 6">
            <a:extLst>
              <a:ext uri="{FF2B5EF4-FFF2-40B4-BE49-F238E27FC236}">
                <a16:creationId xmlns="" xmlns:a16="http://schemas.microsoft.com/office/drawing/2014/main" id="{28088131-4C97-C048-8983-45874414A30A}"/>
              </a:ext>
            </a:extLst>
          </p:cNvPr>
          <p:cNvSpPr/>
          <p:nvPr/>
        </p:nvSpPr>
        <p:spPr>
          <a:xfrm>
            <a:off x="262360" y="18817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FD0F6E-2F09-B846-AD2C-A988B6F6F413}"/>
              </a:ext>
            </a:extLst>
          </p:cNvPr>
          <p:cNvSpPr txBox="1"/>
          <p:nvPr/>
        </p:nvSpPr>
        <p:spPr>
          <a:xfrm>
            <a:off x="6880908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7E17322-DB93-FC4E-A4A3-8333DC821638}"/>
              </a:ext>
            </a:extLst>
          </p:cNvPr>
          <p:cNvSpPr txBox="1"/>
          <p:nvPr/>
        </p:nvSpPr>
        <p:spPr>
          <a:xfrm>
            <a:off x="8336942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2DCC0E0-E31D-AB4C-BCDB-27606A07CED3}"/>
              </a:ext>
            </a:extLst>
          </p:cNvPr>
          <p:cNvSpPr txBox="1"/>
          <p:nvPr/>
        </p:nvSpPr>
        <p:spPr>
          <a:xfrm>
            <a:off x="9792977" y="2375559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653A9A7-6605-8B41-AC99-EC4C0B578A2E}"/>
              </a:ext>
            </a:extLst>
          </p:cNvPr>
          <p:cNvSpPr txBox="1"/>
          <p:nvPr/>
        </p:nvSpPr>
        <p:spPr>
          <a:xfrm>
            <a:off x="6880908" y="2936506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993ED5A-A24B-0449-BD8A-C5A59135FA12}"/>
              </a:ext>
            </a:extLst>
          </p:cNvPr>
          <p:cNvSpPr txBox="1"/>
          <p:nvPr/>
        </p:nvSpPr>
        <p:spPr>
          <a:xfrm>
            <a:off x="8591076" y="2936506"/>
            <a:ext cx="873219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1D86605-B849-A348-A976-370C86179BF1}"/>
              </a:ext>
            </a:extLst>
          </p:cNvPr>
          <p:cNvSpPr txBox="1"/>
          <p:nvPr/>
        </p:nvSpPr>
        <p:spPr>
          <a:xfrm>
            <a:off x="9792977" y="2936505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7EEABCD-04FF-CB41-B776-076F9DF4BB12}"/>
              </a:ext>
            </a:extLst>
          </p:cNvPr>
          <p:cNvSpPr txBox="1"/>
          <p:nvPr/>
        </p:nvSpPr>
        <p:spPr>
          <a:xfrm>
            <a:off x="6880908" y="3497451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D550554-980E-D745-83FF-D937C060475B}"/>
              </a:ext>
            </a:extLst>
          </p:cNvPr>
          <p:cNvSpPr txBox="1"/>
          <p:nvPr/>
        </p:nvSpPr>
        <p:spPr>
          <a:xfrm>
            <a:off x="8540626" y="3531878"/>
            <a:ext cx="974121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B0D8DEF-DE06-7645-A564-CD3CABD04B5D}"/>
              </a:ext>
            </a:extLst>
          </p:cNvPr>
          <p:cNvSpPr txBox="1"/>
          <p:nvPr/>
        </p:nvSpPr>
        <p:spPr>
          <a:xfrm>
            <a:off x="9792977" y="349745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5048</a:t>
            </a:r>
          </a:p>
        </p:txBody>
      </p:sp>
      <p:sp>
        <p:nvSpPr>
          <p:cNvPr id="42" name="Curved Right Arrow 41">
            <a:extLst>
              <a:ext uri="{FF2B5EF4-FFF2-40B4-BE49-F238E27FC236}">
                <a16:creationId xmlns="" xmlns:a16="http://schemas.microsoft.com/office/drawing/2014/main" id="{B7AF8DFA-9701-F246-A0BB-0D72AA33848B}"/>
              </a:ext>
            </a:extLst>
          </p:cNvPr>
          <p:cNvSpPr/>
          <p:nvPr/>
        </p:nvSpPr>
        <p:spPr>
          <a:xfrm rot="10800000">
            <a:off x="9506596" y="3001301"/>
            <a:ext cx="438868" cy="560945"/>
          </a:xfrm>
          <a:prstGeom prst="curvedRightArrow">
            <a:avLst>
              <a:gd name="adj1" fmla="val 20722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19647C6-3618-9548-AFF1-CDB5599CC58D}"/>
              </a:ext>
            </a:extLst>
          </p:cNvPr>
          <p:cNvSpPr/>
          <p:nvPr/>
        </p:nvSpPr>
        <p:spPr>
          <a:xfrm>
            <a:off x="6704207" y="1348430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10 10 5000</a:t>
            </a:r>
          </a:p>
        </p:txBody>
      </p:sp>
      <p:sp>
        <p:nvSpPr>
          <p:cNvPr id="44" name="Rectangle: Top Corners Rounded 7">
            <a:extLst>
              <a:ext uri="{FF2B5EF4-FFF2-40B4-BE49-F238E27FC236}">
                <a16:creationId xmlns="" xmlns:a16="http://schemas.microsoft.com/office/drawing/2014/main" id="{42A33A23-AC8A-0146-936C-3F606E2995D1}"/>
              </a:ext>
            </a:extLst>
          </p:cNvPr>
          <p:cNvSpPr/>
          <p:nvPr/>
        </p:nvSpPr>
        <p:spPr>
          <a:xfrm>
            <a:off x="6704207" y="10192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05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 build="p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 uses pointers to create </a:t>
            </a:r>
            <a:r>
              <a:rPr lang="en-IN" dirty="0">
                <a:solidFill>
                  <a:srgbClr val="C00000"/>
                </a:solidFill>
              </a:rPr>
              <a:t>dynamic data structures, </a:t>
            </a:r>
            <a:r>
              <a:rPr lang="en-IN" dirty="0"/>
              <a:t>data structures built up from blocks of memory allocated from the heap at run-time. Example linked list, tree, etc.</a:t>
            </a:r>
          </a:p>
          <a:p>
            <a:r>
              <a:rPr lang="en-IN" dirty="0"/>
              <a:t>C uses pointers to handle variable parameters passed to functions.</a:t>
            </a:r>
          </a:p>
          <a:p>
            <a:r>
              <a:rPr lang="en-IN" dirty="0"/>
              <a:t>Pointers in C provide an alternative way to </a:t>
            </a:r>
            <a:r>
              <a:rPr lang="en-IN" dirty="0">
                <a:solidFill>
                  <a:srgbClr val="C00000"/>
                </a:solidFill>
              </a:rPr>
              <a:t>access information stored in arrays</a:t>
            </a:r>
            <a:r>
              <a:rPr lang="en-IN" dirty="0"/>
              <a:t>.</a:t>
            </a:r>
          </a:p>
          <a:p>
            <a:r>
              <a:rPr lang="en-IN" dirty="0"/>
              <a:t>Pointer use in </a:t>
            </a:r>
            <a:r>
              <a:rPr lang="en-IN" dirty="0">
                <a:solidFill>
                  <a:srgbClr val="C00000"/>
                </a:solidFill>
              </a:rPr>
              <a:t>system level programming </a:t>
            </a:r>
            <a:r>
              <a:rPr lang="en-IN" dirty="0"/>
              <a:t>where memory addresses are useful. For example shared memory used by multiple threads.</a:t>
            </a:r>
          </a:p>
          <a:p>
            <a:pPr fontAlgn="base"/>
            <a:r>
              <a:rPr lang="en-IN" dirty="0"/>
              <a:t>Pointers are used for file handling.</a:t>
            </a:r>
          </a:p>
          <a:p>
            <a:r>
              <a:rPr lang="en-IN" dirty="0"/>
              <a:t>This is the reason why C is versatile.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– Double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08545"/>
          </a:xfrm>
        </p:spPr>
        <p:txBody>
          <a:bodyPr/>
          <a:lstStyle/>
          <a:p>
            <a:r>
              <a:rPr lang="en-US" dirty="0"/>
              <a:t>Pointer holds the address of another variable of same type. </a:t>
            </a:r>
          </a:p>
          <a:p>
            <a:r>
              <a:rPr lang="en-US" dirty="0"/>
              <a:t>When a pointer holds the </a:t>
            </a:r>
            <a:r>
              <a:rPr lang="en-US" dirty="0">
                <a:solidFill>
                  <a:srgbClr val="C00000"/>
                </a:solidFill>
              </a:rPr>
              <a:t>address of another pointer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then such type of pointer is known as </a:t>
            </a:r>
            <a:r>
              <a:rPr lang="en-US" dirty="0">
                <a:solidFill>
                  <a:srgbClr val="C00000"/>
                </a:solidFill>
              </a:rPr>
              <a:t>pointer-to-pointer or double pointer</a:t>
            </a:r>
            <a:r>
              <a:rPr lang="en-US" dirty="0"/>
              <a:t>. </a:t>
            </a:r>
          </a:p>
          <a:p>
            <a:r>
              <a:rPr lang="en-IN" dirty="0"/>
              <a:t>The first pointer contains the address of the second pointer, which points to the location that contains the actual value.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621B5B-1718-6749-B9CF-04486E544C23}"/>
              </a:ext>
            </a:extLst>
          </p:cNvPr>
          <p:cNvSpPr/>
          <p:nvPr/>
        </p:nvSpPr>
        <p:spPr>
          <a:xfrm>
            <a:off x="262360" y="3462994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6BFC3EE9-579D-CB4F-9675-24D40E717E30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507BD5-26E6-A14A-BFD9-3DC43820C0E1}"/>
              </a:ext>
            </a:extLst>
          </p:cNvPr>
          <p:cNvSpPr txBox="1"/>
          <p:nvPr/>
        </p:nvSpPr>
        <p:spPr>
          <a:xfrm>
            <a:off x="5980964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C43461-D50D-2A4E-862F-42FA4A2FE6AE}"/>
              </a:ext>
            </a:extLst>
          </p:cNvPr>
          <p:cNvSpPr txBox="1"/>
          <p:nvPr/>
        </p:nvSpPr>
        <p:spPr>
          <a:xfrm>
            <a:off x="754465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1AAA09-99A4-C04F-B706-4CAEEDEC1DE9}"/>
              </a:ext>
            </a:extLst>
          </p:cNvPr>
          <p:cNvSpPr txBox="1"/>
          <p:nvPr/>
        </p:nvSpPr>
        <p:spPr>
          <a:xfrm>
            <a:off x="910993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064425B-F22E-1145-9994-075271151CBD}"/>
              </a:ext>
            </a:extLst>
          </p:cNvPr>
          <p:cNvSpPr txBox="1"/>
          <p:nvPr/>
        </p:nvSpPr>
        <p:spPr>
          <a:xfrm>
            <a:off x="7671725" y="3859348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8AA19F-3AAA-6748-BF0C-F2FC5DD85601}"/>
              </a:ext>
            </a:extLst>
          </p:cNvPr>
          <p:cNvSpPr txBox="1"/>
          <p:nvPr/>
        </p:nvSpPr>
        <p:spPr>
          <a:xfrm>
            <a:off x="6108032" y="3857976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8A0DC18-98D5-AD4B-BD3D-C8735AA9762A}"/>
              </a:ext>
            </a:extLst>
          </p:cNvPr>
          <p:cNvSpPr txBox="1"/>
          <p:nvPr/>
        </p:nvSpPr>
        <p:spPr>
          <a:xfrm>
            <a:off x="9237005" y="3857976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4D79556-CDDE-B045-A303-923B54C3FA77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235387" y="4042642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6E2EF0B-D1F9-944C-ABF0-C886E04E33DA}"/>
              </a:ext>
            </a:extLst>
          </p:cNvPr>
          <p:cNvCxnSpPr/>
          <p:nvPr/>
        </p:nvCxnSpPr>
        <p:spPr>
          <a:xfrm>
            <a:off x="8800667" y="4041270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3C7F809-E1A1-C547-A765-4B52CA6AD76F}"/>
              </a:ext>
            </a:extLst>
          </p:cNvPr>
          <p:cNvSpPr/>
          <p:nvPr/>
        </p:nvSpPr>
        <p:spPr>
          <a:xfrm>
            <a:off x="275239" y="4541630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**</a:t>
            </a:r>
            <a:r>
              <a:rPr lang="en-IN" b="1" dirty="0" err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="" xmlns:a16="http://schemas.microsoft.com/office/drawing/2014/main" id="{D2242FF5-E029-554D-965D-F13669876067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236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WAP to </a:t>
            </a:r>
            <a:r>
              <a:rPr lang="en-US" sz="2800" dirty="0">
                <a:solidFill>
                  <a:schemeClr val="tx1"/>
                </a:solidFill>
              </a:rPr>
              <a:t>print variable, address of pointer variable and </a:t>
            </a:r>
            <a:r>
              <a:rPr lang="en-US" sz="2800" dirty="0" smtClean="0">
                <a:solidFill>
                  <a:schemeClr val="tx1"/>
                </a:solidFill>
              </a:rPr>
              <a:t>double </a:t>
            </a:r>
            <a:r>
              <a:rPr lang="en-US" sz="2800" dirty="0">
                <a:solidFill>
                  <a:schemeClr val="tx1"/>
                </a:solidFill>
              </a:rPr>
              <a:t>pointer variable.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03084" y="1284272"/>
            <a:ext cx="847227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 () 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3000;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 // address of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 // address of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using address of operator &amp;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("Value of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%d\n",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("Value available at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%d\n",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("Value available at **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%d\n", **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	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03091" y="1284272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403090" y="5282297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of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available at *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available at **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pptr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03091" y="95508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403090" y="495311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33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an array, compiler allocates continuous blocks of memory so that all the elements of an array can be stored in that memory. </a:t>
            </a:r>
          </a:p>
          <a:p>
            <a:r>
              <a:rPr lang="en-US" dirty="0"/>
              <a:t>The address of first allocated byte or the address of first element is assigned to an array name. </a:t>
            </a:r>
          </a:p>
          <a:p>
            <a:r>
              <a:rPr lang="en-US" dirty="0"/>
              <a:t>Thus array name works as </a:t>
            </a:r>
            <a:r>
              <a:rPr lang="en-US" dirty="0">
                <a:solidFill>
                  <a:srgbClr val="C00000"/>
                </a:solidFill>
              </a:rPr>
              <a:t>pointer variable</a:t>
            </a:r>
            <a:r>
              <a:rPr lang="en-US" dirty="0"/>
              <a:t>.</a:t>
            </a:r>
          </a:p>
          <a:p>
            <a:r>
              <a:rPr lang="en-US" dirty="0"/>
              <a:t>The address of first element is also known as </a:t>
            </a:r>
            <a:r>
              <a:rPr lang="en-US" dirty="0">
                <a:solidFill>
                  <a:srgbClr val="C00000"/>
                </a:solidFill>
              </a:rPr>
              <a:t>base address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107024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Example: </a:t>
            </a:r>
            <a:r>
              <a:rPr lang="en-IN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a[</a:t>
            </a:r>
            <a:r>
              <a:rPr lang="en-IN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10</a:t>
            </a:r>
            <a:r>
              <a:rPr lang="en-IN" dirty="0">
                <a:latin typeface="+mj-lt"/>
                <a:cs typeface="Consolas" panose="020B0609020204030204" pitchFamily="49" charset="0"/>
              </a:rPr>
              <a:t>], *p;</a:t>
            </a:r>
          </a:p>
          <a:p>
            <a:r>
              <a:rPr lang="en-US" dirty="0">
                <a:latin typeface="+mj-lt"/>
              </a:rPr>
              <a:t>a[0] is same as *(a+0), a[2] is same as *(a+2) and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is same as *(</a:t>
            </a:r>
            <a:r>
              <a:rPr lang="en-US" dirty="0" err="1">
                <a:latin typeface="+mj-lt"/>
              </a:rPr>
              <a:t>a+i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CDC4C61-FDDE-1446-AB95-BD1292FB9EB0}"/>
              </a:ext>
            </a:extLst>
          </p:cNvPr>
          <p:cNvSpPr/>
          <p:nvPr/>
        </p:nvSpPr>
        <p:spPr>
          <a:xfrm>
            <a:off x="2767263" y="2237872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DF99CBB-9B5A-6F49-8F71-B06DCEC6E9B9}"/>
              </a:ext>
            </a:extLst>
          </p:cNvPr>
          <p:cNvSpPr/>
          <p:nvPr/>
        </p:nvSpPr>
        <p:spPr>
          <a:xfrm>
            <a:off x="2767263" y="2705194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54B920C-2090-9A40-B490-3930FFB8D875}"/>
              </a:ext>
            </a:extLst>
          </p:cNvPr>
          <p:cNvSpPr/>
          <p:nvPr/>
        </p:nvSpPr>
        <p:spPr>
          <a:xfrm>
            <a:off x="2767263" y="4252516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68D8E3-8612-744E-9390-625B79A2BE0E}"/>
              </a:ext>
            </a:extLst>
          </p:cNvPr>
          <p:cNvSpPr/>
          <p:nvPr/>
        </p:nvSpPr>
        <p:spPr>
          <a:xfrm>
            <a:off x="2767263" y="5789557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AE2246-6D27-9A48-A501-42E8861762E5}"/>
              </a:ext>
            </a:extLst>
          </p:cNvPr>
          <p:cNvSpPr/>
          <p:nvPr/>
        </p:nvSpPr>
        <p:spPr>
          <a:xfrm>
            <a:off x="2767263" y="3174426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1EB643-1F51-A448-98C4-02EBEE469BD5}"/>
              </a:ext>
            </a:extLst>
          </p:cNvPr>
          <p:cNvSpPr/>
          <p:nvPr/>
        </p:nvSpPr>
        <p:spPr>
          <a:xfrm>
            <a:off x="2767263" y="4721748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8FAFB3A-29E4-F146-98F2-7516246DAC0D}"/>
              </a:ext>
            </a:extLst>
          </p:cNvPr>
          <p:cNvSpPr/>
          <p:nvPr/>
        </p:nvSpPr>
        <p:spPr>
          <a:xfrm>
            <a:off x="7636042" y="2237872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0DA7265-5F07-174F-A0B6-7889DBEF08B6}"/>
              </a:ext>
            </a:extLst>
          </p:cNvPr>
          <p:cNvSpPr/>
          <p:nvPr/>
        </p:nvSpPr>
        <p:spPr>
          <a:xfrm>
            <a:off x="7636042" y="2705194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BE992DC-8DD4-2F42-A2BA-7E0C19BA1DF9}"/>
              </a:ext>
            </a:extLst>
          </p:cNvPr>
          <p:cNvSpPr/>
          <p:nvPr/>
        </p:nvSpPr>
        <p:spPr>
          <a:xfrm>
            <a:off x="7636042" y="5796263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*(a+9)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7696385-0999-B54D-98CC-FC7D9364A49B}"/>
              </a:ext>
            </a:extLst>
          </p:cNvPr>
          <p:cNvSpPr/>
          <p:nvPr/>
        </p:nvSpPr>
        <p:spPr>
          <a:xfrm>
            <a:off x="7636042" y="3174426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1BC3036-0436-4D41-87D8-79638E3EDFC9}"/>
              </a:ext>
            </a:extLst>
          </p:cNvPr>
          <p:cNvSpPr/>
          <p:nvPr/>
        </p:nvSpPr>
        <p:spPr>
          <a:xfrm>
            <a:off x="7636042" y="4716558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D574AC3-A336-F344-9BDA-3778B523D65A}"/>
              </a:ext>
            </a:extLst>
          </p:cNvPr>
          <p:cNvSpPr txBox="1"/>
          <p:nvPr/>
        </p:nvSpPr>
        <p:spPr>
          <a:xfrm>
            <a:off x="1716063" y="2292839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86711F8-33C5-4245-8871-0270A594E434}"/>
              </a:ext>
            </a:extLst>
          </p:cNvPr>
          <p:cNvSpPr txBox="1"/>
          <p:nvPr/>
        </p:nvSpPr>
        <p:spPr>
          <a:xfrm>
            <a:off x="6584842" y="228782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63C3BD6-10D7-DB4A-AF85-362D7D9CD1CB}"/>
              </a:ext>
            </a:extLst>
          </p:cNvPr>
          <p:cNvSpPr txBox="1"/>
          <p:nvPr/>
        </p:nvSpPr>
        <p:spPr>
          <a:xfrm>
            <a:off x="6584842" y="2755144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a+1: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4E1DEFB-CD19-254C-9FBC-D470C7486255}"/>
              </a:ext>
            </a:extLst>
          </p:cNvPr>
          <p:cNvSpPr txBox="1"/>
          <p:nvPr/>
        </p:nvSpPr>
        <p:spPr>
          <a:xfrm>
            <a:off x="6584842" y="4300826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a+i</a:t>
            </a:r>
            <a:r>
              <a:rPr lang="en-US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0C1EFC7-DA22-D640-9380-E5BAA6066E04}"/>
              </a:ext>
            </a:extLst>
          </p:cNvPr>
          <p:cNvSpPr txBox="1"/>
          <p:nvPr/>
        </p:nvSpPr>
        <p:spPr>
          <a:xfrm>
            <a:off x="6559556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a+9: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366F0A-C8DE-CC4B-BC6C-DB8336D57686}"/>
              </a:ext>
            </a:extLst>
          </p:cNvPr>
          <p:cNvSpPr txBox="1"/>
          <p:nvPr/>
        </p:nvSpPr>
        <p:spPr>
          <a:xfrm>
            <a:off x="8682790" y="228591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68D546E-32EA-AD41-B5C2-336C6EAAEB28}"/>
              </a:ext>
            </a:extLst>
          </p:cNvPr>
          <p:cNvSpPr txBox="1"/>
          <p:nvPr/>
        </p:nvSpPr>
        <p:spPr>
          <a:xfrm>
            <a:off x="8682790" y="2744263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237C325-A91C-B547-AB14-1CFDCBC8233F}"/>
              </a:ext>
            </a:extLst>
          </p:cNvPr>
          <p:cNvSpPr txBox="1"/>
          <p:nvPr/>
        </p:nvSpPr>
        <p:spPr>
          <a:xfrm>
            <a:off x="8787063" y="4300826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 + </a:t>
            </a:r>
            <a:r>
              <a:rPr lang="en-US" dirty="0" err="1"/>
              <a:t>i</a:t>
            </a:r>
            <a:r>
              <a:rPr lang="en-US" dirty="0"/>
              <a:t>*2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9B5222A-5811-7F44-AEB1-6B71544E1CED}"/>
              </a:ext>
            </a:extLst>
          </p:cNvPr>
          <p:cNvSpPr/>
          <p:nvPr/>
        </p:nvSpPr>
        <p:spPr>
          <a:xfrm>
            <a:off x="7636042" y="4250876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90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89604"/>
          </a:xfrm>
        </p:spPr>
        <p:txBody>
          <a:bodyPr/>
          <a:lstStyle/>
          <a:p>
            <a:r>
              <a:rPr lang="en-US" dirty="0"/>
              <a:t>As we have an array of 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en-US" dirty="0" err="1"/>
              <a:t>etc</a:t>
            </a:r>
            <a:r>
              <a:rPr lang="en-US" dirty="0"/>
              <a:t>, same way we can have an array of pointer.</a:t>
            </a:r>
          </a:p>
          <a:p>
            <a:r>
              <a:rPr lang="en-US" dirty="0"/>
              <a:t>Individual elements of an array will store the address values. </a:t>
            </a:r>
          </a:p>
          <a:p>
            <a:r>
              <a:rPr lang="en-US" dirty="0"/>
              <a:t>So, an array is a collection of values of similar type. It can also be a collection of references of similar type known by single name.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4829EF-8DF4-4645-9983-3E22BB25F8A0}"/>
              </a:ext>
            </a:extLst>
          </p:cNvPr>
          <p:cNvSpPr/>
          <p:nvPr/>
        </p:nvSpPr>
        <p:spPr>
          <a:xfrm>
            <a:off x="262360" y="3460688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160D7113-1706-4D44-BCA1-5BA23CD0E2EF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D340A6-F4A9-AF46-949D-FF1E13537156}"/>
              </a:ext>
            </a:extLst>
          </p:cNvPr>
          <p:cNvSpPr/>
          <p:nvPr/>
        </p:nvSpPr>
        <p:spPr>
          <a:xfrm>
            <a:off x="275239" y="4541630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*</a:t>
            </a:r>
            <a:r>
              <a:rPr lang="en-IN" b="1" dirty="0" err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B5CEA8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//declares an array of integer pointer of size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A31A4D46-FA3E-4148-9495-078C4DE963C2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8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1571</Words>
  <Application>Microsoft Office PowerPoint</Application>
  <PresentationFormat>Widescreen</PresentationFormat>
  <Paragraphs>403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Wingdings 2</vt:lpstr>
      <vt:lpstr>Calibri</vt:lpstr>
      <vt:lpstr>Roboto Condensed Light</vt:lpstr>
      <vt:lpstr>Wingdings</vt:lpstr>
      <vt:lpstr>Roboto Condensed</vt:lpstr>
      <vt:lpstr>Wingdings 3</vt:lpstr>
      <vt:lpstr>Arial</vt:lpstr>
      <vt:lpstr>Segoe UI Black</vt:lpstr>
      <vt:lpstr>Consolas</vt:lpstr>
      <vt:lpstr>Office Theme</vt:lpstr>
      <vt:lpstr>Unit-9  Pointers</vt:lpstr>
      <vt:lpstr>What is Pointer?</vt:lpstr>
      <vt:lpstr>Declaration &amp; Initialization of Pointer</vt:lpstr>
      <vt:lpstr>Why use Pointer?</vt:lpstr>
      <vt:lpstr>Pointer to Pointer – Double Pointer</vt:lpstr>
      <vt:lpstr>WAP to print variable, address of pointer variable and double pointer variable. </vt:lpstr>
      <vt:lpstr>Relation between Array &amp; Pointer</vt:lpstr>
      <vt:lpstr>Relation between Array &amp; Pointer – Cont.</vt:lpstr>
      <vt:lpstr>Array of Pointer</vt:lpstr>
      <vt:lpstr>Array of Pointer – Cont.</vt:lpstr>
      <vt:lpstr>WAP to swap value of two variables using pointer / call by reference.</vt:lpstr>
      <vt:lpstr>Pointer and Function</vt:lpstr>
      <vt:lpstr>Call by Value</vt:lpstr>
      <vt:lpstr>Call by Reference / Address</vt:lpstr>
      <vt:lpstr>Pointer to Function</vt:lpstr>
      <vt:lpstr>Write a program to sum of two numbers using pointer to function.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483</cp:revision>
  <dcterms:created xsi:type="dcterms:W3CDTF">2020-05-01T05:09:15Z</dcterms:created>
  <dcterms:modified xsi:type="dcterms:W3CDTF">2022-01-22T09:59:04Z</dcterms:modified>
</cp:coreProperties>
</file>