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4" r:id="rId11"/>
    <p:sldId id="2146847062" r:id="rId12"/>
    <p:sldId id="2146847065" r:id="rId13"/>
    <p:sldId id="2146847063"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96549" y="4586365"/>
            <a:ext cx="890116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AYUSH SHARMA GALGOTIAS UNIVERSITY – B.TECH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0451-BDFB-2E45-F9BF-BC96C164BD2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985DE99-64B3-D991-B449-38A7B06ED08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BBDB191-8F60-0AF1-BC4D-690738E0C76A}"/>
              </a:ext>
            </a:extLst>
          </p:cNvPr>
          <p:cNvPicPr>
            <a:picLocks noGrp="1" noChangeAspect="1"/>
          </p:cNvPicPr>
          <p:nvPr>
            <p:ph idx="1"/>
          </p:nvPr>
        </p:nvPicPr>
        <p:blipFill>
          <a:blip r:embed="rId2"/>
          <a:stretch>
            <a:fillRect/>
          </a:stretch>
        </p:blipFill>
        <p:spPr>
          <a:xfrm>
            <a:off x="739054" y="1232452"/>
            <a:ext cx="10871754" cy="4923392"/>
          </a:xfrm>
        </p:spPr>
      </p:pic>
    </p:spTree>
    <p:extLst>
      <p:ext uri="{BB962C8B-B14F-4D97-AF65-F5344CB8AC3E}">
        <p14:creationId xmlns:p14="http://schemas.microsoft.com/office/powerpoint/2010/main" val="349532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machine learning model effectively classifies various power system faults, providing accurate and timely fault detection. This improves the reliability and stability of power grids and assists in automating recovery actions. Future improvements can focus on real-time data integration and advanced ensemble methods.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dirty="0"/>
              <a:t>Integrate real-time sensor data using IoT</a:t>
            </a:r>
          </a:p>
          <a:p>
            <a:pPr marL="305435" indent="-305435"/>
            <a:r>
              <a:rPr lang="en-US" sz="2800" dirty="0"/>
              <a:t>Explore deep learning models for better accuracy</a:t>
            </a:r>
          </a:p>
          <a:p>
            <a:pPr marL="305435" indent="-305435"/>
            <a:r>
              <a:rPr lang="en-US" sz="2800" dirty="0"/>
              <a:t>Expand to classify faults in regional and national grids</a:t>
            </a:r>
          </a:p>
          <a:p>
            <a:pPr marL="305435" indent="-305435"/>
            <a:r>
              <a:rPr lang="en-US" sz="2800" dirty="0"/>
              <a:t>Deploy the model on edge devices in substations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Kaggle Dataset on Power System Faults</a:t>
            </a:r>
          </a:p>
          <a:p>
            <a:pPr marL="305435" indent="-305435"/>
            <a:r>
              <a:rPr lang="en-IN" sz="2400" dirty="0"/>
              <a:t>IBM Watson Studio Documentation</a:t>
            </a:r>
          </a:p>
          <a:p>
            <a:pPr marL="305435" indent="-305435"/>
            <a:r>
              <a:rPr lang="en-US" sz="2400" dirty="0"/>
              <a:t>Research papers on fault classification</a:t>
            </a:r>
          </a:p>
          <a:p>
            <a:pPr marL="305435" indent="-305435"/>
            <a:r>
              <a:rPr lang="en-IN" sz="2400" dirty="0"/>
              <a:t>Python Libraries: Scikit-learn, Pandas, Matplotlib</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ECBD8C51-23A4-D66E-DAC5-0A76F69A2C1E}"/>
              </a:ext>
            </a:extLst>
          </p:cNvPr>
          <p:cNvPicPr>
            <a:picLocks noChangeAspect="1"/>
          </p:cNvPicPr>
          <p:nvPr/>
        </p:nvPicPr>
        <p:blipFill>
          <a:blip r:embed="rId2"/>
          <a:stretch>
            <a:fillRect/>
          </a:stretch>
        </p:blipFill>
        <p:spPr>
          <a:xfrm>
            <a:off x="581192" y="1368528"/>
            <a:ext cx="7489382" cy="487676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906CD53C-261E-9614-7B16-9B895AB4A377}"/>
              </a:ext>
            </a:extLst>
          </p:cNvPr>
          <p:cNvPicPr>
            <a:picLocks noChangeAspect="1"/>
          </p:cNvPicPr>
          <p:nvPr/>
        </p:nvPicPr>
        <p:blipFill>
          <a:blip r:embed="rId2"/>
          <a:srcRect b="3633"/>
          <a:stretch>
            <a:fillRect/>
          </a:stretch>
        </p:blipFill>
        <p:spPr>
          <a:xfrm>
            <a:off x="581191" y="1381540"/>
            <a:ext cx="7578835" cy="486023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EA59211C-3121-F10E-7C1A-F386DDE5B880}"/>
              </a:ext>
            </a:extLst>
          </p:cNvPr>
          <p:cNvPicPr>
            <a:picLocks noChangeAspect="1"/>
          </p:cNvPicPr>
          <p:nvPr/>
        </p:nvPicPr>
        <p:blipFill>
          <a:blip r:embed="rId2"/>
          <a:srcRect t="2826"/>
          <a:stretch>
            <a:fillRect/>
          </a:stretch>
        </p:blipFill>
        <p:spPr>
          <a:xfrm>
            <a:off x="581192" y="1371600"/>
            <a:ext cx="8493235" cy="478424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Power distribution systems are prone to various types of faults such as line-to-ground, line-to-line, and three-phase faults. These faults can disrupt power supply and reduce system reliability. The challenge lies in accurately detecting and classifying these faults using electrical measurement data (voltage, current, phasors) to differentiate them from normal operating conditions, thereby ensuring the stability of the power grid.</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r>
              <a:rPr lang="en-US" sz="2000" b="1" dirty="0"/>
              <a:t>Key components:</a:t>
            </a:r>
            <a:endParaRPr lang="en-US" sz="2000" dirty="0"/>
          </a:p>
          <a:p>
            <a:r>
              <a:rPr lang="en-US" sz="2000" b="1" dirty="0"/>
              <a:t>Data Collection:</a:t>
            </a:r>
            <a:r>
              <a:rPr lang="en-US" sz="2000" dirty="0"/>
              <a:t> Use the Kaggle dataset on power system faults.</a:t>
            </a:r>
          </a:p>
          <a:p>
            <a:r>
              <a:rPr lang="en-US" sz="2000" b="1" dirty="0"/>
              <a:t>Preprocessing:</a:t>
            </a:r>
            <a:r>
              <a:rPr lang="en-US" sz="2000" dirty="0"/>
              <a:t> Clean and normalize the dataset.</a:t>
            </a:r>
          </a:p>
          <a:p>
            <a:r>
              <a:rPr lang="en-US" sz="2000" b="1" dirty="0"/>
              <a:t>Model Training:</a:t>
            </a:r>
            <a:r>
              <a:rPr lang="en-US" sz="2000" dirty="0"/>
              <a:t> Train a classification model (e.g., Decision Tree, Random Forest, or SVM).</a:t>
            </a:r>
          </a:p>
          <a:p>
            <a:r>
              <a:rPr lang="en-US" sz="2000" b="1" dirty="0"/>
              <a:t>Evaluation:</a:t>
            </a:r>
            <a:r>
              <a:rPr lang="en-US" sz="2000" dirty="0"/>
              <a:t> Validate the model using accuracy, precision, recall, and F1-score</a:t>
            </a:r>
            <a:r>
              <a:rPr lang="en-US" sz="2400"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600" b="1" dirty="0">
                <a:solidFill>
                  <a:schemeClr val="tx1"/>
                </a:solidFill>
                <a:ea typeface="+mn-lt"/>
                <a:cs typeface="+mn-lt"/>
              </a:rPr>
              <a:t>The "System Approach" section outlines the overall strategy and methodology for developing and implementing the </a:t>
            </a:r>
            <a:r>
              <a:rPr lang="en-US" sz="1600" b="1" dirty="0">
                <a:solidFill>
                  <a:schemeClr val="tx1"/>
                </a:solidFill>
              </a:rPr>
              <a:t>Power System Fault Detection and Classification</a:t>
            </a:r>
            <a:r>
              <a:rPr lang="en-IN" sz="1600" b="1" dirty="0">
                <a:solidFill>
                  <a:schemeClr val="tx1"/>
                </a:solidFill>
                <a:ea typeface="+mn-lt"/>
                <a:cs typeface="+mn-lt"/>
              </a:rPr>
              <a:t>. Here's a suggested structure for this section:</a:t>
            </a:r>
          </a:p>
          <a:p>
            <a:pPr marL="305435" indent="-305435"/>
            <a:r>
              <a:rPr lang="en-IN" sz="1600" b="1" dirty="0">
                <a:solidFill>
                  <a:srgbClr val="0F0F0F"/>
                </a:solidFill>
              </a:rPr>
              <a:t>System requirements</a:t>
            </a:r>
          </a:p>
          <a:p>
            <a:pPr marL="0" indent="0">
              <a:buNone/>
            </a:pPr>
            <a:r>
              <a:rPr lang="en-IN" sz="1600" b="1" dirty="0">
                <a:solidFill>
                  <a:srgbClr val="0F0F0F"/>
                </a:solidFill>
              </a:rPr>
              <a:t>	IBM Cloud (Mandatory)</a:t>
            </a:r>
          </a:p>
          <a:p>
            <a:pPr marL="0" indent="0">
              <a:buNone/>
            </a:pPr>
            <a:r>
              <a:rPr lang="en-IN" sz="1600" b="1" dirty="0">
                <a:solidFill>
                  <a:srgbClr val="0F0F0F"/>
                </a:solidFill>
              </a:rPr>
              <a:t>	IBM Watson studio for model development and deployment</a:t>
            </a:r>
          </a:p>
          <a:p>
            <a:pPr marL="0" indent="0">
              <a:buNone/>
            </a:pPr>
            <a:r>
              <a:rPr lang="en-IN" sz="1600" b="1" dirty="0">
                <a:solidFill>
                  <a:srgbClr val="0F0F0F"/>
                </a:solidFill>
              </a:rPr>
              <a:t>	IBM cloud storage for dataset handling</a:t>
            </a:r>
          </a:p>
          <a:p>
            <a:pPr marL="305435" indent="-305435"/>
            <a:r>
              <a:rPr lang="en-IN" sz="1600" b="1" dirty="0">
                <a:solidFill>
                  <a:srgbClr val="0F0F0F"/>
                </a:solidFill>
              </a:rPr>
              <a:t>Library required to build the model</a:t>
            </a:r>
          </a:p>
          <a:p>
            <a:pPr marL="0" indent="0">
              <a:buNone/>
            </a:pPr>
            <a:r>
              <a:rPr lang="en-IN" sz="1600" dirty="0">
                <a:solidFill>
                  <a:schemeClr val="tx1"/>
                </a:solidFill>
                <a:latin typeface="ui-sans-serif"/>
              </a:rPr>
              <a:t>	</a:t>
            </a:r>
            <a:r>
              <a:rPr lang="en-US" sz="1600" b="1" dirty="0">
                <a:solidFill>
                  <a:schemeClr val="tx1"/>
                </a:solidFill>
                <a:latin typeface="Franklin Gothic Book" panose="020B0503020102020204" pitchFamily="34" charset="0"/>
              </a:rPr>
              <a:t>Pandas – for data manipulation</a:t>
            </a:r>
          </a:p>
          <a:p>
            <a:pPr marL="0" indent="0">
              <a:buNone/>
            </a:pPr>
            <a:r>
              <a:rPr lang="en-US" sz="1600" b="1" dirty="0">
                <a:solidFill>
                  <a:schemeClr val="tx1"/>
                </a:solidFill>
                <a:latin typeface="Franklin Gothic Book" panose="020B0503020102020204" pitchFamily="34" charset="0"/>
              </a:rPr>
              <a:t>	NumPy – for </a:t>
            </a:r>
            <a:r>
              <a:rPr lang="en-US" sz="1600" b="1" dirty="0">
                <a:solidFill>
                  <a:schemeClr val="tx1"/>
                </a:solidFill>
              </a:rPr>
              <a:t>numerical</a:t>
            </a:r>
            <a:r>
              <a:rPr lang="en-US" sz="1600" b="1" dirty="0">
                <a:solidFill>
                  <a:schemeClr val="tx1"/>
                </a:solidFill>
                <a:latin typeface="Franklin Gothic Book" panose="020B0503020102020204" pitchFamily="34" charset="0"/>
              </a:rPr>
              <a:t> operations</a:t>
            </a:r>
          </a:p>
          <a:p>
            <a:pPr marL="0" indent="0">
              <a:buNone/>
            </a:pPr>
            <a:r>
              <a:rPr lang="en-US" sz="1600" b="1" dirty="0">
                <a:solidFill>
                  <a:schemeClr val="tx1"/>
                </a:solidFill>
                <a:latin typeface="Franklin Gothic Book" panose="020B0503020102020204" pitchFamily="34" charset="0"/>
              </a:rPr>
              <a:t>	Scikit-learn – for building and evaluating ML models</a:t>
            </a:r>
          </a:p>
          <a:p>
            <a:pPr marL="0" indent="0">
              <a:buNone/>
            </a:pPr>
            <a:r>
              <a:rPr lang="en-US" sz="1600" b="1" dirty="0">
                <a:solidFill>
                  <a:schemeClr val="tx1"/>
                </a:solidFill>
                <a:latin typeface="Franklin Gothic Book" panose="020B0503020102020204" pitchFamily="34" charset="0"/>
              </a:rPr>
              <a:t>	Matplotlib – for visualization</a:t>
            </a:r>
          </a:p>
          <a:p>
            <a:pPr marL="0" indent="0">
              <a:buNone/>
            </a:pP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7" name="TextBox 36">
            <a:extLst>
              <a:ext uri="{FF2B5EF4-FFF2-40B4-BE49-F238E27FC236}">
                <a16:creationId xmlns:a16="http://schemas.microsoft.com/office/drawing/2014/main" id="{095B1CE9-3AD2-32BD-17B6-9A24ACBCD127}"/>
              </a:ext>
            </a:extLst>
          </p:cNvPr>
          <p:cNvSpPr txBox="1"/>
          <p:nvPr/>
        </p:nvSpPr>
        <p:spPr>
          <a:xfrm>
            <a:off x="581192" y="1977888"/>
            <a:ext cx="11137043"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Algorithm Selection:</a:t>
            </a:r>
            <a:br>
              <a:rPr lang="en-US" sz="2800" dirty="0"/>
            </a:br>
            <a:r>
              <a:rPr lang="en-US" sz="2800" dirty="0"/>
              <a:t>Random Forest Classifier (or SVM based on performance)</a:t>
            </a:r>
          </a:p>
          <a:p>
            <a:pPr marL="285750" indent="-285750">
              <a:buFont typeface="Arial" panose="020B0604020202020204" pitchFamily="34" charset="0"/>
              <a:buChar char="•"/>
            </a:pPr>
            <a:r>
              <a:rPr lang="en-US" sz="2800" b="1" dirty="0"/>
              <a:t>Data Input:</a:t>
            </a:r>
            <a:br>
              <a:rPr lang="en-US" sz="2800" dirty="0"/>
            </a:br>
            <a:r>
              <a:rPr lang="en-US" sz="2800" dirty="0"/>
              <a:t>Voltage, current, and phasor measurements from the dataset</a:t>
            </a:r>
          </a:p>
          <a:p>
            <a:pPr marL="285750" indent="-285750">
              <a:buFont typeface="Arial" panose="020B0604020202020204" pitchFamily="34" charset="0"/>
              <a:buChar char="•"/>
            </a:pPr>
            <a:r>
              <a:rPr lang="en-US" sz="2800" b="1" dirty="0"/>
              <a:t>Training Process:</a:t>
            </a:r>
            <a:br>
              <a:rPr lang="en-US" sz="2800" dirty="0"/>
            </a:br>
            <a:r>
              <a:rPr lang="en-US" sz="2800" dirty="0"/>
              <a:t>Supervised learning using labeled fault types</a:t>
            </a:r>
          </a:p>
          <a:p>
            <a:pPr marL="285750" indent="-285750">
              <a:buFont typeface="Arial" panose="020B0604020202020204" pitchFamily="34" charset="0"/>
              <a:buChar char="•"/>
            </a:pPr>
            <a:r>
              <a:rPr lang="en-US" sz="2800" b="1" dirty="0"/>
              <a:t>Prediction Process:</a:t>
            </a:r>
            <a:br>
              <a:rPr lang="en-US" sz="2800" dirty="0"/>
            </a:br>
            <a:r>
              <a:rPr lang="en-US" sz="2800" dirty="0"/>
              <a:t>Model deployed on IBM Watson Studio with API endpoint for real-time predictions</a:t>
            </a:r>
            <a:endParaRPr lang="en-IN" sz="2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1DFA-5C4A-D779-85B2-4D9C0EF15D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0C19EC-E329-B093-8365-5E51233D0C0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A880013-5679-317E-0DDA-C50055BBEC83}"/>
              </a:ext>
            </a:extLst>
          </p:cNvPr>
          <p:cNvPicPr>
            <a:picLocks noGrp="1" noChangeAspect="1"/>
          </p:cNvPicPr>
          <p:nvPr>
            <p:ph idx="1"/>
          </p:nvPr>
        </p:nvPicPr>
        <p:blipFill>
          <a:blip r:embed="rId2"/>
          <a:stretch>
            <a:fillRect/>
          </a:stretch>
        </p:blipFill>
        <p:spPr>
          <a:xfrm>
            <a:off x="692426" y="1232452"/>
            <a:ext cx="10918382" cy="4844155"/>
          </a:xfrm>
        </p:spPr>
      </p:pic>
    </p:spTree>
    <p:extLst>
      <p:ext uri="{BB962C8B-B14F-4D97-AF65-F5344CB8AC3E}">
        <p14:creationId xmlns:p14="http://schemas.microsoft.com/office/powerpoint/2010/main" val="368092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316DD-2547-A7F3-11CF-1DE87F978A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223066-3DD6-15A7-4617-5E1B4E0BA13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D65F5A4-CE53-F703-E5D1-34DDC2D55FBA}"/>
              </a:ext>
            </a:extLst>
          </p:cNvPr>
          <p:cNvPicPr>
            <a:picLocks noGrp="1" noChangeAspect="1"/>
          </p:cNvPicPr>
          <p:nvPr>
            <p:ph idx="1"/>
          </p:nvPr>
        </p:nvPicPr>
        <p:blipFill>
          <a:blip r:embed="rId2"/>
          <a:stretch>
            <a:fillRect/>
          </a:stretch>
        </p:blipFill>
        <p:spPr>
          <a:xfrm>
            <a:off x="720339" y="1232452"/>
            <a:ext cx="11029616" cy="4923393"/>
          </a:xfrm>
        </p:spPr>
      </p:pic>
    </p:spTree>
    <p:extLst>
      <p:ext uri="{BB962C8B-B14F-4D97-AF65-F5344CB8AC3E}">
        <p14:creationId xmlns:p14="http://schemas.microsoft.com/office/powerpoint/2010/main" val="51395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75165-F58E-33D0-1546-8BEA93F206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1AED5E4-8EA1-A32F-D394-BE7D0032F6B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1A41A87-6173-7164-2905-4E2386447E9B}"/>
              </a:ext>
            </a:extLst>
          </p:cNvPr>
          <p:cNvPicPr>
            <a:picLocks noGrp="1" noChangeAspect="1"/>
          </p:cNvPicPr>
          <p:nvPr>
            <p:ph idx="1"/>
          </p:nvPr>
        </p:nvPicPr>
        <p:blipFill>
          <a:blip r:embed="rId2"/>
          <a:stretch>
            <a:fillRect/>
          </a:stretch>
        </p:blipFill>
        <p:spPr>
          <a:xfrm>
            <a:off x="699298" y="1232452"/>
            <a:ext cx="11029616" cy="4923392"/>
          </a:xfrm>
        </p:spPr>
      </p:pic>
    </p:spTree>
    <p:extLst>
      <p:ext uri="{BB962C8B-B14F-4D97-AF65-F5344CB8AC3E}">
        <p14:creationId xmlns:p14="http://schemas.microsoft.com/office/powerpoint/2010/main" val="17180181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505</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ui-sans-serif</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Sharma  23scse1180467</cp:lastModifiedBy>
  <cp:revision>25</cp:revision>
  <dcterms:created xsi:type="dcterms:W3CDTF">2021-05-26T16:50:10Z</dcterms:created>
  <dcterms:modified xsi:type="dcterms:W3CDTF">2025-08-03T03:00:57Z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