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2237c40d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2237c40d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237c40d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237c40d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237c40d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237c40d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2237c40d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2237c40d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2237c40d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2237c40d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237c40d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237c40d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237c40d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237c40d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2237c40d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2237c40d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237c40d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237c40d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geeksforgeeks.org/real-time-edge-detection-using-opencv-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81275" y="178309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Artificial Intelligence Project</a:t>
            </a:r>
            <a:endParaRPr/>
          </a:p>
        </p:txBody>
      </p:sp>
      <p:sp>
        <p:nvSpPr>
          <p:cNvPr id="86" name="Google Shape;86;p13"/>
          <p:cNvSpPr txBox="1"/>
          <p:nvPr>
            <p:ph idx="1" type="subTitle"/>
          </p:nvPr>
        </p:nvSpPr>
        <p:spPr>
          <a:xfrm>
            <a:off x="598100" y="2715940"/>
            <a:ext cx="8222100" cy="953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382"/>
              <a:t>Shishir  Suman(RA1911033010143)</a:t>
            </a:r>
            <a:endParaRPr sz="1382"/>
          </a:p>
          <a:p>
            <a:pPr indent="0" lvl="0" marL="0" rtl="0" algn="l">
              <a:lnSpc>
                <a:spcPct val="80000"/>
              </a:lnSpc>
              <a:spcBef>
                <a:spcPts val="0"/>
              </a:spcBef>
              <a:spcAft>
                <a:spcPts val="0"/>
              </a:spcAft>
              <a:buSzPts val="358"/>
              <a:buNone/>
            </a:pPr>
            <a:r>
              <a:rPr lang="en" sz="1382"/>
              <a:t>Ayush Sharma(RA1911033010144)</a:t>
            </a:r>
            <a:endParaRPr sz="1382"/>
          </a:p>
          <a:p>
            <a:pPr indent="0" lvl="0" marL="0" rtl="0" algn="l">
              <a:lnSpc>
                <a:spcPct val="80000"/>
              </a:lnSpc>
              <a:spcBef>
                <a:spcPts val="0"/>
              </a:spcBef>
              <a:spcAft>
                <a:spcPts val="0"/>
              </a:spcAft>
              <a:buSzPts val="358"/>
              <a:buNone/>
            </a:pPr>
            <a:r>
              <a:rPr lang="en" sz="1382"/>
              <a:t>Satvik Srivastav(RA1911033010155) </a:t>
            </a:r>
            <a:endParaRPr sz="138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Societal Benefits</a:t>
            </a:r>
            <a:endParaRPr/>
          </a:p>
        </p:txBody>
      </p:sp>
      <p:sp>
        <p:nvSpPr>
          <p:cNvPr id="141" name="Google Shape;141;p22"/>
          <p:cNvSpPr txBox="1"/>
          <p:nvPr>
            <p:ph idx="1" type="body"/>
          </p:nvPr>
        </p:nvSpPr>
        <p:spPr>
          <a:xfrm>
            <a:off x="311700" y="1229875"/>
            <a:ext cx="8371200" cy="23295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600"/>
              <a:t>These systems will quickly alert the driver if their vehicle should cross over the line dividing lanes, thereby helping to avoid an accident. Like many other safety features, creators of this technology claim that it will help prevent car accidents.The results of this study back up the claims that these systems are effective at reducing the number of auto accidents. Research shows that when used correctly, lane departure warning systems can decrease these types of accidents by as much as 21%.</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Lane </a:t>
            </a:r>
            <a:r>
              <a:rPr lang="en"/>
              <a:t>Detection </a:t>
            </a:r>
            <a:r>
              <a:rPr lang="en"/>
              <a:t>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Abstract</a:t>
            </a:r>
            <a:endParaRPr sz="1600"/>
          </a:p>
          <a:p>
            <a:pPr indent="0" lvl="0" marL="457200" rtl="0" algn="l">
              <a:spcBef>
                <a:spcPts val="1200"/>
              </a:spcBef>
              <a:spcAft>
                <a:spcPts val="1200"/>
              </a:spcAft>
              <a:buNone/>
            </a:pPr>
            <a:r>
              <a:rPr lang="en" sz="1600"/>
              <a:t>Autonomous vehicles and advanced driver assistance systems are predicted to provide higher safety and reduce fuel and energy consumption and road traffic emissions. Lane detection and tracking are the advanced key features of the advanced driver assistance system. Lane detection is the process of detecting white lines on the roads. Lane tracking is the process of assisting the vehicle to remain in the desired path, and it controls the motion model by using previously detected lane markers.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in Existing System</a:t>
            </a:r>
            <a:endParaRPr/>
          </a:p>
        </p:txBody>
      </p:sp>
      <p:sp>
        <p:nvSpPr>
          <p:cNvPr id="98" name="Google Shape;98;p15"/>
          <p:cNvSpPr txBox="1"/>
          <p:nvPr>
            <p:ph idx="1" type="body"/>
          </p:nvPr>
        </p:nvSpPr>
        <p:spPr>
          <a:xfrm>
            <a:off x="311700" y="1229875"/>
            <a:ext cx="8520600" cy="355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Lane markings are usually yellow and white, although reflector lanes are designated with other colors. The number of lanes and their width varies per country. Due to the existence of shadows, there may be problems with vision clarity. The surrounding cars may obstruct the lane markings. Likewise, there is a dramatic shift in lighting as the car exits a tunnel. As a result, excessive light has an impact on visual clarity. Due to different weather conditions such as rain, fog, and snow, the visibility of the lane markings decreases. In the evening, visibility may be reduced. These difficulties in lane recognition and tracking lead to a drop in the performance of lane detection and tracking algorithms. Therefore, the development of a reliable lane detecting system is a challenge.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104" name="Google Shape;104;p16"/>
          <p:cNvSpPr txBox="1"/>
          <p:nvPr>
            <p:ph idx="1" type="body"/>
          </p:nvPr>
        </p:nvSpPr>
        <p:spPr>
          <a:xfrm>
            <a:off x="81100" y="1017800"/>
            <a:ext cx="8520600" cy="3339000"/>
          </a:xfrm>
          <a:prstGeom prst="rect">
            <a:avLst/>
          </a:prstGeom>
        </p:spPr>
        <p:txBody>
          <a:bodyPr anchorCtr="0" anchor="t" bIns="91425" lIns="91425" spcFirstLastPara="1" rIns="91425" wrap="square" tIns="91425">
            <a:normAutofit fontScale="92500"/>
          </a:bodyPr>
          <a:lstStyle/>
          <a:p>
            <a:pPr indent="0" lvl="0" marL="457200" rtl="0" algn="l">
              <a:lnSpc>
                <a:spcPct val="183333"/>
              </a:lnSpc>
              <a:spcBef>
                <a:spcPts val="0"/>
              </a:spcBef>
              <a:spcAft>
                <a:spcPts val="1200"/>
              </a:spcAft>
              <a:buNone/>
            </a:pPr>
            <a:r>
              <a:rPr lang="en" sz="1350">
                <a:solidFill>
                  <a:srgbClr val="222222"/>
                </a:solidFill>
                <a:highlight>
                  <a:srgbClr val="FFFFFF"/>
                </a:highlight>
                <a:latin typeface="Arial"/>
                <a:ea typeface="Arial"/>
                <a:cs typeface="Arial"/>
                <a:sym typeface="Arial"/>
              </a:rPr>
              <a:t>We have four lanes separated by white-colored lane markings. So, to detect a lane, we must detect the white markings on either side of that lane. This leads to the key question – how can we detect the lane markings?There are so many other objects in the scene apart from the lane markings. There are vehicles on the road, road-side barriers, street-lights, etc. And in a video, a scene changes at every frame. This mirrors real-life driving situations pretty well.So, before solving the lane detection problem, we have to find a way to ignore the unwanted objects from the driving scene.One thing we can do right away is to narrow down the area of interest. Instead of working with the entire frame, we can work with only a part of the frame. In the image below, apart from the lane markings, everything else has been hidden in the frame. As the vehicle would move, the lane  markings would fall more or less in this area only: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Grayscale conversion of image: </a:t>
            </a:r>
            <a:r>
              <a:rPr lang="en" sz="1100">
                <a:solidFill>
                  <a:srgbClr val="000000"/>
                </a:solidFill>
                <a:latin typeface="Arial"/>
                <a:ea typeface="Arial"/>
                <a:cs typeface="Arial"/>
                <a:sym typeface="Arial"/>
              </a:rPr>
              <a:t>The video frames are in RGB format, RGB is converted to grayscale because processing a single channel image is faster than processing a three-channel coloured image.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Reduce noise: </a:t>
            </a:r>
            <a:r>
              <a:rPr lang="en" sz="1100">
                <a:solidFill>
                  <a:srgbClr val="000000"/>
                </a:solidFill>
                <a:latin typeface="Arial"/>
                <a:ea typeface="Arial"/>
                <a:cs typeface="Arial"/>
                <a:sym typeface="Arial"/>
              </a:rPr>
              <a:t>Noise can create false edges, therefore before going further, it’s imperative to perform image smoothening. Gaussian filter is used to perform this process.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Canny Edge Detector: </a:t>
            </a:r>
            <a:r>
              <a:rPr lang="en" sz="1100">
                <a:solidFill>
                  <a:srgbClr val="000000"/>
                </a:solidFill>
                <a:latin typeface="Arial"/>
                <a:ea typeface="Arial"/>
                <a:cs typeface="Arial"/>
                <a:sym typeface="Arial"/>
              </a:rPr>
              <a:t>It computes gradient in all directions of our blurred image and traces the edges with large changes in intensity. For more explanation please go through this article: </a:t>
            </a:r>
            <a:r>
              <a:rPr lang="en" sz="1100" u="sng">
                <a:solidFill>
                  <a:schemeClr val="hlink"/>
                </a:solidFill>
                <a:latin typeface="Arial"/>
                <a:ea typeface="Arial"/>
                <a:cs typeface="Arial"/>
                <a:sym typeface="Arial"/>
                <a:hlinkClick r:id="rId3"/>
              </a:rPr>
              <a:t>Canny Edge Detector</a:t>
            </a:r>
            <a:endParaRPr sz="1100" u="sng">
              <a:solidFill>
                <a:schemeClr val="hlink"/>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Region of Interest: </a:t>
            </a:r>
            <a:r>
              <a:rPr lang="en" sz="1100">
                <a:solidFill>
                  <a:srgbClr val="000000"/>
                </a:solidFill>
                <a:latin typeface="Arial"/>
                <a:ea typeface="Arial"/>
                <a:cs typeface="Arial"/>
                <a:sym typeface="Arial"/>
              </a:rPr>
              <a:t>This step is to take into account only the region covered by the road lane. A mask is created here, which is of the same dimension as our road image. Furthermore, bitwise AND operation is performed between each pixel of our canny image and this mask. It ultimately masks the canny image and shows the region of interest traced by the polygonal contour of the mask.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Hough Line Transform: </a:t>
            </a:r>
            <a:r>
              <a:rPr lang="en" sz="1100">
                <a:solidFill>
                  <a:srgbClr val="000000"/>
                </a:solidFill>
                <a:latin typeface="Arial"/>
                <a:ea typeface="Arial"/>
                <a:cs typeface="Arial"/>
                <a:sym typeface="Arial"/>
              </a:rPr>
              <a:t>The Hough Line Transform is a transform used to detect straight lines. The Probabilistic Hough Line Transform is used here, which gives output as the extremes of the detected lines</a:t>
            </a:r>
            <a:endParaRPr sz="1100">
              <a:solidFill>
                <a:srgbClr val="000000"/>
              </a:solidFill>
              <a:latin typeface="Arial"/>
              <a:ea typeface="Arial"/>
              <a:cs typeface="Arial"/>
              <a:sym typeface="Arial"/>
            </a:endParaRPr>
          </a:p>
          <a:p>
            <a:pPr indent="0" lvl="0" marL="45720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Methodology</a:t>
            </a:r>
            <a:endParaRPr/>
          </a:p>
        </p:txBody>
      </p:sp>
      <p:pic>
        <p:nvPicPr>
          <p:cNvPr id="116" name="Google Shape;116;p18"/>
          <p:cNvPicPr preferRelativeResize="0"/>
          <p:nvPr/>
        </p:nvPicPr>
        <p:blipFill rotWithShape="1">
          <a:blip r:embed="rId3">
            <a:alphaModFix/>
          </a:blip>
          <a:srcRect b="0" l="-3850" r="3849" t="0"/>
          <a:stretch/>
        </p:blipFill>
        <p:spPr>
          <a:xfrm>
            <a:off x="604350" y="1794700"/>
            <a:ext cx="7837150" cy="1774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99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 Used </a:t>
            </a:r>
            <a:endParaRPr/>
          </a:p>
        </p:txBody>
      </p:sp>
      <p:sp>
        <p:nvSpPr>
          <p:cNvPr id="122" name="Google Shape;122;p19"/>
          <p:cNvSpPr txBox="1"/>
          <p:nvPr>
            <p:ph idx="1" type="body"/>
          </p:nvPr>
        </p:nvSpPr>
        <p:spPr>
          <a:xfrm>
            <a:off x="311700" y="748600"/>
            <a:ext cx="8520600" cy="410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60"/>
              <a:t>Canny-Hough Detector</a:t>
            </a:r>
            <a:endParaRPr sz="1260"/>
          </a:p>
          <a:p>
            <a:pPr indent="0" lvl="0" marL="0" rtl="0" algn="l">
              <a:lnSpc>
                <a:spcPct val="95000"/>
              </a:lnSpc>
              <a:spcBef>
                <a:spcPts val="1200"/>
              </a:spcBef>
              <a:spcAft>
                <a:spcPts val="0"/>
              </a:spcAft>
              <a:buSzPts val="770"/>
              <a:buNone/>
            </a:pPr>
            <a:r>
              <a:rPr lang="en" sz="1050">
                <a:solidFill>
                  <a:srgbClr val="292929"/>
                </a:solidFill>
                <a:highlight>
                  <a:srgbClr val="FFFFFF"/>
                </a:highlight>
                <a:latin typeface="Georgia"/>
                <a:ea typeface="Georgia"/>
                <a:cs typeface="Georgia"/>
                <a:sym typeface="Georgia"/>
              </a:rPr>
              <a:t>The lines on the road that show us where the lanes are act as our constant reference. We are using canny detector-Hough transform based lane detection.Fundamental idea is to detect sharp changes in luminosity such as shift from black to white, white to black &amp; will define it as edges. Noise reduction, Intensity Gradient, Non-Maximum suppression, Hysteresis thresholding. It have 3 parameters.</a:t>
            </a:r>
            <a:endParaRPr sz="1050">
              <a:solidFill>
                <a:srgbClr val="292929"/>
              </a:solidFill>
              <a:highlight>
                <a:srgbClr val="FFFFFF"/>
              </a:highlight>
              <a:latin typeface="Georgia"/>
              <a:ea typeface="Georgia"/>
              <a:cs typeface="Georgia"/>
              <a:sym typeface="Georgia"/>
            </a:endParaRPr>
          </a:p>
          <a:p>
            <a:pPr indent="-295275" lvl="0" marL="749300" rtl="0" algn="l">
              <a:lnSpc>
                <a:spcPct val="170909"/>
              </a:lnSpc>
              <a:spcBef>
                <a:spcPts val="3200"/>
              </a:spcBef>
              <a:spcAft>
                <a:spcPts val="0"/>
              </a:spcAft>
              <a:buClr>
                <a:srgbClr val="292929"/>
              </a:buClr>
              <a:buSzPts val="1050"/>
              <a:buFont typeface="Georgia"/>
              <a:buChar char="●"/>
            </a:pPr>
            <a:r>
              <a:rPr lang="en" sz="1050">
                <a:solidFill>
                  <a:srgbClr val="292929"/>
                </a:solidFill>
                <a:highlight>
                  <a:srgbClr val="FFFFFF"/>
                </a:highlight>
                <a:latin typeface="Georgia"/>
                <a:ea typeface="Georgia"/>
                <a:cs typeface="Georgia"/>
                <a:sym typeface="Georgia"/>
              </a:rPr>
              <a:t>The </a:t>
            </a:r>
            <a:r>
              <a:rPr i="1" lang="en" sz="1050">
                <a:solidFill>
                  <a:srgbClr val="292929"/>
                </a:solidFill>
                <a:highlight>
                  <a:srgbClr val="FFFFFF"/>
                </a:highlight>
                <a:latin typeface="Georgia"/>
                <a:ea typeface="Georgia"/>
                <a:cs typeface="Georgia"/>
                <a:sym typeface="Georgia"/>
              </a:rPr>
              <a:t>img</a:t>
            </a:r>
            <a:r>
              <a:rPr lang="en" sz="1050">
                <a:solidFill>
                  <a:srgbClr val="292929"/>
                </a:solidFill>
                <a:highlight>
                  <a:srgbClr val="FFFFFF"/>
                </a:highlight>
                <a:latin typeface="Georgia"/>
                <a:ea typeface="Georgia"/>
                <a:cs typeface="Georgia"/>
                <a:sym typeface="Georgia"/>
              </a:rPr>
              <a:t> parameter defines the image that we’re going to detect edges on.</a:t>
            </a:r>
            <a:endParaRPr sz="1050">
              <a:solidFill>
                <a:srgbClr val="292929"/>
              </a:solidFill>
              <a:highlight>
                <a:srgbClr val="FFFFFF"/>
              </a:highlight>
              <a:latin typeface="Georgia"/>
              <a:ea typeface="Georgia"/>
              <a:cs typeface="Georgia"/>
              <a:sym typeface="Georgia"/>
            </a:endParaRPr>
          </a:p>
          <a:p>
            <a:pPr indent="-295275" lvl="0" marL="749300" rtl="0" algn="l">
              <a:lnSpc>
                <a:spcPct val="170909"/>
              </a:lnSpc>
              <a:spcBef>
                <a:spcPts val="0"/>
              </a:spcBef>
              <a:spcAft>
                <a:spcPts val="0"/>
              </a:spcAft>
              <a:buClr>
                <a:srgbClr val="292929"/>
              </a:buClr>
              <a:buSzPts val="1050"/>
              <a:buFont typeface="Georgia"/>
              <a:buChar char="●"/>
            </a:pPr>
            <a:r>
              <a:rPr lang="en" sz="1050">
                <a:solidFill>
                  <a:srgbClr val="292929"/>
                </a:solidFill>
                <a:highlight>
                  <a:srgbClr val="FFFFFF"/>
                </a:highlight>
                <a:latin typeface="Georgia"/>
                <a:ea typeface="Georgia"/>
                <a:cs typeface="Georgia"/>
                <a:sym typeface="Georgia"/>
              </a:rPr>
              <a:t>The </a:t>
            </a:r>
            <a:r>
              <a:rPr i="1" lang="en" sz="1050">
                <a:solidFill>
                  <a:srgbClr val="292929"/>
                </a:solidFill>
                <a:highlight>
                  <a:srgbClr val="FFFFFF"/>
                </a:highlight>
                <a:latin typeface="Georgia"/>
                <a:ea typeface="Georgia"/>
                <a:cs typeface="Georgia"/>
                <a:sym typeface="Georgia"/>
              </a:rPr>
              <a:t>threshold-1 </a:t>
            </a:r>
            <a:r>
              <a:rPr lang="en" sz="1050">
                <a:solidFill>
                  <a:srgbClr val="292929"/>
                </a:solidFill>
                <a:highlight>
                  <a:srgbClr val="FFFFFF"/>
                </a:highlight>
                <a:latin typeface="Georgia"/>
                <a:ea typeface="Georgia"/>
                <a:cs typeface="Georgia"/>
                <a:sym typeface="Georgia"/>
              </a:rPr>
              <a:t>parameter filters all gradients lower than this number (they aren’t considered as edges).</a:t>
            </a:r>
            <a:endParaRPr sz="1050">
              <a:solidFill>
                <a:srgbClr val="292929"/>
              </a:solidFill>
              <a:highlight>
                <a:srgbClr val="FFFFFF"/>
              </a:highlight>
              <a:latin typeface="Georgia"/>
              <a:ea typeface="Georgia"/>
              <a:cs typeface="Georgia"/>
              <a:sym typeface="Georgia"/>
            </a:endParaRPr>
          </a:p>
          <a:p>
            <a:pPr indent="-295275" lvl="0" marL="749300" rtl="0" algn="l">
              <a:lnSpc>
                <a:spcPct val="170909"/>
              </a:lnSpc>
              <a:spcBef>
                <a:spcPts val="0"/>
              </a:spcBef>
              <a:spcAft>
                <a:spcPts val="0"/>
              </a:spcAft>
              <a:buClr>
                <a:srgbClr val="292929"/>
              </a:buClr>
              <a:buSzPts val="1050"/>
              <a:buFont typeface="Georgia"/>
              <a:buChar char="●"/>
            </a:pPr>
            <a:r>
              <a:rPr lang="en" sz="1050">
                <a:solidFill>
                  <a:srgbClr val="292929"/>
                </a:solidFill>
                <a:highlight>
                  <a:srgbClr val="FFFFFF"/>
                </a:highlight>
                <a:latin typeface="Georgia"/>
                <a:ea typeface="Georgia"/>
                <a:cs typeface="Georgia"/>
                <a:sym typeface="Georgia"/>
              </a:rPr>
              <a:t>The </a:t>
            </a:r>
            <a:r>
              <a:rPr i="1" lang="en" sz="1050">
                <a:solidFill>
                  <a:srgbClr val="292929"/>
                </a:solidFill>
                <a:highlight>
                  <a:srgbClr val="FFFFFF"/>
                </a:highlight>
                <a:latin typeface="Georgia"/>
                <a:ea typeface="Georgia"/>
                <a:cs typeface="Georgia"/>
                <a:sym typeface="Georgia"/>
              </a:rPr>
              <a:t>threshold-2</a:t>
            </a:r>
            <a:r>
              <a:rPr lang="en" sz="1050">
                <a:solidFill>
                  <a:srgbClr val="292929"/>
                </a:solidFill>
                <a:highlight>
                  <a:srgbClr val="FFFFFF"/>
                </a:highlight>
                <a:latin typeface="Georgia"/>
                <a:ea typeface="Georgia"/>
                <a:cs typeface="Georgia"/>
                <a:sym typeface="Georgia"/>
              </a:rPr>
              <a:t> parameter determines the value for which an edge should be considered valid.</a:t>
            </a:r>
            <a:endParaRPr sz="1050">
              <a:solidFill>
                <a:srgbClr val="292929"/>
              </a:solidFill>
              <a:highlight>
                <a:srgbClr val="FFFFFF"/>
              </a:highlight>
              <a:latin typeface="Georgia"/>
              <a:ea typeface="Georgia"/>
              <a:cs typeface="Georgia"/>
              <a:sym typeface="Georgia"/>
            </a:endParaRPr>
          </a:p>
          <a:p>
            <a:pPr indent="-295275" lvl="0" marL="749300" rtl="0" algn="l">
              <a:lnSpc>
                <a:spcPct val="170909"/>
              </a:lnSpc>
              <a:spcBef>
                <a:spcPts val="0"/>
              </a:spcBef>
              <a:spcAft>
                <a:spcPts val="0"/>
              </a:spcAft>
              <a:buClr>
                <a:srgbClr val="292929"/>
              </a:buClr>
              <a:buSzPts val="1050"/>
              <a:buFont typeface="Georgia"/>
              <a:buChar char="●"/>
            </a:pPr>
            <a:r>
              <a:rPr lang="en" sz="1050">
                <a:solidFill>
                  <a:srgbClr val="292929"/>
                </a:solidFill>
                <a:highlight>
                  <a:srgbClr val="FFFFFF"/>
                </a:highlight>
                <a:latin typeface="Georgia"/>
                <a:ea typeface="Georgia"/>
                <a:cs typeface="Georgia"/>
                <a:sym typeface="Georgia"/>
              </a:rPr>
              <a:t>Any gradient in between the two thresholds will be considered if it is attached to another gradient who is above </a:t>
            </a:r>
            <a:r>
              <a:rPr i="1" lang="en" sz="1050">
                <a:solidFill>
                  <a:srgbClr val="292929"/>
                </a:solidFill>
                <a:highlight>
                  <a:srgbClr val="FFFFFF"/>
                </a:highlight>
                <a:latin typeface="Georgia"/>
                <a:ea typeface="Georgia"/>
                <a:cs typeface="Georgia"/>
                <a:sym typeface="Georgia"/>
              </a:rPr>
              <a:t>threshold-2</a:t>
            </a:r>
            <a:r>
              <a:rPr lang="en" sz="1050">
                <a:solidFill>
                  <a:srgbClr val="292929"/>
                </a:solidFill>
                <a:highlight>
                  <a:srgbClr val="FFFFFF"/>
                </a:highlight>
                <a:latin typeface="Georgia"/>
                <a:ea typeface="Georgia"/>
                <a:cs typeface="Georgia"/>
                <a:sym typeface="Georgia"/>
              </a:rPr>
              <a:t>.</a:t>
            </a:r>
            <a:endParaRPr sz="1050">
              <a:solidFill>
                <a:srgbClr val="292929"/>
              </a:solidFill>
              <a:highlight>
                <a:srgbClr val="FFFFFF"/>
              </a:highlight>
              <a:latin typeface="Georgia"/>
              <a:ea typeface="Georgia"/>
              <a:cs typeface="Georgia"/>
              <a:sym typeface="Georgia"/>
            </a:endParaRPr>
          </a:p>
          <a:p>
            <a:pPr indent="0" lvl="0" marL="0" rtl="0" algn="l">
              <a:lnSpc>
                <a:spcPct val="170909"/>
              </a:lnSpc>
              <a:spcBef>
                <a:spcPts val="1700"/>
              </a:spcBef>
              <a:spcAft>
                <a:spcPts val="0"/>
              </a:spcAft>
              <a:buSzPts val="770"/>
              <a:buNone/>
            </a:pPr>
            <a:r>
              <a:rPr lang="en" sz="1050">
                <a:solidFill>
                  <a:srgbClr val="292929"/>
                </a:solidFill>
                <a:highlight>
                  <a:srgbClr val="FFFFFF"/>
                </a:highlight>
                <a:latin typeface="Georgia"/>
                <a:ea typeface="Georgia"/>
                <a:cs typeface="Georgia"/>
                <a:sym typeface="Georgia"/>
              </a:rPr>
              <a:t>The hough transform technique is an amazing tool that can be used for locating shapes in images. It is often used to detect circles, ellipses, and lines to get the exact location or geometrical understanding of the image. This ability of the Hough transform to identify shapes makes it an ideal tool for detecting lane lines for a self-driving car</a:t>
            </a:r>
            <a:endParaRPr sz="1050">
              <a:solidFill>
                <a:srgbClr val="292929"/>
              </a:solidFill>
              <a:highlight>
                <a:srgbClr val="FFFFFF"/>
              </a:highlight>
              <a:latin typeface="Georgia"/>
              <a:ea typeface="Georgia"/>
              <a:cs typeface="Georgia"/>
              <a:sym typeface="Georgia"/>
            </a:endParaRPr>
          </a:p>
          <a:p>
            <a:pPr indent="0" lvl="0" marL="0" rtl="0" algn="l">
              <a:lnSpc>
                <a:spcPct val="95000"/>
              </a:lnSpc>
              <a:spcBef>
                <a:spcPts val="0"/>
              </a:spcBef>
              <a:spcAft>
                <a:spcPts val="0"/>
              </a:spcAft>
              <a:buSzPts val="770"/>
              <a:buNone/>
            </a:pPr>
            <a:r>
              <a:t/>
            </a:r>
            <a:endParaRPr sz="1050">
              <a:solidFill>
                <a:srgbClr val="292929"/>
              </a:solidFill>
              <a:highlight>
                <a:srgbClr val="FFFFFF"/>
              </a:highlight>
              <a:latin typeface="Georgia"/>
              <a:ea typeface="Georgia"/>
              <a:cs typeface="Georgia"/>
              <a:sym typeface="Georgia"/>
            </a:endParaRPr>
          </a:p>
          <a:p>
            <a:pPr indent="0" lvl="0" marL="0" rtl="0" algn="l">
              <a:lnSpc>
                <a:spcPct val="95000"/>
              </a:lnSpc>
              <a:spcBef>
                <a:spcPts val="1200"/>
              </a:spcBef>
              <a:spcAft>
                <a:spcPts val="1200"/>
              </a:spcAft>
              <a:buSzPts val="770"/>
              <a:buNone/>
            </a:pPr>
            <a:r>
              <a:t/>
            </a:r>
            <a:endParaRPr sz="105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335450" y="70200"/>
            <a:ext cx="5492451" cy="4511850"/>
          </a:xfrm>
          <a:prstGeom prst="rect">
            <a:avLst/>
          </a:prstGeom>
          <a:noFill/>
          <a:ln>
            <a:noFill/>
          </a:ln>
        </p:spPr>
      </p:pic>
      <p:sp>
        <p:nvSpPr>
          <p:cNvPr id="128" name="Google Shape;128;p20"/>
          <p:cNvSpPr txBox="1"/>
          <p:nvPr/>
        </p:nvSpPr>
        <p:spPr>
          <a:xfrm>
            <a:off x="2741125" y="4491800"/>
            <a:ext cx="2681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757575"/>
                </a:solidFill>
                <a:highlight>
                  <a:srgbClr val="FFFFFF"/>
                </a:highlight>
                <a:latin typeface="Georgia"/>
                <a:ea typeface="Georgia"/>
                <a:cs typeface="Georgia"/>
                <a:sym typeface="Georgia"/>
              </a:rPr>
              <a:t>Process flow of Canny-Hough detector</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90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and Screenshot </a:t>
            </a:r>
            <a:endParaRPr/>
          </a:p>
        </p:txBody>
      </p:sp>
      <p:pic>
        <p:nvPicPr>
          <p:cNvPr id="134" name="Google Shape;134;p21"/>
          <p:cNvPicPr preferRelativeResize="0"/>
          <p:nvPr/>
        </p:nvPicPr>
        <p:blipFill>
          <a:blip r:embed="rId3">
            <a:alphaModFix/>
          </a:blip>
          <a:stretch>
            <a:fillRect/>
          </a:stretch>
        </p:blipFill>
        <p:spPr>
          <a:xfrm>
            <a:off x="40975" y="2292683"/>
            <a:ext cx="4448049" cy="2571743"/>
          </a:xfrm>
          <a:prstGeom prst="rect">
            <a:avLst/>
          </a:prstGeom>
          <a:noFill/>
          <a:ln>
            <a:noFill/>
          </a:ln>
        </p:spPr>
      </p:pic>
      <p:pic>
        <p:nvPicPr>
          <p:cNvPr id="135" name="Google Shape;135;p21"/>
          <p:cNvPicPr preferRelativeResize="0"/>
          <p:nvPr/>
        </p:nvPicPr>
        <p:blipFill>
          <a:blip r:embed="rId4">
            <a:alphaModFix/>
          </a:blip>
          <a:stretch>
            <a:fillRect/>
          </a:stretch>
        </p:blipFill>
        <p:spPr>
          <a:xfrm>
            <a:off x="3287750" y="635888"/>
            <a:ext cx="5755100" cy="1656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