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3" r:id="rId4"/>
    <p:sldId id="259" r:id="rId5"/>
    <p:sldId id="262" r:id="rId6"/>
    <p:sldId id="264" r:id="rId7"/>
    <p:sldId id="265" r:id="rId8"/>
    <p:sldId id="266" r:id="rId9"/>
    <p:sldId id="261"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9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00245B3-20D4-482D-850D-4700EA2B49C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7F13F1-E46E-428F-BEC1-570CF2328B75}"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B00245B3-20D4-482D-850D-4700EA2B49C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7F13F1-E46E-428F-BEC1-570CF2328B75}"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B00245B3-20D4-482D-850D-4700EA2B49C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7F13F1-E46E-428F-BEC1-570CF2328B75}"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B00245B3-20D4-482D-850D-4700EA2B49C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7F13F1-E46E-428F-BEC1-570CF2328B75}"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B00245B3-20D4-482D-850D-4700EA2B49C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7F13F1-E46E-428F-BEC1-570CF2328B75}"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00245B3-20D4-482D-850D-4700EA2B49C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7F13F1-E46E-428F-BEC1-570CF2328B75}"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B00245B3-20D4-482D-850D-4700EA2B49C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7F13F1-E46E-428F-BEC1-570CF2328B75}"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B00245B3-20D4-482D-850D-4700EA2B49C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7F13F1-E46E-428F-BEC1-570CF2328B75}"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00245B3-20D4-482D-850D-4700EA2B49C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7F13F1-E46E-428F-BEC1-570CF2328B75}"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0245B3-20D4-482D-850D-4700EA2B49C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7F13F1-E46E-428F-BEC1-570CF2328B75}"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00245B3-20D4-482D-850D-4700EA2B49C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7F13F1-E46E-428F-BEC1-570CF2328B75}"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00245B3-20D4-482D-850D-4700EA2B49C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7F13F1-E46E-428F-BEC1-570CF2328B75}"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0245B3-20D4-482D-850D-4700EA2B49C5}"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7F13F1-E46E-428F-BEC1-570CF2328B75}"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9425"/>
            <a:ext cx="8229600" cy="993140"/>
          </a:xfrm>
        </p:spPr>
        <p:txBody>
          <a:bodyPr>
            <a:normAutofit fontScale="90000"/>
          </a:bodyPr>
          <a:lstStyle/>
          <a:p>
            <a:r>
              <a:rPr lang="en-IN" smtClean="0">
                <a:sym typeface="+mn-ea"/>
              </a:rPr>
              <a:t>Technical Analysis of EUR/INR</a:t>
            </a:r>
            <a:br>
              <a:rPr lang="en-IN"/>
            </a:br>
            <a:endParaRPr lang="en-US" altLang="en-IN" sz="3110" smtClean="0"/>
          </a:p>
        </p:txBody>
      </p:sp>
      <p:sp>
        <p:nvSpPr>
          <p:cNvPr id="3" name="Text Placeholder 2"/>
          <p:cNvSpPr>
            <a:spLocks noGrp="1"/>
          </p:cNvSpPr>
          <p:nvPr>
            <p:ph type="body" idx="1"/>
          </p:nvPr>
        </p:nvSpPr>
        <p:spPr>
          <a:xfrm>
            <a:off x="457200" y="1471930"/>
            <a:ext cx="8229600" cy="5173345"/>
          </a:xfrm>
        </p:spPr>
        <p:txBody>
          <a:bodyPr/>
          <a:lstStyle/>
          <a:p>
            <a:pPr marL="0" indent="0" algn="ctr">
              <a:buNone/>
            </a:pPr>
            <a:r>
              <a:rPr lang="en-IN" smtClean="0">
                <a:sym typeface="+mn-ea"/>
              </a:rPr>
              <a:t>Table of Decisions</a:t>
            </a:r>
            <a:r>
              <a:rPr lang="en-US" altLang="en-IN" smtClean="0">
                <a:sym typeface="+mn-ea"/>
              </a:rPr>
              <a:t> from Sept 30,2024</a:t>
            </a:r>
            <a:r>
              <a:rPr lang="en-US" altLang="en-IN"/>
              <a:t> </a:t>
            </a:r>
            <a:endParaRPr lang="en-US" altLang="en-IN"/>
          </a:p>
          <a:p>
            <a:r>
              <a:rPr lang="en-US" altLang="en-IN" sz="2400"/>
              <a:t>Collecting data</a:t>
            </a:r>
            <a:endParaRPr lang="en-US" altLang="en-IN" sz="2400"/>
          </a:p>
          <a:p>
            <a:endParaRPr lang="en-US" altLang="en-IN" sz="2400"/>
          </a:p>
          <a:p>
            <a:endParaRPr lang="en-US" altLang="en-IN" sz="2400"/>
          </a:p>
          <a:p>
            <a:endParaRPr lang="en-US" altLang="en-IN" sz="2400"/>
          </a:p>
          <a:p>
            <a:endParaRPr lang="en-US" altLang="en-IN" sz="2400"/>
          </a:p>
          <a:p>
            <a:endParaRPr lang="en-US" altLang="en-IN" sz="2400"/>
          </a:p>
          <a:p>
            <a:endParaRPr lang="en-US" altLang="en-IN" sz="2400"/>
          </a:p>
          <a:p>
            <a:endParaRPr lang="en-US" altLang="en-IN" sz="1400"/>
          </a:p>
          <a:p>
            <a:endParaRPr lang="en-US" altLang="en-IN" sz="1400"/>
          </a:p>
          <a:p>
            <a:pPr marL="0" indent="0">
              <a:buNone/>
            </a:pPr>
            <a:r>
              <a:rPr lang="en-US" altLang="en-IN" sz="1400"/>
              <a:t>     </a:t>
            </a:r>
            <a:r>
              <a:rPr lang="en-US" altLang="en-IN" sz="1400" b="1"/>
              <a:t>MA_1D = Moving Average 1 day, </a:t>
            </a:r>
            <a:r>
              <a:rPr lang="en-US" altLang="en-IN" sz="1400" b="1">
                <a:sym typeface="+mn-ea"/>
              </a:rPr>
              <a:t>MA_1W = Moving Average 1 week, BB_Upper = Bollinger upper band,</a:t>
            </a:r>
            <a:endParaRPr lang="en-US" altLang="en-IN" sz="1400" b="1">
              <a:sym typeface="+mn-ea"/>
            </a:endParaRPr>
          </a:p>
          <a:p>
            <a:pPr marL="0" indent="0">
              <a:buNone/>
            </a:pPr>
            <a:r>
              <a:rPr lang="en-US" altLang="en-IN" sz="1400" b="1">
                <a:sym typeface="+mn-ea"/>
              </a:rPr>
              <a:t>     </a:t>
            </a:r>
            <a:r>
              <a:rPr lang="en-US" altLang="en-IN" sz="1400" b="1">
                <a:sym typeface="+mn-ea"/>
              </a:rPr>
              <a:t>BB_Lower = Bollinger upper band, CCI = Commodity Channel Index, Close = Closing Value</a:t>
            </a:r>
            <a:endParaRPr lang="en-US" altLang="en-IN" sz="1400" b="1">
              <a:sym typeface="+mn-ea"/>
            </a:endParaRPr>
          </a:p>
          <a:p>
            <a:pPr marL="0" indent="0">
              <a:buNone/>
            </a:pPr>
            <a:r>
              <a:rPr lang="en-US" altLang="en-IN" sz="2400"/>
              <a:t>                                            </a:t>
            </a:r>
            <a:endParaRPr lang="en-US" altLang="en-IN" sz="2400"/>
          </a:p>
        </p:txBody>
      </p:sp>
      <p:pic>
        <p:nvPicPr>
          <p:cNvPr id="5" name="Picture 4"/>
          <p:cNvPicPr>
            <a:picLocks noChangeAspect="1"/>
          </p:cNvPicPr>
          <p:nvPr/>
        </p:nvPicPr>
        <p:blipFill>
          <a:blip r:embed="rId1"/>
          <a:stretch>
            <a:fillRect/>
          </a:stretch>
        </p:blipFill>
        <p:spPr>
          <a:xfrm>
            <a:off x="899795" y="2493010"/>
            <a:ext cx="6810375" cy="27470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571500" indent="-571500" algn="l">
              <a:buFont typeface="Arial" panose="020B0604020202020204" pitchFamily="34" charset="0"/>
              <a:buChar char="•"/>
            </a:pPr>
            <a:r>
              <a:rPr lang="en-US"/>
              <a:t>Decision Table</a:t>
            </a:r>
            <a:endParaRPr lang="en-US"/>
          </a:p>
        </p:txBody>
      </p:sp>
      <p:pic>
        <p:nvPicPr>
          <p:cNvPr id="4" name="Content Placeholder 3"/>
          <p:cNvPicPr>
            <a:picLocks noChangeAspect="1"/>
          </p:cNvPicPr>
          <p:nvPr>
            <p:ph idx="1"/>
          </p:nvPr>
        </p:nvPicPr>
        <p:blipFill>
          <a:blip r:embed="rId1"/>
          <a:stretch>
            <a:fillRect/>
          </a:stretch>
        </p:blipFill>
        <p:spPr>
          <a:xfrm>
            <a:off x="1115695" y="2132965"/>
            <a:ext cx="6259195" cy="35045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995"/>
            <a:ext cx="8229600" cy="1022985"/>
          </a:xfrm>
        </p:spPr>
        <p:txBody>
          <a:bodyPr/>
          <a:lstStyle/>
          <a:p>
            <a:r>
              <a:rPr lang="en-IN" smtClean="0"/>
              <a:t>Graphs of Metrics</a:t>
            </a:r>
            <a:endParaRPr lang="en-IN"/>
          </a:p>
        </p:txBody>
      </p:sp>
      <p:sp>
        <p:nvSpPr>
          <p:cNvPr id="3" name="Text Placeholder 2"/>
          <p:cNvSpPr>
            <a:spLocks noGrp="1"/>
          </p:cNvSpPr>
          <p:nvPr>
            <p:ph type="body" idx="1"/>
          </p:nvPr>
        </p:nvSpPr>
        <p:spPr>
          <a:xfrm>
            <a:off x="457200" y="1195070"/>
            <a:ext cx="8229600" cy="5419725"/>
          </a:xfrm>
        </p:spPr>
        <p:txBody>
          <a:bodyPr/>
          <a:lstStyle/>
          <a:p>
            <a:r>
              <a:rPr lang="en-US" sz="2400">
                <a:sym typeface="+mn-ea"/>
              </a:rPr>
              <a:t>Decision annotation for M</a:t>
            </a:r>
            <a:r>
              <a:rPr lang="en-US" altLang="en-IN" sz="2400"/>
              <a:t>oving Averages per Day graph</a:t>
            </a:r>
            <a:endParaRPr lang="en-US" altLang="en-IN" sz="2400"/>
          </a:p>
          <a:p>
            <a:endParaRPr lang="en-US" altLang="en-IN" sz="2400"/>
          </a:p>
          <a:p>
            <a:pPr marL="0" indent="0">
              <a:buNone/>
            </a:pPr>
            <a:r>
              <a:rPr lang="en-US" altLang="en-IN" sz="2400"/>
              <a:t>                             </a:t>
            </a:r>
            <a:endParaRPr lang="en-US" altLang="en-IN" sz="2400"/>
          </a:p>
        </p:txBody>
      </p:sp>
      <p:pic>
        <p:nvPicPr>
          <p:cNvPr id="4" name="Picture 3"/>
          <p:cNvPicPr>
            <a:picLocks noChangeAspect="1"/>
          </p:cNvPicPr>
          <p:nvPr/>
        </p:nvPicPr>
        <p:blipFill>
          <a:blip r:embed="rId1"/>
          <a:stretch>
            <a:fillRect/>
          </a:stretch>
        </p:blipFill>
        <p:spPr>
          <a:xfrm>
            <a:off x="395605" y="1772920"/>
            <a:ext cx="8321040" cy="49212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1005205"/>
          </a:xfrm>
        </p:spPr>
        <p:txBody>
          <a:bodyPr>
            <a:normAutofit/>
          </a:bodyPr>
          <a:p>
            <a:pPr marL="457200" indent="-457200" algn="l">
              <a:buFont typeface="Arial" panose="020B0604020202020204" pitchFamily="34" charset="0"/>
              <a:buChar char="•"/>
            </a:pPr>
            <a:r>
              <a:rPr lang="en-US" sz="2500">
                <a:sym typeface="+mn-ea"/>
              </a:rPr>
              <a:t>Decision annotation for Moving Averages per Week graph</a:t>
            </a:r>
            <a:endParaRPr lang="en-US" sz="2500"/>
          </a:p>
        </p:txBody>
      </p:sp>
      <p:pic>
        <p:nvPicPr>
          <p:cNvPr id="4" name="Content Placeholder 3"/>
          <p:cNvPicPr>
            <a:picLocks noChangeAspect="1"/>
          </p:cNvPicPr>
          <p:nvPr>
            <p:ph idx="1"/>
          </p:nvPr>
        </p:nvPicPr>
        <p:blipFill>
          <a:blip r:embed="rId1"/>
          <a:stretch>
            <a:fillRect/>
          </a:stretch>
        </p:blipFill>
        <p:spPr>
          <a:xfrm>
            <a:off x="60325" y="1300480"/>
            <a:ext cx="8654415" cy="5374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marL="457200" indent="-457200" algn="l">
              <a:buFont typeface="Arial" panose="020B0604020202020204" pitchFamily="34" charset="0"/>
              <a:buChar char="•"/>
            </a:pPr>
            <a:r>
              <a:rPr lang="en-US" sz="2665"/>
              <a:t>Decision annotations for Bollinger Bands graph</a:t>
            </a:r>
            <a:endParaRPr lang="en-US" sz="2665"/>
          </a:p>
        </p:txBody>
      </p:sp>
      <p:pic>
        <p:nvPicPr>
          <p:cNvPr id="4" name="Content Placeholder 3"/>
          <p:cNvPicPr>
            <a:picLocks noChangeAspect="1"/>
          </p:cNvPicPr>
          <p:nvPr>
            <p:ph idx="1"/>
          </p:nvPr>
        </p:nvPicPr>
        <p:blipFill>
          <a:blip r:embed="rId1"/>
          <a:stretch>
            <a:fillRect/>
          </a:stretch>
        </p:blipFill>
        <p:spPr>
          <a:xfrm>
            <a:off x="396875" y="1339215"/>
            <a:ext cx="8300085" cy="52755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6565" y="274955"/>
            <a:ext cx="8468995" cy="1143000"/>
          </a:xfrm>
        </p:spPr>
        <p:txBody>
          <a:bodyPr/>
          <a:p>
            <a:pPr marL="571500" indent="-571500" algn="l">
              <a:buFont typeface="Arial" panose="020B0604020202020204" pitchFamily="34" charset="0"/>
              <a:buChar char="•"/>
            </a:pPr>
            <a:r>
              <a:rPr lang="en-US" sz="2400"/>
              <a:t>Decision annotations for </a:t>
            </a:r>
            <a:r>
              <a:rPr lang="en-US" altLang="en-IN" sz="2400">
                <a:sym typeface="+mn-ea"/>
              </a:rPr>
              <a:t>Commodity Channel Index </a:t>
            </a:r>
            <a:r>
              <a:rPr lang="en-US" sz="2400"/>
              <a:t>graph</a:t>
            </a:r>
            <a:endParaRPr lang="en-US" sz="2400"/>
          </a:p>
        </p:txBody>
      </p:sp>
      <p:pic>
        <p:nvPicPr>
          <p:cNvPr id="4" name="Content Placeholder 3"/>
          <p:cNvPicPr>
            <a:picLocks noChangeAspect="1"/>
          </p:cNvPicPr>
          <p:nvPr>
            <p:ph idx="1"/>
          </p:nvPr>
        </p:nvPicPr>
        <p:blipFill>
          <a:blip r:embed="rId1"/>
          <a:stretch>
            <a:fillRect/>
          </a:stretch>
        </p:blipFill>
        <p:spPr>
          <a:xfrm>
            <a:off x="357505" y="1396365"/>
            <a:ext cx="8467725" cy="51358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34315"/>
            <a:ext cx="8229600" cy="1183640"/>
          </a:xfrm>
        </p:spPr>
        <p:txBody>
          <a:bodyPr>
            <a:normAutofit fontScale="90000"/>
          </a:bodyPr>
          <a:p>
            <a:pPr marL="457200" indent="-457200" algn="l">
              <a:buFont typeface="Arial" panose="020B0604020202020204" pitchFamily="34" charset="0"/>
              <a:buChar char="•"/>
            </a:pPr>
            <a:r>
              <a:rPr lang="en-US" sz="2800"/>
              <a:t>Corresponding decisions of each metrics for the specified time frames ( January 1, 2023, to sept 30, 2024)</a:t>
            </a:r>
            <a:endParaRPr lang="en-US" sz="2800"/>
          </a:p>
        </p:txBody>
      </p:sp>
      <p:pic>
        <p:nvPicPr>
          <p:cNvPr id="4" name="Content Placeholder 3"/>
          <p:cNvPicPr>
            <a:picLocks noChangeAspect="1"/>
          </p:cNvPicPr>
          <p:nvPr>
            <p:ph idx="1"/>
          </p:nvPr>
        </p:nvPicPr>
        <p:blipFill>
          <a:blip r:embed="rId1"/>
          <a:stretch>
            <a:fillRect/>
          </a:stretch>
        </p:blipFill>
        <p:spPr>
          <a:xfrm>
            <a:off x="613410" y="1541145"/>
            <a:ext cx="8040370" cy="49104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901065"/>
          </a:xfrm>
        </p:spPr>
        <p:txBody>
          <a:bodyPr/>
          <a:lstStyle/>
          <a:p>
            <a:r>
              <a:rPr lang="en-IN" smtClean="0"/>
              <a:t>Assumptions and Approach</a:t>
            </a:r>
            <a:endParaRPr lang="en-IN"/>
          </a:p>
        </p:txBody>
      </p:sp>
      <p:sp>
        <p:nvSpPr>
          <p:cNvPr id="3" name="Text Placeholder 2"/>
          <p:cNvSpPr>
            <a:spLocks noGrp="1"/>
          </p:cNvSpPr>
          <p:nvPr>
            <p:ph type="body" idx="1"/>
          </p:nvPr>
        </p:nvSpPr>
        <p:spPr>
          <a:xfrm>
            <a:off x="539750" y="1357630"/>
            <a:ext cx="8229600" cy="5114925"/>
          </a:xfrm>
        </p:spPr>
        <p:txBody>
          <a:bodyPr>
            <a:normAutofit fontScale="25000"/>
          </a:bodyPr>
          <a:lstStyle/>
          <a:p>
            <a:pPr marL="0" indent="0">
              <a:buNone/>
            </a:pPr>
            <a:r>
              <a:rPr lang="en-US" sz="9600" smtClean="0"/>
              <a:t>1. Assumption on Moving Averages for Bollinger Bands</a:t>
            </a:r>
            <a:endParaRPr lang="en-US" sz="9600" smtClean="0"/>
          </a:p>
          <a:p>
            <a:pPr marL="0" indent="0">
              <a:buNone/>
            </a:pPr>
            <a:r>
              <a:rPr lang="en-US" sz="7200" smtClean="0"/>
              <a:t>    </a:t>
            </a:r>
            <a:r>
              <a:rPr lang="en-US" sz="8000" smtClean="0"/>
              <a:t> </a:t>
            </a:r>
            <a:r>
              <a:rPr lang="en-US" sz="8000" b="1" smtClean="0"/>
              <a:t>Reasoning for 20-Day Mid-Term Moving Average:  </a:t>
            </a:r>
            <a:endParaRPr lang="en-US" sz="8000" smtClean="0"/>
          </a:p>
          <a:p>
            <a:pPr marL="0" indent="0">
              <a:buNone/>
            </a:pPr>
            <a:r>
              <a:rPr lang="en-US" sz="7200" smtClean="0"/>
              <a:t>     The 20-day moving average was chosen for Bollinger Bands calculations because it is a widely used standard that captures medium-term price trends, balancing between short-term price noise and long-term trend smoothing. This mid-range period is often used to help gauge the overall market trend while still being sensitive to recent price movements.</a:t>
            </a:r>
            <a:endParaRPr lang="en-US" sz="7200" smtClean="0"/>
          </a:p>
          <a:p>
            <a:pPr marL="0" indent="0">
              <a:buNone/>
            </a:pPr>
            <a:endParaRPr lang="en-US" sz="7200" smtClean="0"/>
          </a:p>
          <a:p>
            <a:pPr marL="0" indent="0">
              <a:buNone/>
            </a:pPr>
            <a:r>
              <a:rPr lang="en-US" sz="9600" smtClean="0"/>
              <a:t>2. Separate Modules for Decision Making</a:t>
            </a:r>
            <a:endParaRPr lang="en-US" sz="9600" smtClean="0"/>
          </a:p>
          <a:p>
            <a:pPr marL="0" indent="0">
              <a:buNone/>
            </a:pPr>
            <a:r>
              <a:rPr lang="en-US" sz="7200" smtClean="0"/>
              <a:t>     </a:t>
            </a:r>
            <a:r>
              <a:rPr lang="en-US" sz="8000" b="1" smtClean="0"/>
              <a:t>Reasoning for Modular Functions:</a:t>
            </a:r>
            <a:r>
              <a:rPr lang="en-US" sz="8000" smtClean="0"/>
              <a:t>  </a:t>
            </a:r>
            <a:endParaRPr lang="en-US" sz="8000" smtClean="0"/>
          </a:p>
          <a:p>
            <a:pPr marL="0" indent="0">
              <a:buNone/>
            </a:pPr>
            <a:r>
              <a:rPr lang="en-US" sz="7200" smtClean="0"/>
              <a:t>     Separate functions (‘decision_ma’, ‘decision_bb’, and ‘decision_cci’) were created to handle each indicator’s decision-making logic. This modular approach improves readability and reusability. By encapsulating each indicator’s logic within its function, any future adjustments to an indicator’s decision logic can be made in a single location without impacting the broader code structure. This approach also aligns with best practices in code design, supporting scalability and maintainability.</a:t>
            </a:r>
            <a:endParaRPr lang="en-US" sz="72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rot="10800000">
            <a:off x="457200" y="-125095"/>
            <a:ext cx="8229600" cy="396875"/>
          </a:xfrm>
        </p:spPr>
        <p:txBody>
          <a:bodyPr>
            <a:normAutofit fontScale="90000"/>
          </a:bodyPr>
          <a:p>
            <a:endParaRPr lang="en-US"/>
          </a:p>
        </p:txBody>
      </p:sp>
      <p:sp>
        <p:nvSpPr>
          <p:cNvPr id="3" name="Text Placeholder 2"/>
          <p:cNvSpPr>
            <a:spLocks noGrp="1"/>
          </p:cNvSpPr>
          <p:nvPr>
            <p:ph type="body" idx="1"/>
          </p:nvPr>
        </p:nvSpPr>
        <p:spPr>
          <a:xfrm>
            <a:off x="457200" y="487045"/>
            <a:ext cx="8229600" cy="5982335"/>
          </a:xfrm>
        </p:spPr>
        <p:txBody>
          <a:bodyPr>
            <a:normAutofit fontScale="55000"/>
          </a:bodyPr>
          <a:p>
            <a:pPr marL="0" indent="0">
              <a:buNone/>
            </a:pPr>
            <a:r>
              <a:rPr lang="en-US" smtClean="0">
                <a:sym typeface="+mn-ea"/>
              </a:rPr>
              <a:t>3. </a:t>
            </a:r>
            <a:r>
              <a:rPr lang="en-US" sz="4365" smtClean="0">
                <a:sym typeface="+mn-ea"/>
              </a:rPr>
              <a:t>Decision Annotations in Graphs</a:t>
            </a:r>
            <a:endParaRPr lang="en-US" smtClean="0"/>
          </a:p>
          <a:p>
            <a:pPr marL="0" indent="0">
              <a:buNone/>
            </a:pPr>
            <a:r>
              <a:rPr lang="en-US" smtClean="0">
                <a:sym typeface="+mn-ea"/>
              </a:rPr>
              <a:t>    </a:t>
            </a:r>
            <a:r>
              <a:rPr lang="en-US" sz="3635" b="1" smtClean="0">
                <a:sym typeface="+mn-ea"/>
              </a:rPr>
              <a:t>Reasoning for Annotating Graphs:</a:t>
            </a:r>
            <a:r>
              <a:rPr lang="en-US" b="1" smtClean="0">
                <a:sym typeface="+mn-ea"/>
              </a:rPr>
              <a:t>  </a:t>
            </a:r>
            <a:endParaRPr lang="en-US" smtClean="0"/>
          </a:p>
          <a:p>
            <a:pPr marL="0" indent="0">
              <a:buNone/>
            </a:pPr>
            <a:r>
              <a:rPr lang="en-US" smtClean="0">
                <a:sym typeface="+mn-ea"/>
              </a:rPr>
              <a:t>    Decision annotations were added to each graph to provide a visual representation of where "BUY" and "SELL" signals occurred relative to price trends. By marking these signals directly on the graphs, it’s easier to see how each indicator’s decision aligns with actual price movements, making it easier to analyze the historical accuracy of the signals. This annotation aids in assessing the strength of each indicator and whether it aligns with actual price trends over time.</a:t>
            </a:r>
            <a:endParaRPr lang="en-US" smtClean="0"/>
          </a:p>
          <a:p>
            <a:pPr marL="0" indent="0">
              <a:buNone/>
            </a:pPr>
            <a:endParaRPr lang="en-US" smtClean="0"/>
          </a:p>
          <a:p>
            <a:pPr marL="0" indent="0">
              <a:buNone/>
            </a:pPr>
            <a:r>
              <a:rPr lang="en-US" smtClean="0">
                <a:sym typeface="+mn-ea"/>
              </a:rPr>
              <a:t>4. </a:t>
            </a:r>
            <a:r>
              <a:rPr lang="en-US" sz="4365" smtClean="0">
                <a:sym typeface="+mn-ea"/>
              </a:rPr>
              <a:t>Decision Calculation form 30th September 2024 to Each Row</a:t>
            </a:r>
            <a:endParaRPr lang="en-US" smtClean="0"/>
          </a:p>
          <a:p>
            <a:pPr marL="0" indent="0">
              <a:buNone/>
            </a:pPr>
            <a:r>
              <a:rPr lang="en-US" smtClean="0">
                <a:sym typeface="+mn-ea"/>
              </a:rPr>
              <a:t>    </a:t>
            </a:r>
            <a:r>
              <a:rPr lang="en-US" sz="3635" b="1" smtClean="0">
                <a:sym typeface="+mn-ea"/>
              </a:rPr>
              <a:t>Reasoning for Single Date Decision: </a:t>
            </a:r>
            <a:r>
              <a:rPr lang="en-US" b="1" smtClean="0">
                <a:sym typeface="+mn-ea"/>
              </a:rPr>
              <a:t> </a:t>
            </a:r>
            <a:endParaRPr lang="en-US" smtClean="0"/>
          </a:p>
          <a:p>
            <a:pPr marL="0" indent="0">
              <a:buNone/>
            </a:pPr>
            <a:r>
              <a:rPr lang="en-US" smtClean="0">
                <a:sym typeface="+mn-ea"/>
              </a:rPr>
              <a:t>    Initially, decisions were calculated for a specific date, 30th September 2024, to verify the correct functioning of each indicator’s decision logic individually. This allowed for spot-checking each function in isolation and ensuring that they provided expected outputs. After confirming that individual decisions worked correctly for the specific date, the decision logic was applied across every row in the dataset. This full dataset analysis enables a comprehensive view of how each indicator’s signals performed historically, giving more context and robustness to the analysis.</a:t>
            </a:r>
            <a:endParaRPr lang="en-US" smtClean="0"/>
          </a:p>
          <a:p>
            <a:pPr marL="0" indent="0">
              <a:buNone/>
            </a:pPr>
            <a:endParaRPr lang="en-US" smtClean="0"/>
          </a:p>
          <a:p>
            <a:pPr marL="0" indent="0">
              <a:buNone/>
            </a:pPr>
            <a:endParaRPr lang="en-US" smtClean="0"/>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2979</Words>
  <Application>WPS Presentation</Application>
  <PresentationFormat>On-screen Show (4:3)</PresentationFormat>
  <Paragraphs>53</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Arial</vt:lpstr>
      <vt:lpstr>SimSun</vt:lpstr>
      <vt:lpstr>Wingdings</vt:lpstr>
      <vt:lpstr>Calibri</vt:lpstr>
      <vt:lpstr>Microsoft YaHei</vt:lpstr>
      <vt:lpstr>Arial Unicode MS</vt:lpstr>
      <vt:lpstr>Office Theme</vt:lpstr>
      <vt:lpstr>Table of Decisions</vt:lpstr>
      <vt:lpstr>PowerPoint 演示文稿</vt:lpstr>
      <vt:lpstr>Graphs of Metrics</vt:lpstr>
      <vt:lpstr>PowerPoint 演示文稿</vt:lpstr>
      <vt:lpstr>PowerPoint 演示文稿</vt:lpstr>
      <vt:lpstr>PowerPoint 演示文稿</vt:lpstr>
      <vt:lpstr>PowerPoint 演示文稿</vt:lpstr>
      <vt:lpstr>Assumptions and Approach</vt:lpstr>
      <vt:lpstr>PowerPoint 演示文稿</vt:lpstr>
    </vt:vector>
  </TitlesOfParts>
  <Company>Steria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Analysis of EUR/INR</dc:title>
  <dc:creator>sanju</dc:creator>
  <cp:lastModifiedBy>KIIT</cp:lastModifiedBy>
  <cp:revision>2</cp:revision>
  <dcterms:created xsi:type="dcterms:W3CDTF">2024-10-29T18:14:00Z</dcterms:created>
  <dcterms:modified xsi:type="dcterms:W3CDTF">2024-10-29T20:50:15Z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E5CD2293419840D3AA3E28552B049AF0</vt:lpwstr>
  </property>
  <property fmtid="{D5CDD505-2E9C-101B-9397-08002B2CF9AE}" pid="3" name="KSOProductBuildVer">
    <vt:lpwstr>1033-11.2.0.10307</vt:lpwstr>
  </property>
</Properties>
</file>