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3726A-04FE-4477-A3CC-C4D28B9BEF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708" y="2281561"/>
            <a:ext cx="7653313" cy="1304110"/>
          </a:xfrm>
        </p:spPr>
        <p:txBody>
          <a:bodyPr>
            <a:noAutofit/>
          </a:bodyPr>
          <a:lstStyle/>
          <a:p>
            <a:pPr algn="l"/>
            <a:r>
              <a:rPr lang="en-US" sz="4000" b="1" dirty="0"/>
              <a:t>Fraudulent claim detection</a:t>
            </a:r>
            <a:br>
              <a:rPr lang="en-US" sz="4000" b="1" dirty="0"/>
            </a:br>
            <a:br>
              <a:rPr lang="en-US" sz="4000" b="1" dirty="0"/>
            </a:br>
            <a:r>
              <a:rPr lang="en-US" sz="1800" dirty="0"/>
              <a:t>A Machine Learning Approach to Identifying Insurance Fraud</a:t>
            </a:r>
            <a:br>
              <a:rPr lang="en-US" sz="1800" dirty="0"/>
            </a:br>
            <a:endParaRPr lang="en-US" sz="1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C6AD56-3663-4AAE-B898-B597E83DB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2100" y="3835153"/>
            <a:ext cx="9070848" cy="1304110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/>
              <a:t>Submitted by:-</a:t>
            </a:r>
          </a:p>
          <a:p>
            <a:pPr marL="342900" indent="-342900" algn="l">
              <a:buAutoNum type="arabicPeriod"/>
            </a:pPr>
            <a:r>
              <a:rPr lang="en-US" sz="1800" b="1" dirty="0"/>
              <a:t>Shreya Singh</a:t>
            </a:r>
          </a:p>
          <a:p>
            <a:pPr marL="342900" indent="-342900" algn="l">
              <a:buAutoNum type="arabicPeriod"/>
            </a:pPr>
            <a:r>
              <a:rPr lang="en-US" sz="1800" b="1" dirty="0" err="1"/>
              <a:t>Ayush</a:t>
            </a:r>
            <a:r>
              <a:rPr lang="en-US" sz="1800" b="1" dirty="0"/>
              <a:t> Saraswat</a:t>
            </a:r>
          </a:p>
          <a:p>
            <a:pPr marL="342900" indent="-342900" algn="l">
              <a:buAutoNum type="arabicPeriod"/>
            </a:pPr>
            <a:r>
              <a:rPr lang="en-US" sz="1800" b="1" dirty="0"/>
              <a:t>Ashish Shrivastava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83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17A77-5BE7-4D19-B782-EF9D6AA8E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5831150" cy="1371600"/>
          </a:xfrm>
        </p:spPr>
        <p:txBody>
          <a:bodyPr>
            <a:normAutofit/>
          </a:bodyPr>
          <a:lstStyle/>
          <a:p>
            <a:r>
              <a:rPr lang="en-US" sz="4000" b="1" dirty="0"/>
              <a:t>Actionable Outcomes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E870D-18E2-48D2-800E-A9B83749E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476870"/>
            <a:ext cx="10058400" cy="3558170"/>
          </a:xfrm>
        </p:spPr>
        <p:txBody>
          <a:bodyPr/>
          <a:lstStyle/>
          <a:p>
            <a:r>
              <a:rPr lang="en-US" b="1" dirty="0"/>
              <a:t>Class Imbalance Handling:</a:t>
            </a:r>
            <a:r>
              <a:rPr lang="en-US" dirty="0"/>
              <a:t> Use SMOTE or class weighting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Algorithm Testing:</a:t>
            </a:r>
            <a:r>
              <a:rPr lang="en-US" dirty="0"/>
              <a:t> Try </a:t>
            </a:r>
            <a:r>
              <a:rPr lang="en-US" dirty="0" err="1"/>
              <a:t>XGBoost</a:t>
            </a:r>
            <a:r>
              <a:rPr lang="en-US" dirty="0"/>
              <a:t> or </a:t>
            </a:r>
            <a:r>
              <a:rPr lang="en-US" dirty="0" err="1"/>
              <a:t>LightGBM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Threshold Tuning:</a:t>
            </a:r>
            <a:r>
              <a:rPr lang="en-US" dirty="0"/>
              <a:t> Lower probability threshold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Feature Engineering:</a:t>
            </a:r>
            <a:r>
              <a:rPr lang="en-US" dirty="0"/>
              <a:t> Use top features for new variable creation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Manual Review Strategy:</a:t>
            </a:r>
            <a:r>
              <a:rPr lang="en-US" dirty="0"/>
              <a:t> Flag high-risk claims for further investigation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491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F1194-A320-43ED-8BA4-99FB69FDB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3691631" cy="1371600"/>
          </a:xfrm>
        </p:spPr>
        <p:txBody>
          <a:bodyPr>
            <a:normAutofit/>
          </a:bodyPr>
          <a:lstStyle/>
          <a:p>
            <a:r>
              <a:rPr lang="en-US" sz="4000" b="1" dirty="0"/>
              <a:t>Conclusion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2E434-5B09-4288-8A0D-39B24BF1D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645546"/>
            <a:ext cx="10058400" cy="2894121"/>
          </a:xfrm>
        </p:spPr>
        <p:txBody>
          <a:bodyPr/>
          <a:lstStyle/>
          <a:p>
            <a:r>
              <a:rPr lang="en-US" dirty="0"/>
              <a:t>Good baseline model with potential for improvement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Requires enhanced strategies to effectively detect fraudulent claims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Future work: Address imbalance, optimize recall, improve business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865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2A29C-7A39-4EFB-8A1A-917C3CB1F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48265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5FE00-DB65-4CF6-910C-8F6174966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5183080" cy="1371600"/>
          </a:xfrm>
        </p:spPr>
        <p:txBody>
          <a:bodyPr>
            <a:normAutofit/>
          </a:bodyPr>
          <a:lstStyle/>
          <a:p>
            <a:r>
              <a:rPr lang="en-US" sz="4000" b="1" dirty="0"/>
              <a:t>Problem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64E5B-BDCD-4B0C-9DE4-5E9F4FD4B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87588"/>
            <a:ext cx="10058400" cy="2574525"/>
          </a:xfrm>
        </p:spPr>
        <p:txBody>
          <a:bodyPr/>
          <a:lstStyle/>
          <a:p>
            <a:r>
              <a:rPr lang="en-US" dirty="0"/>
              <a:t>Insurance fraud causes significant financial loss.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Goal: Predict whether a claim is fraudulent (Y) or not (N).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Challenge: Detect rare fraudulent events accurately.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664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BF3EE-CF1D-42F2-BC7A-30F2E201C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Methodology Overview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B1646-10DE-4AE2-BE1E-AED41E21B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858610"/>
            <a:ext cx="10058400" cy="3176430"/>
          </a:xfrm>
        </p:spPr>
        <p:txBody>
          <a:bodyPr/>
          <a:lstStyle/>
          <a:p>
            <a:r>
              <a:rPr lang="en-US" b="1" dirty="0"/>
              <a:t>Data Preparation:</a:t>
            </a:r>
            <a:r>
              <a:rPr lang="en-US" dirty="0"/>
              <a:t> Cleaning, encoding, handling missing values.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Model Selection:</a:t>
            </a:r>
            <a:r>
              <a:rPr lang="en-US" dirty="0"/>
              <a:t> Random Forest Classifier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Evaluation Metrics:</a:t>
            </a:r>
            <a:r>
              <a:rPr lang="en-US" dirty="0"/>
              <a:t> AUC-ROC, Accuracy, Precision, Recall, F1-Score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Visualization Tools:</a:t>
            </a:r>
            <a:r>
              <a:rPr lang="en-US" dirty="0"/>
              <a:t> Confusion Matrix, ROC Curve, Feature Importance Plot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41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7A680-7641-4403-83D5-2A6791402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6887592" cy="1371600"/>
          </a:xfrm>
        </p:spPr>
        <p:txBody>
          <a:bodyPr>
            <a:normAutofit/>
          </a:bodyPr>
          <a:lstStyle/>
          <a:p>
            <a:r>
              <a:rPr lang="en-US" sz="4000" b="1" dirty="0"/>
              <a:t>Class Imbalance Problem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2B5F5-A88F-4DFF-BC86-2533A5745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87587"/>
            <a:ext cx="10058400" cy="2707691"/>
          </a:xfrm>
        </p:spPr>
        <p:txBody>
          <a:bodyPr/>
          <a:lstStyle/>
          <a:p>
            <a:r>
              <a:rPr lang="en-US" dirty="0"/>
              <a:t>Majority class: Non-fraudulent ('N’)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Minority class: Fraudulent ('Y’)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Significant imbalance affects model performance on 'Y'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574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37642-CBC9-44C2-9BF8-3254ED2D2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7136167" cy="1371600"/>
          </a:xfrm>
        </p:spPr>
        <p:txBody>
          <a:bodyPr>
            <a:normAutofit/>
          </a:bodyPr>
          <a:lstStyle/>
          <a:p>
            <a:r>
              <a:rPr lang="en-US" sz="4000" b="1" dirty="0"/>
              <a:t>Model Performance Metrics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DD217-F62B-4326-B3CF-8FB74B9AA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521258"/>
            <a:ext cx="10058400" cy="3513782"/>
          </a:xfrm>
        </p:spPr>
        <p:txBody>
          <a:bodyPr/>
          <a:lstStyle/>
          <a:p>
            <a:r>
              <a:rPr lang="en-US" b="1" dirty="0"/>
              <a:t>AUC-ROC Score:</a:t>
            </a:r>
            <a:r>
              <a:rPr lang="en-US" dirty="0"/>
              <a:t> 0.772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Accuracy:</a:t>
            </a:r>
            <a:r>
              <a:rPr lang="en-US" dirty="0"/>
              <a:t> 0.75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Precision (Y):</a:t>
            </a:r>
            <a:r>
              <a:rPr lang="en-US" dirty="0"/>
              <a:t> 0.40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Recall (Y):</a:t>
            </a:r>
            <a:r>
              <a:rPr lang="en-US" dirty="0"/>
              <a:t> 0.03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F1-Score (Y):</a:t>
            </a:r>
            <a:r>
              <a:rPr lang="en-US" dirty="0"/>
              <a:t> 0.05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16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2BF35-60F2-49F8-9DC3-A2CB219CE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6461464" cy="1371600"/>
          </a:xfrm>
        </p:spPr>
        <p:txBody>
          <a:bodyPr>
            <a:normAutofit/>
          </a:bodyPr>
          <a:lstStyle/>
          <a:p>
            <a:r>
              <a:rPr lang="en-US" sz="4000" b="1" dirty="0"/>
              <a:t>Confusion Matrix Insights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76172-1256-4491-96B4-5168A283F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805343"/>
            <a:ext cx="10058400" cy="2672179"/>
          </a:xfrm>
        </p:spPr>
        <p:txBody>
          <a:bodyPr/>
          <a:lstStyle/>
          <a:p>
            <a:r>
              <a:rPr lang="en-US" dirty="0"/>
              <a:t>High number of True Negatives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Very low True Positives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Model struggles with identifying fraudulent claims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030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6E7FE-FF5A-4881-96F1-5798A67B0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5298489" cy="1371600"/>
          </a:xfrm>
        </p:spPr>
        <p:txBody>
          <a:bodyPr>
            <a:normAutofit/>
          </a:bodyPr>
          <a:lstStyle/>
          <a:p>
            <a:r>
              <a:rPr lang="en-US" sz="4000" b="1" dirty="0"/>
              <a:t>Feature Importance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FBD3E-27C4-43D6-9A96-BCC52A069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78711"/>
            <a:ext cx="10058400" cy="2388093"/>
          </a:xfrm>
        </p:spPr>
        <p:txBody>
          <a:bodyPr/>
          <a:lstStyle/>
          <a:p>
            <a:r>
              <a:rPr lang="en-US" dirty="0"/>
              <a:t>Top 10 features identified by Random Forest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Useful for feature selection and model optimization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Can be used to understand key drivers of fraud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842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A7D5A-5785-4994-B111-2DBDEED31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3744897" cy="1371600"/>
          </a:xfrm>
        </p:spPr>
        <p:txBody>
          <a:bodyPr>
            <a:normAutofit/>
          </a:bodyPr>
          <a:lstStyle/>
          <a:p>
            <a:r>
              <a:rPr lang="en-US" sz="4000" b="1" dirty="0"/>
              <a:t>Visualizations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E3607-3155-4AD5-AB1A-805C12D7B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956264"/>
            <a:ext cx="10058400" cy="2352583"/>
          </a:xfrm>
        </p:spPr>
        <p:txBody>
          <a:bodyPr/>
          <a:lstStyle/>
          <a:p>
            <a:r>
              <a:rPr lang="en-US" dirty="0"/>
              <a:t>Confusion Matrix Heatmap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ROC Curve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Feature Importance Bar Plot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001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68E69-D054-47A7-B3EA-7770161BE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3407546" cy="1371600"/>
          </a:xfrm>
        </p:spPr>
        <p:txBody>
          <a:bodyPr>
            <a:normAutofit/>
          </a:bodyPr>
          <a:lstStyle/>
          <a:p>
            <a:r>
              <a:rPr lang="en-US" sz="4000" b="1" dirty="0"/>
              <a:t>Key Insights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362D6-C1D4-4EA5-978E-21C2ABDCE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920753"/>
            <a:ext cx="10058400" cy="2450238"/>
          </a:xfrm>
        </p:spPr>
        <p:txBody>
          <a:bodyPr/>
          <a:lstStyle/>
          <a:p>
            <a:r>
              <a:rPr lang="en-US" dirty="0"/>
              <a:t>Model performs well on majority class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Poor recall and F1-score on minority class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Current model not suitable for automated fraud flagging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2827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44</TotalTime>
  <Words>300</Words>
  <Application>Microsoft Office PowerPoint</Application>
  <PresentationFormat>Widescreen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Century Gothic</vt:lpstr>
      <vt:lpstr>Garamond</vt:lpstr>
      <vt:lpstr>Savon</vt:lpstr>
      <vt:lpstr>Fraudulent claim detection  A Machine Learning Approach to Identifying Insurance Fraud </vt:lpstr>
      <vt:lpstr>Problem Statement</vt:lpstr>
      <vt:lpstr>Methodology Overview</vt:lpstr>
      <vt:lpstr>Class Imbalance Problem</vt:lpstr>
      <vt:lpstr>Model Performance Metrics</vt:lpstr>
      <vt:lpstr>Confusion Matrix Insights</vt:lpstr>
      <vt:lpstr>Feature Importance</vt:lpstr>
      <vt:lpstr>Visualizations</vt:lpstr>
      <vt:lpstr>Key Insights</vt:lpstr>
      <vt:lpstr>Actionable Outcomes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Fraudulent claim detection</dc:title>
  <dc:creator>pc</dc:creator>
  <cp:lastModifiedBy>pc</cp:lastModifiedBy>
  <cp:revision>5</cp:revision>
  <dcterms:created xsi:type="dcterms:W3CDTF">2025-04-08T13:25:38Z</dcterms:created>
  <dcterms:modified xsi:type="dcterms:W3CDTF">2025-04-08T14:09:46Z</dcterms:modified>
</cp:coreProperties>
</file>