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38.jpg" ContentType="image/jpg"/>
  <Override PartName="/ppt/media/image39.jpg" ContentType="image/jpg"/>
  <Override PartName="/ppt/media/image49.jpg" ContentType="image/jpg"/>
  <Override PartName="/ppt/media/image59.jpg" ContentType="image/jpg"/>
  <Override PartName="/ppt/media/image69.jpg" ContentType="image/jpg"/>
  <Override PartName="/ppt/media/image79.jpg" ContentType="image/jpg"/>
  <Override PartName="/ppt/media/image89.jpg" ContentType="image/jpg"/>
  <Override PartName="/ppt/media/image99.jpg" ContentType="image/jpg"/>
  <Override PartName="/ppt/media/image10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5951" y="909273"/>
            <a:ext cx="6180367" cy="2880288"/>
          </a:xfrm>
        </p:spPr>
        <p:txBody>
          <a:bodyPr bIns="0" anchor="b">
            <a:normAutofit/>
          </a:bodyPr>
          <a:lstStyle>
            <a:lvl1pPr algn="l">
              <a:defRPr sz="5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5951" y="4002033"/>
            <a:ext cx="6180367" cy="1107970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60" b="0" cap="all" baseline="0">
                <a:solidFill>
                  <a:schemeClr val="tx1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5951" y="373216"/>
            <a:ext cx="3394921" cy="350428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8174" y="905503"/>
            <a:ext cx="882206" cy="570722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35951" y="3999014"/>
            <a:ext cx="618036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57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1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9831" y="905504"/>
            <a:ext cx="1213330" cy="528120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7840" y="905504"/>
            <a:ext cx="5831205" cy="52812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09831" y="905504"/>
            <a:ext cx="0" cy="528120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745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92276" y="1447188"/>
            <a:ext cx="5447030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EBEBE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703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5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1990281"/>
            <a:ext cx="6178702" cy="2139677"/>
          </a:xfrm>
        </p:spPr>
        <p:txBody>
          <a:bodyPr anchor="b">
            <a:normAutofit/>
          </a:bodyPr>
          <a:lstStyle>
            <a:lvl1pPr algn="l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4313689"/>
            <a:ext cx="6178702" cy="1147986"/>
          </a:xfrm>
        </p:spPr>
        <p:txBody>
          <a:bodyPr tIns="91440">
            <a:normAutofit/>
          </a:bodyPr>
          <a:lstStyle>
            <a:lvl1pPr marL="0" indent="0" algn="l">
              <a:buNone/>
              <a:defRPr sz="1980">
                <a:solidFill>
                  <a:schemeClr val="tx1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87840" y="4312316"/>
            <a:ext cx="61787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8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1" y="912209"/>
            <a:ext cx="7228477" cy="12005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840" y="2282461"/>
            <a:ext cx="3438458" cy="38959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100" y="2282461"/>
            <a:ext cx="3438217" cy="3895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28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911386"/>
            <a:ext cx="7228478" cy="1197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0" y="2288824"/>
            <a:ext cx="3438343" cy="90886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7840" y="3200840"/>
            <a:ext cx="3438343" cy="2997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8100" y="2292738"/>
            <a:ext cx="3438217" cy="90920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8100" y="3197691"/>
            <a:ext cx="3438217" cy="29890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6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3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50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946" y="905503"/>
            <a:ext cx="2668545" cy="2546733"/>
          </a:xfrm>
        </p:spPr>
        <p:txBody>
          <a:bodyPr anchor="b">
            <a:normAutofit/>
          </a:bodyPr>
          <a:lstStyle>
            <a:lvl1pPr algn="l"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322" y="905504"/>
            <a:ext cx="4210996" cy="5280003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2947" y="3632892"/>
            <a:ext cx="2670106" cy="2547938"/>
          </a:xfrm>
        </p:spPr>
        <p:txBody>
          <a:bodyPr>
            <a:normAutofit/>
          </a:bodyPr>
          <a:lstStyle>
            <a:lvl1pPr marL="0" indent="0" algn="l"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85923" y="3632890"/>
            <a:ext cx="26656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36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96152" y="546461"/>
            <a:ext cx="3862526" cy="5835648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563" y="1280115"/>
            <a:ext cx="3569429" cy="2074662"/>
          </a:xfrm>
        </p:spPr>
        <p:txBody>
          <a:bodyPr anchor="b">
            <a:normAutofit/>
          </a:bodyPr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04141" y="1272216"/>
            <a:ext cx="2458498" cy="438183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7841" y="3565457"/>
            <a:ext cx="3564315" cy="2270908"/>
          </a:xfrm>
        </p:spPr>
        <p:txBody>
          <a:bodyPr>
            <a:normAutofit/>
          </a:bodyPr>
          <a:lstStyle>
            <a:lvl1pPr marL="0" indent="0" algn="l">
              <a:buNone/>
              <a:defRPr sz="198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80330" y="6199172"/>
            <a:ext cx="3577662" cy="362806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1284" y="361127"/>
            <a:ext cx="3576708" cy="36372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85409" y="3562752"/>
            <a:ext cx="35662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4499"/>
            <a:ext cx="10058400" cy="4623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907954"/>
            <a:ext cx="10058401" cy="87802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914611"/>
            <a:ext cx="10058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7841" y="911790"/>
            <a:ext cx="7228477" cy="118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2284498"/>
            <a:ext cx="7228477" cy="391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1196" y="374420"/>
            <a:ext cx="2605121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840" y="373216"/>
            <a:ext cx="4437404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497" y="905503"/>
            <a:ext cx="875321" cy="57072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08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81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52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754380" rtl="0" eaLnBrk="1" latinLnBrk="0" hangingPunct="1">
        <a:lnSpc>
          <a:spcPct val="120000"/>
        </a:lnSpc>
        <a:spcBef>
          <a:spcPts val="11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4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4.png"/><Relationship Id="rId11" Type="http://schemas.openxmlformats.org/officeDocument/2006/relationships/image" Target="../media/image79.jp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4.png"/><Relationship Id="rId11" Type="http://schemas.openxmlformats.org/officeDocument/2006/relationships/image" Target="../media/image89.jp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jp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jp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38.jp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11" Type="http://schemas.openxmlformats.org/officeDocument/2006/relationships/image" Target="../media/image49.jp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jp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11" Type="http://schemas.openxmlformats.org/officeDocument/2006/relationships/image" Target="../media/image69.jp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9180"/>
            <a:ext cx="8612505" cy="388620"/>
          </a:xfrm>
          <a:custGeom>
            <a:avLst/>
            <a:gdLst/>
            <a:ahLst/>
            <a:cxnLst/>
            <a:rect l="l" t="t" r="r" b="b"/>
            <a:pathLst>
              <a:path w="8612505" h="388619">
                <a:moveTo>
                  <a:pt x="0" y="388620"/>
                </a:moveTo>
                <a:lnTo>
                  <a:pt x="8612123" y="388620"/>
                </a:lnTo>
                <a:lnTo>
                  <a:pt x="8612123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77528" y="1059180"/>
            <a:ext cx="881380" cy="388620"/>
          </a:xfrm>
          <a:custGeom>
            <a:avLst/>
            <a:gdLst/>
            <a:ahLst/>
            <a:cxnLst/>
            <a:rect l="l" t="t" r="r" b="b"/>
            <a:pathLst>
              <a:path w="881379" h="388619">
                <a:moveTo>
                  <a:pt x="0" y="388620"/>
                </a:moveTo>
                <a:lnTo>
                  <a:pt x="880872" y="388620"/>
                </a:lnTo>
                <a:lnTo>
                  <a:pt x="880872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sp>
          <p:nvSpPr>
            <p:cNvPr id="5" name="object 5"/>
            <p:cNvSpPr/>
            <p:nvPr/>
          </p:nvSpPr>
          <p:spPr>
            <a:xfrm>
              <a:off x="0" y="1447799"/>
              <a:ext cx="10058400" cy="5267960"/>
            </a:xfrm>
            <a:custGeom>
              <a:avLst/>
              <a:gdLst/>
              <a:ahLst/>
              <a:cxnLst/>
              <a:rect l="l" t="t" r="r" b="b"/>
              <a:pathLst>
                <a:path w="10058400" h="5267959">
                  <a:moveTo>
                    <a:pt x="10058400" y="4875530"/>
                  </a:moveTo>
                  <a:lnTo>
                    <a:pt x="393192" y="4875530"/>
                  </a:lnTo>
                  <a:lnTo>
                    <a:pt x="393192" y="0"/>
                  </a:lnTo>
                  <a:lnTo>
                    <a:pt x="0" y="0"/>
                  </a:lnTo>
                  <a:lnTo>
                    <a:pt x="0" y="4875530"/>
                  </a:lnTo>
                  <a:lnTo>
                    <a:pt x="0" y="5267960"/>
                  </a:lnTo>
                  <a:lnTo>
                    <a:pt x="10058400" y="5267960"/>
                  </a:lnTo>
                  <a:lnTo>
                    <a:pt x="10058400" y="4875530"/>
                  </a:lnTo>
                  <a:close/>
                </a:path>
                <a:path w="10058400" h="5267959">
                  <a:moveTo>
                    <a:pt x="10058400" y="0"/>
                  </a:moveTo>
                  <a:lnTo>
                    <a:pt x="9660636" y="0"/>
                  </a:lnTo>
                  <a:lnTo>
                    <a:pt x="9660636" y="4875288"/>
                  </a:lnTo>
                  <a:lnTo>
                    <a:pt x="10058400" y="4875288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13617" y="2084211"/>
            <a:ext cx="6785609" cy="7752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105"/>
              </a:spcBef>
            </a:pPr>
            <a:r>
              <a:rPr sz="4950" dirty="0"/>
              <a:t>Lead</a:t>
            </a:r>
            <a:r>
              <a:rPr sz="4950" spc="-70" dirty="0"/>
              <a:t> </a:t>
            </a:r>
            <a:r>
              <a:rPr sz="4950" dirty="0"/>
              <a:t>Scoring</a:t>
            </a:r>
            <a:r>
              <a:rPr sz="4950" spc="-40" dirty="0"/>
              <a:t> </a:t>
            </a:r>
            <a:r>
              <a:rPr sz="4950" dirty="0"/>
              <a:t>Case</a:t>
            </a:r>
            <a:r>
              <a:rPr sz="4950" spc="-60" dirty="0"/>
              <a:t> </a:t>
            </a:r>
            <a:r>
              <a:rPr sz="4950" spc="-10" dirty="0"/>
              <a:t>Study</a:t>
            </a:r>
            <a:endParaRPr sz="4950" dirty="0"/>
          </a:p>
        </p:txBody>
      </p:sp>
      <p:sp>
        <p:nvSpPr>
          <p:cNvPr id="8" name="object 8"/>
          <p:cNvSpPr txBox="1"/>
          <p:nvPr/>
        </p:nvSpPr>
        <p:spPr>
          <a:xfrm>
            <a:off x="3952756" y="3999619"/>
            <a:ext cx="3210044" cy="174022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300" b="1" dirty="0">
                <a:latin typeface="Times New Roman"/>
                <a:cs typeface="Times New Roman"/>
              </a:rPr>
              <a:t>SUBMITTED</a:t>
            </a:r>
            <a:r>
              <a:rPr sz="2300" b="1" spc="-4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BY</a:t>
            </a:r>
            <a:r>
              <a:rPr sz="2300" b="1" spc="-105" dirty="0">
                <a:latin typeface="Times New Roman"/>
                <a:cs typeface="Times New Roman"/>
              </a:rPr>
              <a:t> </a:t>
            </a:r>
            <a:r>
              <a:rPr sz="2300" b="1" spc="-50" dirty="0">
                <a:latin typeface="Times New Roman"/>
                <a:cs typeface="Times New Roman"/>
              </a:rPr>
              <a:t>:</a:t>
            </a:r>
            <a:endParaRPr sz="2300" b="1" dirty="0">
              <a:latin typeface="Times New Roman"/>
              <a:cs typeface="Times New Roman"/>
            </a:endParaRPr>
          </a:p>
          <a:p>
            <a:pPr marL="461645" indent="-375920">
              <a:lnSpc>
                <a:spcPct val="100000"/>
              </a:lnSpc>
              <a:spcBef>
                <a:spcPts val="865"/>
              </a:spcBef>
              <a:buSzPct val="79487"/>
              <a:buAutoNum type="arabicPeriod"/>
              <a:tabLst>
                <a:tab pos="461645" algn="l"/>
              </a:tabLst>
            </a:pPr>
            <a:r>
              <a:rPr lang="en-US" sz="1950" b="1" dirty="0">
                <a:latin typeface="Times New Roman"/>
                <a:cs typeface="Times New Roman"/>
              </a:rPr>
              <a:t>Argha Chakraborty</a:t>
            </a:r>
          </a:p>
          <a:p>
            <a:pPr marL="461645" indent="-375920">
              <a:lnSpc>
                <a:spcPct val="100000"/>
              </a:lnSpc>
              <a:spcBef>
                <a:spcPts val="865"/>
              </a:spcBef>
              <a:buSzPct val="79487"/>
              <a:buAutoNum type="arabicPeriod"/>
              <a:tabLst>
                <a:tab pos="461645" algn="l"/>
              </a:tabLst>
            </a:pPr>
            <a:r>
              <a:rPr lang="en-US" sz="1950" b="1" dirty="0" err="1">
                <a:latin typeface="Times New Roman"/>
                <a:cs typeface="Times New Roman"/>
              </a:rPr>
              <a:t>Ayush</a:t>
            </a:r>
            <a:r>
              <a:rPr lang="en-US" sz="1950" b="1" dirty="0">
                <a:latin typeface="Times New Roman"/>
                <a:cs typeface="Times New Roman"/>
              </a:rPr>
              <a:t> Saraswat</a:t>
            </a:r>
          </a:p>
          <a:p>
            <a:pPr marL="461645" indent="-375920">
              <a:lnSpc>
                <a:spcPct val="100000"/>
              </a:lnSpc>
              <a:spcBef>
                <a:spcPts val="865"/>
              </a:spcBef>
              <a:buSzPct val="79487"/>
              <a:buAutoNum type="arabicPeriod"/>
              <a:tabLst>
                <a:tab pos="461645" algn="l"/>
              </a:tabLst>
            </a:pPr>
            <a:r>
              <a:rPr lang="en-US" sz="1950" b="1" dirty="0">
                <a:latin typeface="Times New Roman"/>
                <a:cs typeface="Times New Roman"/>
              </a:rPr>
              <a:t>Madhur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1334" y="2117823"/>
            <a:ext cx="80549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Unemployed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interested</a:t>
            </a:r>
            <a:r>
              <a:rPr sz="19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join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others.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30808" y="3089148"/>
            <a:ext cx="7251191" cy="3355848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Last</a:t>
            </a:r>
            <a:r>
              <a:rPr spc="-100" dirty="0"/>
              <a:t> </a:t>
            </a: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is</a:t>
            </a:r>
            <a:r>
              <a:rPr spc="-145" dirty="0"/>
              <a:t> </a:t>
            </a:r>
            <a:r>
              <a:rPr spc="-85" dirty="0"/>
              <a:t>Your</a:t>
            </a:r>
            <a:r>
              <a:rPr spc="-100" dirty="0"/>
              <a:t> </a:t>
            </a:r>
            <a:r>
              <a:rPr spc="-10" dirty="0"/>
              <a:t>Occupation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7900" y="2852927"/>
              <a:ext cx="5494019" cy="386334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510759" y="1540298"/>
            <a:ext cx="21151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solidFill>
                  <a:srgbClr val="EBEBEB"/>
                </a:solidFill>
                <a:latin typeface="Times New Roman"/>
                <a:cs typeface="Times New Roman"/>
              </a:rPr>
              <a:t>Correlation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7568" y="2245885"/>
            <a:ext cx="49136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19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95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195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correlation between</a:t>
            </a:r>
            <a:r>
              <a:rPr sz="195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95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95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variables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858577" y="1659193"/>
            <a:ext cx="32302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35"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24718" y="2242831"/>
            <a:ext cx="14535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ROC</a:t>
            </a:r>
            <a:r>
              <a:rPr sz="23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curve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40436" y="3793235"/>
            <a:ext cx="8509000" cy="2796540"/>
            <a:chOff x="440436" y="3793235"/>
            <a:chExt cx="8509000" cy="2796540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0436" y="3793235"/>
              <a:ext cx="3947159" cy="27965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29200" y="3793236"/>
              <a:ext cx="3919727" cy="263042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02839" y="2939275"/>
            <a:ext cx="7604125" cy="730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dirty="0">
                <a:latin typeface="Times New Roman"/>
                <a:cs typeface="Times New Roman"/>
              </a:rPr>
              <a:t>0.42</a:t>
            </a:r>
            <a:r>
              <a:rPr sz="1650" b="1" spc="-4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is</a:t>
            </a:r>
            <a:r>
              <a:rPr sz="1650" b="1" spc="-3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the</a:t>
            </a:r>
            <a:r>
              <a:rPr sz="1650" b="1" spc="-20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tradeoff</a:t>
            </a:r>
            <a:r>
              <a:rPr sz="1650" b="1" spc="-3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between</a:t>
            </a:r>
            <a:r>
              <a:rPr sz="1650" b="1" spc="-4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Times New Roman"/>
                <a:cs typeface="Times New Roman"/>
              </a:rPr>
              <a:t>Precision</a:t>
            </a:r>
            <a:r>
              <a:rPr sz="1650" b="1" spc="-4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and</a:t>
            </a:r>
            <a:r>
              <a:rPr sz="1650" b="1" spc="-25" dirty="0">
                <a:latin typeface="Times New Roman"/>
                <a:cs typeface="Times New Roman"/>
              </a:rPr>
              <a:t> </a:t>
            </a:r>
            <a:r>
              <a:rPr sz="1650" b="1" dirty="0">
                <a:latin typeface="Times New Roman"/>
                <a:cs typeface="Times New Roman"/>
              </a:rPr>
              <a:t>Recall</a:t>
            </a:r>
            <a:r>
              <a:rPr sz="1650" b="1" spc="-30" dirty="0">
                <a:latin typeface="Times New Roman"/>
                <a:cs typeface="Times New Roman"/>
              </a:rPr>
              <a:t> </a:t>
            </a:r>
            <a:r>
              <a:rPr sz="1650" b="1" spc="-50" dirty="0">
                <a:latin typeface="Times New Roman"/>
                <a:cs typeface="Times New Roman"/>
              </a:rPr>
              <a:t>-</a:t>
            </a: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ts val="1789"/>
              </a:lnSpc>
              <a:spcBef>
                <a:spcPts val="50"/>
              </a:spcBef>
            </a:pPr>
            <a:r>
              <a:rPr sz="1450" dirty="0">
                <a:latin typeface="Times New Roman"/>
                <a:cs typeface="Times New Roman"/>
              </a:rPr>
              <a:t>Thus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we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can</a:t>
            </a:r>
            <a:r>
              <a:rPr sz="1450" spc="7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safely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choose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to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consider</a:t>
            </a:r>
            <a:r>
              <a:rPr sz="1450" spc="7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any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Prospect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Lead</a:t>
            </a:r>
            <a:r>
              <a:rPr sz="1450" spc="7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with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Conversion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Probability</a:t>
            </a:r>
            <a:r>
              <a:rPr sz="1450" b="1" spc="7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higher</a:t>
            </a:r>
            <a:r>
              <a:rPr sz="1450" b="1" spc="30" dirty="0">
                <a:latin typeface="Times New Roman"/>
                <a:cs typeface="Times New Roman"/>
              </a:rPr>
              <a:t> </a:t>
            </a:r>
            <a:r>
              <a:rPr sz="1450" b="1" spc="-20" dirty="0">
                <a:latin typeface="Times New Roman"/>
                <a:cs typeface="Times New Roman"/>
              </a:rPr>
              <a:t>than </a:t>
            </a:r>
            <a:r>
              <a:rPr sz="1450" b="1" dirty="0">
                <a:latin typeface="Times New Roman"/>
                <a:cs typeface="Times New Roman"/>
              </a:rPr>
              <a:t>42</a:t>
            </a:r>
            <a:r>
              <a:rPr sz="1450" b="1" spc="3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%</a:t>
            </a:r>
            <a:r>
              <a:rPr sz="1450" b="1" spc="1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to</a:t>
            </a:r>
            <a:r>
              <a:rPr sz="1450" b="1" spc="3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be</a:t>
            </a:r>
            <a:r>
              <a:rPr sz="1450" b="1" spc="2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a</a:t>
            </a:r>
            <a:r>
              <a:rPr sz="1450" b="1" spc="3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hot</a:t>
            </a:r>
            <a:r>
              <a:rPr sz="1450" b="1" spc="30" dirty="0">
                <a:latin typeface="Times New Roman"/>
                <a:cs typeface="Times New Roman"/>
              </a:rPr>
              <a:t> </a:t>
            </a:r>
            <a:r>
              <a:rPr sz="1450" b="1" spc="-20" dirty="0">
                <a:latin typeface="Times New Roman"/>
                <a:cs typeface="Times New Roman"/>
              </a:rPr>
              <a:t>Lead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545" rIns="0" bIns="0" rtlCol="0">
            <a:spAutoFit/>
          </a:bodyPr>
          <a:lstStyle/>
          <a:p>
            <a:pPr marL="2124710">
              <a:lnSpc>
                <a:spcPct val="100000"/>
              </a:lnSpc>
              <a:spcBef>
                <a:spcPts val="110"/>
              </a:spcBef>
            </a:pPr>
            <a:r>
              <a:rPr sz="3950" spc="-10" dirty="0"/>
              <a:t>Observations</a:t>
            </a:r>
            <a:endParaRPr sz="3950"/>
          </a:p>
        </p:txBody>
      </p:sp>
      <p:sp>
        <p:nvSpPr>
          <p:cNvPr id="18" name="object 18"/>
          <p:cNvSpPr txBox="1"/>
          <p:nvPr/>
        </p:nvSpPr>
        <p:spPr>
          <a:xfrm>
            <a:off x="4763542" y="3285240"/>
            <a:ext cx="20459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latin typeface="Times New Roman"/>
                <a:cs typeface="Times New Roman"/>
              </a:rPr>
              <a:t>Final</a:t>
            </a:r>
            <a:r>
              <a:rPr sz="1950" b="1" spc="2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Features</a:t>
            </a:r>
            <a:r>
              <a:rPr sz="1950" b="1" spc="40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list: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63566" y="3589773"/>
            <a:ext cx="4544060" cy="267462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Lead</a:t>
            </a:r>
            <a:r>
              <a:rPr sz="1450" spc="8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Source_Olark</a:t>
            </a:r>
            <a:r>
              <a:rPr sz="1450" spc="11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Chat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spc="-10" dirty="0">
                <a:latin typeface="Times New Roman"/>
                <a:cs typeface="Times New Roman"/>
              </a:rPr>
              <a:t>Specialization_Others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Lead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Origin_Lead Add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Form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Lead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Source_Welingak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Website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Total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Time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Spent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on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Website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Lead</a:t>
            </a:r>
            <a:r>
              <a:rPr sz="1450" spc="8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Origin_Landing</a:t>
            </a:r>
            <a:r>
              <a:rPr sz="1450" spc="10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Page</a:t>
            </a:r>
            <a:r>
              <a:rPr sz="1450" spc="8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Submission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What</a:t>
            </a:r>
            <a:r>
              <a:rPr sz="1450" spc="6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is</a:t>
            </a:r>
            <a:r>
              <a:rPr sz="1450" spc="8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your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current</a:t>
            </a:r>
            <a:r>
              <a:rPr sz="1450" spc="8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occupation_Working</a:t>
            </a:r>
            <a:r>
              <a:rPr sz="1450" spc="75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Professionals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450" dirty="0">
                <a:latin typeface="Times New Roman"/>
                <a:cs typeface="Times New Roman"/>
              </a:rPr>
              <a:t>Do</a:t>
            </a:r>
            <a:r>
              <a:rPr sz="1450" spc="3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Not</a:t>
            </a:r>
            <a:r>
              <a:rPr sz="1450" spc="55" dirty="0">
                <a:latin typeface="Times New Roman"/>
                <a:cs typeface="Times New Roman"/>
              </a:rPr>
              <a:t> </a:t>
            </a:r>
            <a:r>
              <a:rPr sz="1450" spc="-20" dirty="0">
                <a:latin typeface="Times New Roman"/>
                <a:cs typeface="Times New Roman"/>
              </a:rPr>
              <a:t>Email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5105" y="3283636"/>
            <a:ext cx="1705610" cy="1229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14"/>
              </a:spcBef>
            </a:pPr>
            <a:r>
              <a:rPr sz="2300" b="1" spc="-20" dirty="0">
                <a:latin typeface="Times New Roman"/>
                <a:cs typeface="Times New Roman"/>
              </a:rPr>
              <a:t>Train</a:t>
            </a:r>
            <a:r>
              <a:rPr sz="2300" b="1" spc="-9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Data: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800" b="1" dirty="0">
                <a:latin typeface="Times New Roman"/>
                <a:cs typeface="Times New Roman"/>
              </a:rPr>
              <a:t>Accuracy 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80%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latin typeface="Times New Roman"/>
                <a:cs typeface="Times New Roman"/>
              </a:rPr>
              <a:t>Sensitivity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77%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b="1" dirty="0">
                <a:latin typeface="Times New Roman"/>
                <a:cs typeface="Times New Roman"/>
              </a:rPr>
              <a:t>Specificity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80%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85105" y="4764564"/>
            <a:ext cx="1705610" cy="12636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335"/>
              </a:spcBef>
            </a:pPr>
            <a:r>
              <a:rPr sz="2300" b="1" spc="-40" dirty="0">
                <a:latin typeface="Times New Roman"/>
                <a:cs typeface="Times New Roman"/>
              </a:rPr>
              <a:t>Test</a:t>
            </a:r>
            <a:r>
              <a:rPr sz="2300" b="1" spc="-80" dirty="0">
                <a:latin typeface="Times New Roman"/>
                <a:cs typeface="Times New Roman"/>
              </a:rPr>
              <a:t> </a:t>
            </a:r>
            <a:r>
              <a:rPr sz="2300" b="1" spc="-20" dirty="0">
                <a:latin typeface="Times New Roman"/>
                <a:cs typeface="Times New Roman"/>
              </a:rPr>
              <a:t>Data:</a:t>
            </a:r>
            <a:endParaRPr sz="23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185"/>
              </a:spcBef>
            </a:pPr>
            <a:r>
              <a:rPr sz="1800" b="1" dirty="0">
                <a:latin typeface="Times New Roman"/>
                <a:cs typeface="Times New Roman"/>
              </a:rPr>
              <a:t>Accuracy :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80%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00" b="1" dirty="0">
                <a:latin typeface="Times New Roman"/>
                <a:cs typeface="Times New Roman"/>
              </a:rPr>
              <a:t>Sensitivity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77%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b="1" dirty="0">
                <a:latin typeface="Times New Roman"/>
                <a:cs typeface="Times New Roman"/>
              </a:rPr>
              <a:t>Specificity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80%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597" rIns="0" bIns="0" rtlCol="0">
            <a:spAutoFit/>
          </a:bodyPr>
          <a:lstStyle/>
          <a:p>
            <a:pPr marL="25482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8F95101E-F052-42D6-94CC-BB0A80882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512" y="3012702"/>
            <a:ext cx="80772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conversion rate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and Landing Page Submission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leads is around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30-35%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is close to the average. However, the conversion rate is significantly lower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 Add Form and Lead 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This suggests that more attention should be given to leads originating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and Landing Page Submission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overall conversion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majority of leads are generated through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and Direct Traffic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the highest conversion rates are observed for leads coming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Referrals and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Welingak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Website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Leads who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spend more time on the website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more likely to convert, indicating that website engagement is a strong predictor of lead conversion.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most common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 activity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recorded is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 opened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while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conversion 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seen for leads who received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SMS Sent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Additionally, the majority of leads are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unemployed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the highest conversion rate is among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working professionals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7597" rIns="0" bIns="0" rtlCol="0">
            <a:spAutoFit/>
          </a:bodyPr>
          <a:lstStyle/>
          <a:p>
            <a:pPr marL="274510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7031" y="2825016"/>
            <a:ext cx="3012440" cy="357695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dirty="0">
                <a:solidFill>
                  <a:srgbClr val="3F3F3F"/>
                </a:solidFill>
                <a:latin typeface="Times New Roman"/>
                <a:cs typeface="Times New Roman"/>
              </a:rPr>
              <a:t>Problem</a:t>
            </a:r>
            <a:r>
              <a:rPr sz="2650" b="1" spc="-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statement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dirty="0">
                <a:solidFill>
                  <a:srgbClr val="3F3F3F"/>
                </a:solidFill>
                <a:latin typeface="Times New Roman"/>
                <a:cs typeface="Times New Roman"/>
              </a:rPr>
              <a:t>Problem</a:t>
            </a:r>
            <a:r>
              <a:rPr sz="2650" b="1" spc="-140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approach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spc="-25" dirty="0">
                <a:solidFill>
                  <a:srgbClr val="3F3F3F"/>
                </a:solidFill>
                <a:latin typeface="Times New Roman"/>
                <a:cs typeface="Times New Roman"/>
              </a:rPr>
              <a:t>EDA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Correlations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dirty="0">
                <a:solidFill>
                  <a:srgbClr val="3F3F3F"/>
                </a:solidFill>
                <a:latin typeface="Times New Roman"/>
                <a:cs typeface="Times New Roman"/>
              </a:rPr>
              <a:t>Model</a:t>
            </a:r>
            <a:r>
              <a:rPr sz="2650" b="1" spc="-85" dirty="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Evaluation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Observations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100" spc="-254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2100" spc="-13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2650" b="1" spc="-10" dirty="0">
                <a:solidFill>
                  <a:srgbClr val="3F3F3F"/>
                </a:solidFill>
                <a:latin typeface="Times New Roman"/>
                <a:cs typeface="Times New Roman"/>
              </a:rPr>
              <a:t>Conclusion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2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70" dirty="0">
                <a:latin typeface="Tahoma"/>
                <a:cs typeface="Tahoma"/>
              </a:rPr>
              <a:t>Problem</a:t>
            </a:r>
            <a:r>
              <a:rPr sz="2950" spc="-100" dirty="0">
                <a:latin typeface="Tahoma"/>
                <a:cs typeface="Tahoma"/>
              </a:rPr>
              <a:t> </a:t>
            </a:r>
            <a:r>
              <a:rPr sz="2950" spc="-95" dirty="0">
                <a:latin typeface="Tahoma"/>
                <a:cs typeface="Tahoma"/>
              </a:rPr>
              <a:t>Statement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idx="1"/>
          </p:nvPr>
        </p:nvSpPr>
        <p:spPr>
          <a:xfrm>
            <a:off x="1690186" y="2953554"/>
            <a:ext cx="7228477" cy="391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385"/>
              </a:lnSpc>
              <a:spcBef>
                <a:spcPts val="135"/>
              </a:spcBef>
              <a:tabLst>
                <a:tab pos="295910" algn="l"/>
              </a:tabLst>
            </a:pPr>
            <a:r>
              <a:rPr sz="10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0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200" dirty="0"/>
              <a:t>An</a:t>
            </a:r>
            <a:r>
              <a:rPr sz="1200" spc="85" dirty="0"/>
              <a:t> </a:t>
            </a:r>
            <a:r>
              <a:rPr sz="1200" dirty="0"/>
              <a:t>education</a:t>
            </a:r>
            <a:r>
              <a:rPr sz="1200" spc="130" dirty="0"/>
              <a:t> </a:t>
            </a:r>
            <a:r>
              <a:rPr sz="1200" dirty="0"/>
              <a:t>company</a:t>
            </a:r>
            <a:r>
              <a:rPr sz="1200" spc="90" dirty="0"/>
              <a:t> </a:t>
            </a:r>
            <a:r>
              <a:rPr sz="1200" dirty="0"/>
              <a:t>named</a:t>
            </a:r>
            <a:r>
              <a:rPr sz="1200" spc="114" dirty="0"/>
              <a:t> </a:t>
            </a:r>
            <a:r>
              <a:rPr sz="1200" dirty="0"/>
              <a:t>X</a:t>
            </a:r>
            <a:r>
              <a:rPr sz="1200" spc="80" dirty="0"/>
              <a:t> </a:t>
            </a:r>
            <a:r>
              <a:rPr sz="1200" dirty="0"/>
              <a:t>Education</a:t>
            </a:r>
            <a:r>
              <a:rPr sz="1200" spc="100" dirty="0"/>
              <a:t> </a:t>
            </a:r>
            <a:r>
              <a:rPr sz="1200" dirty="0"/>
              <a:t>sells</a:t>
            </a:r>
            <a:r>
              <a:rPr sz="1200" spc="110" dirty="0"/>
              <a:t> </a:t>
            </a:r>
            <a:r>
              <a:rPr sz="1200" dirty="0"/>
              <a:t>online</a:t>
            </a:r>
            <a:r>
              <a:rPr sz="1200" spc="130" dirty="0"/>
              <a:t> </a:t>
            </a:r>
            <a:r>
              <a:rPr sz="1200" dirty="0"/>
              <a:t>courses</a:t>
            </a:r>
            <a:r>
              <a:rPr sz="1200" spc="90" dirty="0"/>
              <a:t> </a:t>
            </a:r>
            <a:r>
              <a:rPr sz="1200" dirty="0"/>
              <a:t>to</a:t>
            </a:r>
            <a:r>
              <a:rPr sz="1200" spc="70" dirty="0"/>
              <a:t> </a:t>
            </a:r>
            <a:r>
              <a:rPr sz="1200" dirty="0"/>
              <a:t>industry</a:t>
            </a:r>
            <a:r>
              <a:rPr sz="1200" spc="110" dirty="0"/>
              <a:t> </a:t>
            </a:r>
            <a:r>
              <a:rPr sz="1200" spc="-10" dirty="0"/>
              <a:t>professionals.</a:t>
            </a:r>
            <a:endParaRPr sz="1200" dirty="0">
              <a:latin typeface="Georgia"/>
              <a:cs typeface="Georgia"/>
            </a:endParaRPr>
          </a:p>
          <a:p>
            <a:pPr marL="295910" marR="5080">
              <a:lnSpc>
                <a:spcPct val="92900"/>
              </a:lnSpc>
              <a:spcBef>
                <a:spcPts val="50"/>
              </a:spcBef>
            </a:pPr>
            <a:r>
              <a:rPr sz="1200" dirty="0"/>
              <a:t>On</a:t>
            </a:r>
            <a:r>
              <a:rPr sz="1200" spc="55" dirty="0"/>
              <a:t> </a:t>
            </a:r>
            <a:r>
              <a:rPr sz="1200" dirty="0"/>
              <a:t>any</a:t>
            </a:r>
            <a:r>
              <a:rPr sz="1200" spc="65" dirty="0"/>
              <a:t> </a:t>
            </a:r>
            <a:r>
              <a:rPr sz="1200" dirty="0"/>
              <a:t>given</a:t>
            </a:r>
            <a:r>
              <a:rPr sz="1200" spc="85" dirty="0"/>
              <a:t> </a:t>
            </a:r>
            <a:r>
              <a:rPr sz="1200" dirty="0"/>
              <a:t>day,</a:t>
            </a:r>
            <a:r>
              <a:rPr sz="1200" spc="110" dirty="0"/>
              <a:t> </a:t>
            </a:r>
            <a:r>
              <a:rPr sz="1200" dirty="0"/>
              <a:t>many</a:t>
            </a:r>
            <a:r>
              <a:rPr sz="1200" spc="65" dirty="0"/>
              <a:t> </a:t>
            </a:r>
            <a:r>
              <a:rPr sz="1200" dirty="0"/>
              <a:t>professionals</a:t>
            </a:r>
            <a:r>
              <a:rPr sz="1200" spc="85" dirty="0"/>
              <a:t> </a:t>
            </a:r>
            <a:r>
              <a:rPr sz="1200" dirty="0"/>
              <a:t>who</a:t>
            </a:r>
            <a:r>
              <a:rPr sz="1200" spc="100" dirty="0"/>
              <a:t> </a:t>
            </a:r>
            <a:r>
              <a:rPr sz="1200" dirty="0"/>
              <a:t>are</a:t>
            </a:r>
            <a:r>
              <a:rPr sz="1200" spc="70" dirty="0"/>
              <a:t> </a:t>
            </a:r>
            <a:r>
              <a:rPr sz="1200" dirty="0"/>
              <a:t>interested</a:t>
            </a:r>
            <a:r>
              <a:rPr sz="1200" spc="100" dirty="0"/>
              <a:t> </a:t>
            </a:r>
            <a:r>
              <a:rPr sz="1200" dirty="0"/>
              <a:t>in</a:t>
            </a:r>
            <a:r>
              <a:rPr sz="1200" spc="70" dirty="0"/>
              <a:t> </a:t>
            </a:r>
            <a:r>
              <a:rPr sz="1200" dirty="0"/>
              <a:t>the</a:t>
            </a:r>
            <a:r>
              <a:rPr sz="1200" spc="70" dirty="0"/>
              <a:t> </a:t>
            </a:r>
            <a:r>
              <a:rPr sz="1200" dirty="0"/>
              <a:t>courses</a:t>
            </a:r>
            <a:r>
              <a:rPr sz="1200" spc="65" dirty="0"/>
              <a:t> </a:t>
            </a:r>
            <a:r>
              <a:rPr sz="1200" dirty="0"/>
              <a:t>land</a:t>
            </a:r>
            <a:r>
              <a:rPr sz="1200" spc="85" dirty="0"/>
              <a:t> </a:t>
            </a:r>
            <a:r>
              <a:rPr sz="1200" dirty="0"/>
              <a:t>on</a:t>
            </a:r>
            <a:r>
              <a:rPr sz="1200" spc="80" dirty="0"/>
              <a:t> </a:t>
            </a:r>
            <a:r>
              <a:rPr sz="1200" dirty="0"/>
              <a:t>their</a:t>
            </a:r>
            <a:r>
              <a:rPr sz="1200" spc="60" dirty="0"/>
              <a:t> </a:t>
            </a:r>
            <a:r>
              <a:rPr sz="1200" dirty="0"/>
              <a:t>website</a:t>
            </a:r>
            <a:r>
              <a:rPr sz="1200" spc="100" dirty="0"/>
              <a:t> </a:t>
            </a:r>
            <a:r>
              <a:rPr sz="1200" spc="-25" dirty="0"/>
              <a:t>and </a:t>
            </a:r>
            <a:r>
              <a:rPr sz="1200" dirty="0"/>
              <a:t>browse</a:t>
            </a:r>
            <a:r>
              <a:rPr sz="1200" spc="105" dirty="0"/>
              <a:t> </a:t>
            </a:r>
            <a:r>
              <a:rPr sz="1200" dirty="0"/>
              <a:t>for</a:t>
            </a:r>
            <a:r>
              <a:rPr sz="1200" spc="55" dirty="0"/>
              <a:t> </a:t>
            </a:r>
            <a:r>
              <a:rPr sz="1200" dirty="0"/>
              <a:t>courses.</a:t>
            </a:r>
            <a:r>
              <a:rPr sz="1200" spc="50" dirty="0"/>
              <a:t> </a:t>
            </a:r>
            <a:r>
              <a:rPr sz="1200" dirty="0"/>
              <a:t>They</a:t>
            </a:r>
            <a:r>
              <a:rPr sz="1200" spc="60" dirty="0"/>
              <a:t> </a:t>
            </a:r>
            <a:r>
              <a:rPr sz="1200" dirty="0"/>
              <a:t>have</a:t>
            </a:r>
            <a:r>
              <a:rPr sz="1200" spc="90" dirty="0"/>
              <a:t> </a:t>
            </a:r>
            <a:r>
              <a:rPr sz="1200" dirty="0"/>
              <a:t>process</a:t>
            </a:r>
            <a:r>
              <a:rPr sz="1200" spc="90" dirty="0"/>
              <a:t> </a:t>
            </a:r>
            <a:r>
              <a:rPr sz="1200" dirty="0"/>
              <a:t>of</a:t>
            </a:r>
            <a:r>
              <a:rPr sz="1200" spc="60" dirty="0"/>
              <a:t> </a:t>
            </a:r>
            <a:r>
              <a:rPr sz="1200" dirty="0"/>
              <a:t>form</a:t>
            </a:r>
            <a:r>
              <a:rPr sz="1200" spc="85" dirty="0"/>
              <a:t> </a:t>
            </a:r>
            <a:r>
              <a:rPr sz="1200" dirty="0"/>
              <a:t>filling</a:t>
            </a:r>
            <a:r>
              <a:rPr sz="1200" spc="80" dirty="0"/>
              <a:t> </a:t>
            </a:r>
            <a:r>
              <a:rPr sz="1200" dirty="0"/>
              <a:t>on</a:t>
            </a:r>
            <a:r>
              <a:rPr sz="1200" spc="90" dirty="0"/>
              <a:t> </a:t>
            </a:r>
            <a:r>
              <a:rPr sz="1200" dirty="0"/>
              <a:t>their</a:t>
            </a:r>
            <a:r>
              <a:rPr sz="1200" spc="65" dirty="0"/>
              <a:t> </a:t>
            </a:r>
            <a:r>
              <a:rPr sz="1200" dirty="0"/>
              <a:t>website</a:t>
            </a:r>
            <a:r>
              <a:rPr sz="1200" spc="90" dirty="0"/>
              <a:t> </a:t>
            </a:r>
            <a:r>
              <a:rPr sz="1200" dirty="0"/>
              <a:t>after</a:t>
            </a:r>
            <a:r>
              <a:rPr sz="1200" spc="65" dirty="0"/>
              <a:t> </a:t>
            </a:r>
            <a:r>
              <a:rPr sz="1200" dirty="0"/>
              <a:t>which</a:t>
            </a:r>
            <a:r>
              <a:rPr sz="1200" spc="110" dirty="0"/>
              <a:t> </a:t>
            </a:r>
            <a:r>
              <a:rPr sz="1200" dirty="0"/>
              <a:t>the</a:t>
            </a:r>
            <a:r>
              <a:rPr sz="1200" spc="75" dirty="0"/>
              <a:t> </a:t>
            </a:r>
            <a:r>
              <a:rPr sz="1200" spc="-10" dirty="0"/>
              <a:t>company</a:t>
            </a:r>
            <a:r>
              <a:rPr sz="1200" spc="500" dirty="0"/>
              <a:t> </a:t>
            </a:r>
            <a:r>
              <a:rPr sz="1200" dirty="0"/>
              <a:t>that</a:t>
            </a:r>
            <a:r>
              <a:rPr sz="1200" spc="45" dirty="0"/>
              <a:t> </a:t>
            </a:r>
            <a:r>
              <a:rPr sz="1200" dirty="0"/>
              <a:t>individual</a:t>
            </a:r>
            <a:r>
              <a:rPr sz="1200" spc="125" dirty="0"/>
              <a:t> </a:t>
            </a:r>
            <a:r>
              <a:rPr sz="1200" dirty="0"/>
              <a:t>as</a:t>
            </a:r>
            <a:r>
              <a:rPr sz="1200" spc="55" dirty="0"/>
              <a:t> </a:t>
            </a:r>
            <a:r>
              <a:rPr sz="1200" dirty="0"/>
              <a:t>a</a:t>
            </a:r>
            <a:r>
              <a:rPr sz="1200" spc="50" dirty="0"/>
              <a:t> </a:t>
            </a:r>
            <a:r>
              <a:rPr sz="1200" spc="-10" dirty="0"/>
              <a:t>lead.</a:t>
            </a:r>
            <a:endParaRPr sz="1200" dirty="0"/>
          </a:p>
          <a:p>
            <a:pPr marL="295910" marR="54610" indent="-283845">
              <a:lnSpc>
                <a:spcPts val="1340"/>
              </a:lnSpc>
              <a:spcBef>
                <a:spcPts val="844"/>
              </a:spcBef>
              <a:tabLst>
                <a:tab pos="295910" algn="l"/>
              </a:tabLst>
            </a:pPr>
            <a:r>
              <a:rPr sz="10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0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200" dirty="0"/>
              <a:t>Once</a:t>
            </a:r>
            <a:r>
              <a:rPr sz="1200" spc="80" dirty="0"/>
              <a:t> </a:t>
            </a:r>
            <a:r>
              <a:rPr sz="1200" dirty="0"/>
              <a:t>these</a:t>
            </a:r>
            <a:r>
              <a:rPr sz="1200" spc="85" dirty="0"/>
              <a:t> </a:t>
            </a:r>
            <a:r>
              <a:rPr sz="1200" dirty="0"/>
              <a:t>leads</a:t>
            </a:r>
            <a:r>
              <a:rPr sz="1200" spc="105" dirty="0"/>
              <a:t> </a:t>
            </a:r>
            <a:r>
              <a:rPr sz="1200" dirty="0"/>
              <a:t>are</a:t>
            </a:r>
            <a:r>
              <a:rPr sz="1200" spc="95" dirty="0"/>
              <a:t> </a:t>
            </a:r>
            <a:r>
              <a:rPr sz="1200" dirty="0"/>
              <a:t>acquired,</a:t>
            </a:r>
            <a:r>
              <a:rPr sz="1200" spc="114" dirty="0"/>
              <a:t> </a:t>
            </a:r>
            <a:r>
              <a:rPr sz="1200" dirty="0"/>
              <a:t>employees</a:t>
            </a:r>
            <a:r>
              <a:rPr sz="1200" spc="135" dirty="0"/>
              <a:t> </a:t>
            </a:r>
            <a:r>
              <a:rPr sz="1200" dirty="0"/>
              <a:t>from</a:t>
            </a:r>
            <a:r>
              <a:rPr sz="1200" spc="90" dirty="0"/>
              <a:t> </a:t>
            </a:r>
            <a:r>
              <a:rPr sz="1200" dirty="0"/>
              <a:t>the</a:t>
            </a:r>
            <a:r>
              <a:rPr sz="1200" spc="70" dirty="0"/>
              <a:t> </a:t>
            </a:r>
            <a:r>
              <a:rPr sz="1200" dirty="0"/>
              <a:t>sales</a:t>
            </a:r>
            <a:r>
              <a:rPr sz="1200" spc="65" dirty="0"/>
              <a:t> </a:t>
            </a:r>
            <a:r>
              <a:rPr sz="1200" dirty="0"/>
              <a:t>team</a:t>
            </a:r>
            <a:r>
              <a:rPr sz="1200" spc="90" dirty="0"/>
              <a:t> </a:t>
            </a:r>
            <a:r>
              <a:rPr sz="1200" dirty="0"/>
              <a:t>start</a:t>
            </a:r>
            <a:r>
              <a:rPr sz="1200" spc="65" dirty="0"/>
              <a:t> </a:t>
            </a:r>
            <a:r>
              <a:rPr sz="1200" dirty="0"/>
              <a:t>making</a:t>
            </a:r>
            <a:r>
              <a:rPr sz="1200" spc="85" dirty="0"/>
              <a:t> </a:t>
            </a:r>
            <a:r>
              <a:rPr sz="1200" dirty="0"/>
              <a:t>calls,</a:t>
            </a:r>
            <a:r>
              <a:rPr sz="1200" spc="50" dirty="0"/>
              <a:t> </a:t>
            </a:r>
            <a:r>
              <a:rPr sz="1200" dirty="0"/>
              <a:t>writing</a:t>
            </a:r>
            <a:r>
              <a:rPr sz="1200" spc="114" dirty="0"/>
              <a:t> </a:t>
            </a:r>
            <a:r>
              <a:rPr sz="1200" spc="-10" dirty="0"/>
              <a:t>emails, </a:t>
            </a:r>
            <a:r>
              <a:rPr sz="1200" dirty="0"/>
              <a:t>etc.Through</a:t>
            </a:r>
            <a:r>
              <a:rPr sz="1200" spc="70" dirty="0"/>
              <a:t> </a:t>
            </a:r>
            <a:r>
              <a:rPr sz="1200" dirty="0"/>
              <a:t>this</a:t>
            </a:r>
            <a:r>
              <a:rPr sz="1200" spc="80" dirty="0"/>
              <a:t> </a:t>
            </a:r>
            <a:r>
              <a:rPr sz="1200" dirty="0"/>
              <a:t>process,</a:t>
            </a:r>
            <a:r>
              <a:rPr sz="1200" spc="85" dirty="0"/>
              <a:t> </a:t>
            </a:r>
            <a:r>
              <a:rPr sz="1200" dirty="0"/>
              <a:t>some</a:t>
            </a:r>
            <a:r>
              <a:rPr sz="1200" spc="50" dirty="0"/>
              <a:t> </a:t>
            </a:r>
            <a:r>
              <a:rPr sz="1200" dirty="0"/>
              <a:t>of</a:t>
            </a:r>
            <a:r>
              <a:rPr sz="1200" spc="70" dirty="0"/>
              <a:t> </a:t>
            </a:r>
            <a:r>
              <a:rPr sz="1200" dirty="0"/>
              <a:t>the</a:t>
            </a:r>
            <a:r>
              <a:rPr sz="1200" spc="85" dirty="0"/>
              <a:t> </a:t>
            </a:r>
            <a:r>
              <a:rPr sz="1200" dirty="0"/>
              <a:t>leads</a:t>
            </a:r>
            <a:r>
              <a:rPr sz="1200" spc="105" dirty="0"/>
              <a:t> </a:t>
            </a:r>
            <a:r>
              <a:rPr sz="1200" dirty="0"/>
              <a:t>get</a:t>
            </a:r>
            <a:r>
              <a:rPr sz="1200" spc="85" dirty="0"/>
              <a:t> </a:t>
            </a:r>
            <a:r>
              <a:rPr sz="1200" dirty="0"/>
              <a:t>converted</a:t>
            </a:r>
            <a:r>
              <a:rPr sz="1200" spc="114" dirty="0"/>
              <a:t> </a:t>
            </a:r>
            <a:r>
              <a:rPr sz="1200" dirty="0"/>
              <a:t>while</a:t>
            </a:r>
            <a:r>
              <a:rPr sz="1200" spc="114" dirty="0"/>
              <a:t> </a:t>
            </a:r>
            <a:r>
              <a:rPr sz="1200" dirty="0"/>
              <a:t>most</a:t>
            </a:r>
            <a:r>
              <a:rPr sz="1200" spc="55" dirty="0"/>
              <a:t> </a:t>
            </a:r>
            <a:r>
              <a:rPr sz="1200" dirty="0"/>
              <a:t>do</a:t>
            </a:r>
            <a:r>
              <a:rPr sz="1200" spc="95" dirty="0"/>
              <a:t> </a:t>
            </a:r>
            <a:r>
              <a:rPr sz="1200" spc="-20" dirty="0"/>
              <a:t>not.</a:t>
            </a:r>
            <a:endParaRPr sz="1200" dirty="0">
              <a:latin typeface="Georgia"/>
              <a:cs typeface="Georgia"/>
            </a:endParaRPr>
          </a:p>
          <a:p>
            <a:pPr marL="295910" marR="421005" indent="-283845" algn="just">
              <a:lnSpc>
                <a:spcPts val="1330"/>
              </a:lnSpc>
              <a:spcBef>
                <a:spcPts val="835"/>
              </a:spcBef>
            </a:pPr>
            <a:r>
              <a:rPr sz="100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000" spc="480" dirty="0">
                <a:solidFill>
                  <a:srgbClr val="B31166"/>
                </a:solidFill>
                <a:latin typeface="Georgia"/>
                <a:cs typeface="Georgia"/>
              </a:rPr>
              <a:t>  </a:t>
            </a:r>
            <a:r>
              <a:rPr sz="1200" dirty="0"/>
              <a:t>The</a:t>
            </a:r>
            <a:r>
              <a:rPr sz="1200" spc="30" dirty="0"/>
              <a:t> </a:t>
            </a:r>
            <a:r>
              <a:rPr sz="1200" dirty="0"/>
              <a:t>typical</a:t>
            </a:r>
            <a:r>
              <a:rPr sz="1200" spc="90" dirty="0"/>
              <a:t> </a:t>
            </a:r>
            <a:r>
              <a:rPr sz="1200" dirty="0"/>
              <a:t>lead</a:t>
            </a:r>
            <a:r>
              <a:rPr sz="1200" spc="40" dirty="0"/>
              <a:t> </a:t>
            </a:r>
            <a:r>
              <a:rPr sz="1200" dirty="0"/>
              <a:t>conversion</a:t>
            </a:r>
            <a:r>
              <a:rPr sz="1200" spc="70" dirty="0"/>
              <a:t> </a:t>
            </a:r>
            <a:r>
              <a:rPr sz="1200" dirty="0"/>
              <a:t>rate</a:t>
            </a:r>
            <a:r>
              <a:rPr sz="1200" spc="55" dirty="0"/>
              <a:t> </a:t>
            </a:r>
            <a:r>
              <a:rPr sz="1200" dirty="0"/>
              <a:t>at</a:t>
            </a:r>
            <a:r>
              <a:rPr sz="1200" spc="30" dirty="0"/>
              <a:t> </a:t>
            </a:r>
            <a:r>
              <a:rPr sz="1200" dirty="0"/>
              <a:t>X</a:t>
            </a:r>
            <a:r>
              <a:rPr sz="1200" spc="45" dirty="0"/>
              <a:t> </a:t>
            </a:r>
            <a:r>
              <a:rPr sz="1200" dirty="0"/>
              <a:t>education</a:t>
            </a:r>
            <a:r>
              <a:rPr sz="1200" spc="70" dirty="0"/>
              <a:t> </a:t>
            </a:r>
            <a:r>
              <a:rPr sz="1200" dirty="0"/>
              <a:t>is</a:t>
            </a:r>
            <a:r>
              <a:rPr sz="1200" spc="35" dirty="0"/>
              <a:t> </a:t>
            </a:r>
            <a:r>
              <a:rPr sz="1200" dirty="0"/>
              <a:t>around</a:t>
            </a:r>
            <a:r>
              <a:rPr sz="1200" spc="80" dirty="0"/>
              <a:t> </a:t>
            </a:r>
            <a:r>
              <a:rPr sz="1200" b="1" dirty="0">
                <a:latin typeface="Arial"/>
                <a:cs typeface="Arial"/>
              </a:rPr>
              <a:t>30%.</a:t>
            </a:r>
            <a:r>
              <a:rPr sz="1200" b="1" spc="70" dirty="0">
                <a:latin typeface="Arial"/>
                <a:cs typeface="Arial"/>
              </a:rPr>
              <a:t> </a:t>
            </a:r>
            <a:r>
              <a:rPr sz="1200" dirty="0"/>
              <a:t>Now,</a:t>
            </a:r>
            <a:r>
              <a:rPr sz="1200" spc="70" dirty="0"/>
              <a:t> </a:t>
            </a:r>
            <a:r>
              <a:rPr sz="1200" dirty="0"/>
              <a:t>this</a:t>
            </a:r>
            <a:r>
              <a:rPr sz="1200" spc="40" dirty="0"/>
              <a:t> </a:t>
            </a:r>
            <a:r>
              <a:rPr sz="1200" dirty="0"/>
              <a:t>means</a:t>
            </a:r>
            <a:r>
              <a:rPr sz="1200" spc="35" dirty="0"/>
              <a:t> </a:t>
            </a:r>
            <a:r>
              <a:rPr sz="1200" dirty="0"/>
              <a:t>if,</a:t>
            </a:r>
            <a:r>
              <a:rPr sz="1200" spc="30" dirty="0"/>
              <a:t> </a:t>
            </a:r>
            <a:r>
              <a:rPr sz="1200" dirty="0"/>
              <a:t>say,</a:t>
            </a:r>
            <a:r>
              <a:rPr sz="1200" spc="55" dirty="0"/>
              <a:t> </a:t>
            </a:r>
            <a:r>
              <a:rPr sz="1200" spc="-20" dirty="0"/>
              <a:t>they </a:t>
            </a:r>
            <a:r>
              <a:rPr sz="1200" dirty="0"/>
              <a:t>acquire</a:t>
            </a:r>
            <a:r>
              <a:rPr sz="1200" spc="65" dirty="0"/>
              <a:t> </a:t>
            </a:r>
            <a:r>
              <a:rPr sz="1200" dirty="0"/>
              <a:t>100</a:t>
            </a:r>
            <a:r>
              <a:rPr sz="1200" spc="55" dirty="0"/>
              <a:t> </a:t>
            </a:r>
            <a:r>
              <a:rPr sz="1200" dirty="0"/>
              <a:t>leads</a:t>
            </a:r>
            <a:r>
              <a:rPr sz="1200" spc="65" dirty="0"/>
              <a:t> </a:t>
            </a:r>
            <a:r>
              <a:rPr sz="1200" dirty="0"/>
              <a:t>in</a:t>
            </a:r>
            <a:r>
              <a:rPr sz="1200" spc="45" dirty="0"/>
              <a:t> </a:t>
            </a:r>
            <a:r>
              <a:rPr sz="1200" dirty="0"/>
              <a:t>a</a:t>
            </a:r>
            <a:r>
              <a:rPr sz="1200" spc="55" dirty="0"/>
              <a:t> </a:t>
            </a:r>
            <a:r>
              <a:rPr sz="1200" dirty="0"/>
              <a:t>day,</a:t>
            </a:r>
            <a:r>
              <a:rPr sz="1200" spc="95" dirty="0"/>
              <a:t> </a:t>
            </a:r>
            <a:r>
              <a:rPr sz="1200" dirty="0"/>
              <a:t>only</a:t>
            </a:r>
            <a:r>
              <a:rPr sz="1200" spc="70" dirty="0"/>
              <a:t> </a:t>
            </a:r>
            <a:r>
              <a:rPr sz="1200" dirty="0"/>
              <a:t>about</a:t>
            </a:r>
            <a:r>
              <a:rPr sz="1200" spc="85" dirty="0"/>
              <a:t> </a:t>
            </a:r>
            <a:r>
              <a:rPr sz="1200" dirty="0"/>
              <a:t>30</a:t>
            </a:r>
            <a:r>
              <a:rPr sz="1200" spc="55" dirty="0"/>
              <a:t> </a:t>
            </a:r>
            <a:r>
              <a:rPr sz="1200" dirty="0"/>
              <a:t>of</a:t>
            </a:r>
            <a:r>
              <a:rPr sz="1200" spc="55" dirty="0"/>
              <a:t> </a:t>
            </a:r>
            <a:r>
              <a:rPr sz="1200" dirty="0"/>
              <a:t>them</a:t>
            </a:r>
            <a:r>
              <a:rPr sz="1200" spc="60" dirty="0"/>
              <a:t> </a:t>
            </a:r>
            <a:r>
              <a:rPr sz="1200" dirty="0"/>
              <a:t>are</a:t>
            </a:r>
            <a:r>
              <a:rPr sz="1200" spc="55" dirty="0"/>
              <a:t> </a:t>
            </a:r>
            <a:r>
              <a:rPr sz="1200" dirty="0"/>
              <a:t>converted.</a:t>
            </a:r>
            <a:r>
              <a:rPr sz="1200" spc="70" dirty="0"/>
              <a:t> </a:t>
            </a:r>
            <a:r>
              <a:rPr sz="1200" spc="-20" dirty="0"/>
              <a:t>To</a:t>
            </a:r>
            <a:r>
              <a:rPr sz="1200" spc="25" dirty="0"/>
              <a:t> </a:t>
            </a:r>
            <a:r>
              <a:rPr sz="1200" dirty="0"/>
              <a:t>make</a:t>
            </a:r>
            <a:r>
              <a:rPr sz="1200" spc="45" dirty="0"/>
              <a:t> </a:t>
            </a:r>
            <a:r>
              <a:rPr sz="1200" dirty="0"/>
              <a:t>this</a:t>
            </a:r>
            <a:r>
              <a:rPr sz="1200" spc="50" dirty="0"/>
              <a:t> </a:t>
            </a:r>
            <a:r>
              <a:rPr sz="1200" dirty="0"/>
              <a:t>process</a:t>
            </a:r>
            <a:r>
              <a:rPr sz="1200" spc="80" dirty="0"/>
              <a:t> </a:t>
            </a:r>
            <a:r>
              <a:rPr sz="1200" spc="-20" dirty="0"/>
              <a:t>more </a:t>
            </a:r>
            <a:r>
              <a:rPr sz="1200" dirty="0"/>
              <a:t>efficient,</a:t>
            </a:r>
            <a:r>
              <a:rPr sz="1200" spc="60" dirty="0"/>
              <a:t> </a:t>
            </a:r>
            <a:r>
              <a:rPr sz="1200" dirty="0"/>
              <a:t>the</a:t>
            </a:r>
            <a:r>
              <a:rPr sz="1200" spc="75" dirty="0"/>
              <a:t> </a:t>
            </a:r>
            <a:r>
              <a:rPr sz="1200" dirty="0"/>
              <a:t>company</a:t>
            </a:r>
            <a:r>
              <a:rPr sz="1200" spc="75" dirty="0"/>
              <a:t> </a:t>
            </a:r>
            <a:r>
              <a:rPr sz="1200" dirty="0"/>
              <a:t>wishes</a:t>
            </a:r>
            <a:r>
              <a:rPr sz="1200" spc="120" dirty="0"/>
              <a:t> </a:t>
            </a:r>
            <a:r>
              <a:rPr sz="1200" dirty="0"/>
              <a:t>to</a:t>
            </a:r>
            <a:r>
              <a:rPr sz="1200" spc="70" dirty="0"/>
              <a:t> </a:t>
            </a:r>
            <a:r>
              <a:rPr sz="1200" dirty="0"/>
              <a:t>identify</a:t>
            </a:r>
            <a:r>
              <a:rPr sz="1200" spc="75" dirty="0"/>
              <a:t> </a:t>
            </a:r>
            <a:r>
              <a:rPr sz="1200" dirty="0"/>
              <a:t>the</a:t>
            </a:r>
            <a:r>
              <a:rPr sz="1200" spc="70" dirty="0"/>
              <a:t> </a:t>
            </a:r>
            <a:r>
              <a:rPr sz="1200" dirty="0"/>
              <a:t>most</a:t>
            </a:r>
            <a:r>
              <a:rPr sz="1200" spc="55" dirty="0"/>
              <a:t> </a:t>
            </a:r>
            <a:r>
              <a:rPr sz="1200" dirty="0"/>
              <a:t>potential</a:t>
            </a:r>
            <a:r>
              <a:rPr sz="1200" spc="100" dirty="0"/>
              <a:t> </a:t>
            </a:r>
            <a:r>
              <a:rPr sz="1200" dirty="0"/>
              <a:t>leads,</a:t>
            </a:r>
            <a:r>
              <a:rPr sz="1200" spc="80" dirty="0"/>
              <a:t> </a:t>
            </a:r>
            <a:r>
              <a:rPr sz="1200" dirty="0"/>
              <a:t>also</a:t>
            </a:r>
            <a:r>
              <a:rPr sz="1200" spc="85" dirty="0"/>
              <a:t> </a:t>
            </a:r>
            <a:r>
              <a:rPr sz="1200" dirty="0"/>
              <a:t>known</a:t>
            </a:r>
            <a:r>
              <a:rPr sz="1200" spc="110" dirty="0"/>
              <a:t> </a:t>
            </a:r>
            <a:r>
              <a:rPr sz="1200" dirty="0"/>
              <a:t>as</a:t>
            </a:r>
            <a:r>
              <a:rPr sz="1200" spc="80" dirty="0"/>
              <a:t> </a:t>
            </a:r>
            <a:r>
              <a:rPr sz="1200" dirty="0"/>
              <a:t>Hot</a:t>
            </a:r>
            <a:r>
              <a:rPr sz="1200" spc="80" dirty="0"/>
              <a:t> </a:t>
            </a:r>
            <a:r>
              <a:rPr sz="1200" spc="-10" dirty="0"/>
              <a:t>Leads.</a:t>
            </a:r>
            <a:endParaRPr sz="1200" dirty="0">
              <a:latin typeface="Arial"/>
              <a:cs typeface="Arial"/>
            </a:endParaRPr>
          </a:p>
          <a:p>
            <a:pPr marL="295910" marR="224154" indent="-283845">
              <a:lnSpc>
                <a:spcPts val="1330"/>
              </a:lnSpc>
              <a:spcBef>
                <a:spcPts val="844"/>
              </a:spcBef>
              <a:tabLst>
                <a:tab pos="295910" algn="l"/>
              </a:tabLst>
            </a:pPr>
            <a:r>
              <a:rPr sz="100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00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sz="1200" dirty="0"/>
              <a:t>If</a:t>
            </a:r>
            <a:r>
              <a:rPr sz="1200" spc="55" dirty="0"/>
              <a:t> </a:t>
            </a:r>
            <a:r>
              <a:rPr sz="1200" dirty="0"/>
              <a:t>they</a:t>
            </a:r>
            <a:r>
              <a:rPr sz="1200" spc="90" dirty="0"/>
              <a:t> </a:t>
            </a:r>
            <a:r>
              <a:rPr sz="1200" dirty="0"/>
              <a:t>successfully</a:t>
            </a:r>
            <a:r>
              <a:rPr sz="1200" spc="55" dirty="0"/>
              <a:t> </a:t>
            </a:r>
            <a:r>
              <a:rPr sz="1200" dirty="0"/>
              <a:t>identify</a:t>
            </a:r>
            <a:r>
              <a:rPr sz="1200" spc="90" dirty="0"/>
              <a:t> </a:t>
            </a:r>
            <a:r>
              <a:rPr sz="1200" dirty="0"/>
              <a:t>this</a:t>
            </a:r>
            <a:r>
              <a:rPr sz="1200" spc="70" dirty="0"/>
              <a:t> </a:t>
            </a:r>
            <a:r>
              <a:rPr sz="1200" dirty="0"/>
              <a:t>set</a:t>
            </a:r>
            <a:r>
              <a:rPr sz="1200" spc="45" dirty="0"/>
              <a:t> </a:t>
            </a:r>
            <a:r>
              <a:rPr sz="1200" dirty="0"/>
              <a:t>of</a:t>
            </a:r>
            <a:r>
              <a:rPr sz="1200" spc="80" dirty="0"/>
              <a:t> </a:t>
            </a:r>
            <a:r>
              <a:rPr sz="1200" dirty="0"/>
              <a:t>leads,</a:t>
            </a:r>
            <a:r>
              <a:rPr sz="1200" spc="75" dirty="0"/>
              <a:t> </a:t>
            </a:r>
            <a:r>
              <a:rPr sz="1200" dirty="0"/>
              <a:t>the</a:t>
            </a:r>
            <a:r>
              <a:rPr sz="1200" spc="65" dirty="0"/>
              <a:t> </a:t>
            </a:r>
            <a:r>
              <a:rPr sz="1200" dirty="0"/>
              <a:t>lead</a:t>
            </a:r>
            <a:r>
              <a:rPr sz="1200" spc="85" dirty="0"/>
              <a:t> </a:t>
            </a:r>
            <a:r>
              <a:rPr sz="1200" dirty="0"/>
              <a:t>conversion</a:t>
            </a:r>
            <a:r>
              <a:rPr sz="1200" spc="105" dirty="0"/>
              <a:t> </a:t>
            </a:r>
            <a:r>
              <a:rPr sz="1200" dirty="0"/>
              <a:t>rate</a:t>
            </a:r>
            <a:r>
              <a:rPr sz="1200" spc="65" dirty="0"/>
              <a:t> </a:t>
            </a:r>
            <a:r>
              <a:rPr sz="1200" dirty="0"/>
              <a:t>should</a:t>
            </a:r>
            <a:r>
              <a:rPr sz="1200" spc="80" dirty="0"/>
              <a:t> </a:t>
            </a:r>
            <a:r>
              <a:rPr sz="1200" dirty="0"/>
              <a:t>go</a:t>
            </a:r>
            <a:r>
              <a:rPr sz="1200" spc="75" dirty="0"/>
              <a:t> </a:t>
            </a:r>
            <a:r>
              <a:rPr sz="1200" dirty="0"/>
              <a:t>up</a:t>
            </a:r>
            <a:r>
              <a:rPr sz="1200" spc="65" dirty="0"/>
              <a:t> </a:t>
            </a:r>
            <a:r>
              <a:rPr sz="1200" dirty="0"/>
              <a:t>as</a:t>
            </a:r>
            <a:r>
              <a:rPr sz="1200" spc="85" dirty="0"/>
              <a:t> </a:t>
            </a:r>
            <a:r>
              <a:rPr sz="1200" dirty="0"/>
              <a:t>the</a:t>
            </a:r>
            <a:r>
              <a:rPr sz="1200" spc="65" dirty="0"/>
              <a:t> </a:t>
            </a:r>
            <a:r>
              <a:rPr sz="1200" spc="-10" dirty="0"/>
              <a:t>sales </a:t>
            </a:r>
            <a:r>
              <a:rPr sz="1200" dirty="0"/>
              <a:t>team</a:t>
            </a:r>
            <a:r>
              <a:rPr sz="1200" spc="70" dirty="0"/>
              <a:t> </a:t>
            </a:r>
            <a:r>
              <a:rPr sz="1200" dirty="0"/>
              <a:t>will</a:t>
            </a:r>
            <a:r>
              <a:rPr sz="1200" spc="100" dirty="0"/>
              <a:t> </a:t>
            </a:r>
            <a:r>
              <a:rPr sz="1200" dirty="0"/>
              <a:t>now</a:t>
            </a:r>
            <a:r>
              <a:rPr sz="1200" spc="90" dirty="0"/>
              <a:t> </a:t>
            </a:r>
            <a:r>
              <a:rPr sz="1200" dirty="0"/>
              <a:t>be</a:t>
            </a:r>
            <a:r>
              <a:rPr sz="1200" spc="80" dirty="0"/>
              <a:t> </a:t>
            </a:r>
            <a:r>
              <a:rPr sz="1200" dirty="0"/>
              <a:t>focusing</a:t>
            </a:r>
            <a:r>
              <a:rPr sz="1200" spc="95" dirty="0"/>
              <a:t> </a:t>
            </a:r>
            <a:r>
              <a:rPr sz="1200" dirty="0"/>
              <a:t>more</a:t>
            </a:r>
            <a:r>
              <a:rPr sz="1200" spc="70" dirty="0"/>
              <a:t> </a:t>
            </a:r>
            <a:r>
              <a:rPr sz="1200" dirty="0"/>
              <a:t>on</a:t>
            </a:r>
            <a:r>
              <a:rPr sz="1200" spc="70" dirty="0"/>
              <a:t> </a:t>
            </a:r>
            <a:r>
              <a:rPr sz="1200" dirty="0"/>
              <a:t>communicating</a:t>
            </a:r>
            <a:r>
              <a:rPr sz="1200" spc="85" dirty="0"/>
              <a:t> </a:t>
            </a:r>
            <a:r>
              <a:rPr sz="1200" dirty="0"/>
              <a:t>with</a:t>
            </a:r>
            <a:r>
              <a:rPr sz="1200" spc="95" dirty="0"/>
              <a:t> </a:t>
            </a:r>
            <a:r>
              <a:rPr sz="1200" dirty="0"/>
              <a:t>the</a:t>
            </a:r>
            <a:r>
              <a:rPr sz="1200" spc="80" dirty="0"/>
              <a:t> </a:t>
            </a:r>
            <a:r>
              <a:rPr sz="1200" dirty="0"/>
              <a:t>potential</a:t>
            </a:r>
            <a:r>
              <a:rPr sz="1200" spc="100" dirty="0"/>
              <a:t> </a:t>
            </a:r>
            <a:r>
              <a:rPr sz="1200" dirty="0"/>
              <a:t>leads</a:t>
            </a:r>
            <a:r>
              <a:rPr sz="1200" spc="110" dirty="0"/>
              <a:t> </a:t>
            </a:r>
            <a:r>
              <a:rPr sz="1200" dirty="0"/>
              <a:t>rather</a:t>
            </a:r>
            <a:r>
              <a:rPr sz="1200" spc="85" dirty="0"/>
              <a:t> </a:t>
            </a:r>
            <a:r>
              <a:rPr sz="1200" dirty="0"/>
              <a:t>than</a:t>
            </a:r>
            <a:r>
              <a:rPr sz="1200" spc="85" dirty="0"/>
              <a:t> </a:t>
            </a:r>
            <a:r>
              <a:rPr sz="1200" spc="-10" dirty="0"/>
              <a:t>making </a:t>
            </a:r>
            <a:r>
              <a:rPr sz="1200" dirty="0"/>
              <a:t>calls</a:t>
            </a:r>
            <a:r>
              <a:rPr sz="1200" spc="50" dirty="0"/>
              <a:t> </a:t>
            </a:r>
            <a:r>
              <a:rPr sz="1200" dirty="0"/>
              <a:t>to</a:t>
            </a:r>
            <a:r>
              <a:rPr sz="1200" spc="65" dirty="0"/>
              <a:t> </a:t>
            </a:r>
            <a:r>
              <a:rPr sz="1200" spc="-10" dirty="0"/>
              <a:t>everyone</a:t>
            </a:r>
            <a:endParaRPr sz="1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2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160" dirty="0">
                <a:latin typeface="Tahoma"/>
                <a:cs typeface="Tahoma"/>
              </a:rPr>
              <a:t>Business</a:t>
            </a:r>
            <a:r>
              <a:rPr sz="2950" spc="-10" dirty="0">
                <a:latin typeface="Tahoma"/>
                <a:cs typeface="Tahoma"/>
              </a:rPr>
              <a:t> Objective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275" marR="5080" indent="-283845">
              <a:lnSpc>
                <a:spcPct val="1028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dirty="0"/>
              <a:t>Lead</a:t>
            </a:r>
            <a:r>
              <a:rPr spc="10" dirty="0"/>
              <a:t> </a:t>
            </a:r>
            <a:r>
              <a:rPr dirty="0"/>
              <a:t>X</a:t>
            </a:r>
            <a:r>
              <a:rPr spc="40" dirty="0"/>
              <a:t> </a:t>
            </a:r>
            <a:r>
              <a:rPr dirty="0"/>
              <a:t>wants</a:t>
            </a:r>
            <a:r>
              <a:rPr spc="40" dirty="0"/>
              <a:t> </a:t>
            </a:r>
            <a:r>
              <a:rPr dirty="0"/>
              <a:t>us</a:t>
            </a:r>
            <a:r>
              <a:rPr spc="20" dirty="0"/>
              <a:t> </a:t>
            </a:r>
            <a:r>
              <a:rPr dirty="0"/>
              <a:t>to</a:t>
            </a:r>
            <a:r>
              <a:rPr spc="30" dirty="0"/>
              <a:t> </a:t>
            </a:r>
            <a:r>
              <a:rPr dirty="0"/>
              <a:t>build</a:t>
            </a:r>
            <a:r>
              <a:rPr spc="25" dirty="0"/>
              <a:t> </a:t>
            </a:r>
            <a:r>
              <a:rPr dirty="0"/>
              <a:t>a</a:t>
            </a:r>
            <a:r>
              <a:rPr spc="25" dirty="0"/>
              <a:t> </a:t>
            </a:r>
            <a:r>
              <a:rPr dirty="0"/>
              <a:t>model</a:t>
            </a:r>
            <a:r>
              <a:rPr spc="25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dirty="0"/>
              <a:t>give</a:t>
            </a:r>
            <a:r>
              <a:rPr spc="45" dirty="0"/>
              <a:t> </a:t>
            </a:r>
            <a:r>
              <a:rPr dirty="0"/>
              <a:t>every</a:t>
            </a:r>
            <a:r>
              <a:rPr spc="35" dirty="0"/>
              <a:t> </a:t>
            </a:r>
            <a:r>
              <a:rPr dirty="0"/>
              <a:t>lead</a:t>
            </a:r>
            <a:r>
              <a:rPr spc="1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lead</a:t>
            </a:r>
            <a:r>
              <a:rPr spc="25" dirty="0"/>
              <a:t> </a:t>
            </a:r>
            <a:r>
              <a:rPr dirty="0"/>
              <a:t>score</a:t>
            </a:r>
            <a:r>
              <a:rPr spc="30" dirty="0"/>
              <a:t> </a:t>
            </a:r>
            <a:r>
              <a:rPr dirty="0"/>
              <a:t>between</a:t>
            </a:r>
            <a:r>
              <a:rPr spc="25" dirty="0"/>
              <a:t> </a:t>
            </a:r>
            <a:r>
              <a:rPr dirty="0"/>
              <a:t>0</a:t>
            </a:r>
            <a:r>
              <a:rPr spc="30" dirty="0"/>
              <a:t> </a:t>
            </a:r>
            <a:r>
              <a:rPr spc="-10" dirty="0"/>
              <a:t>-</a:t>
            </a:r>
            <a:r>
              <a:rPr dirty="0"/>
              <a:t>100</a:t>
            </a:r>
            <a:r>
              <a:rPr spc="25" dirty="0"/>
              <a:t> </a:t>
            </a:r>
            <a:r>
              <a:rPr spc="-50" dirty="0"/>
              <a:t>. </a:t>
            </a:r>
            <a:r>
              <a:rPr dirty="0"/>
              <a:t>So</a:t>
            </a:r>
            <a:r>
              <a:rPr spc="25" dirty="0"/>
              <a:t> </a:t>
            </a:r>
            <a:r>
              <a:rPr dirty="0"/>
              <a:t>that</a:t>
            </a:r>
            <a:r>
              <a:rPr spc="40" dirty="0"/>
              <a:t> </a:t>
            </a:r>
            <a:r>
              <a:rPr dirty="0"/>
              <a:t>they</a:t>
            </a:r>
            <a:r>
              <a:rPr spc="45" dirty="0"/>
              <a:t> </a:t>
            </a:r>
            <a:r>
              <a:rPr dirty="0"/>
              <a:t>can</a:t>
            </a:r>
            <a:r>
              <a:rPr spc="40" dirty="0"/>
              <a:t> </a:t>
            </a:r>
            <a:r>
              <a:rPr dirty="0"/>
              <a:t>identify</a:t>
            </a:r>
            <a:r>
              <a:rPr spc="30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Hot</a:t>
            </a:r>
            <a:r>
              <a:rPr spc="40" dirty="0"/>
              <a:t> </a:t>
            </a:r>
            <a:r>
              <a:rPr dirty="0"/>
              <a:t>leads</a:t>
            </a:r>
            <a:r>
              <a:rPr spc="30" dirty="0"/>
              <a:t> </a:t>
            </a:r>
            <a:r>
              <a:rPr dirty="0"/>
              <a:t>and</a:t>
            </a:r>
            <a:r>
              <a:rPr spc="35" dirty="0"/>
              <a:t> </a:t>
            </a:r>
            <a:r>
              <a:rPr dirty="0"/>
              <a:t>increase</a:t>
            </a:r>
            <a:r>
              <a:rPr spc="25" dirty="0"/>
              <a:t> </a:t>
            </a:r>
            <a:r>
              <a:rPr dirty="0"/>
              <a:t>their</a:t>
            </a:r>
            <a:r>
              <a:rPr spc="25" dirty="0"/>
              <a:t> </a:t>
            </a:r>
            <a:r>
              <a:rPr dirty="0"/>
              <a:t>conversion</a:t>
            </a:r>
            <a:r>
              <a:rPr spc="40" dirty="0"/>
              <a:t> </a:t>
            </a:r>
            <a:r>
              <a:rPr dirty="0"/>
              <a:t>rate</a:t>
            </a:r>
            <a:r>
              <a:rPr spc="35" dirty="0"/>
              <a:t> </a:t>
            </a:r>
            <a:r>
              <a:rPr dirty="0"/>
              <a:t>as</a:t>
            </a:r>
            <a:r>
              <a:rPr spc="35" dirty="0"/>
              <a:t> </a:t>
            </a:r>
            <a:r>
              <a:rPr spc="-10" dirty="0"/>
              <a:t>well.</a:t>
            </a:r>
            <a:endParaRPr sz="1150">
              <a:latin typeface="Georgia"/>
              <a:cs typeface="Georgia"/>
            </a:endParaRPr>
          </a:p>
          <a:p>
            <a:pPr marL="12065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CEO</a:t>
            </a:r>
            <a:r>
              <a:rPr spc="20" dirty="0"/>
              <a:t> </a:t>
            </a:r>
            <a:r>
              <a:rPr dirty="0"/>
              <a:t>want</a:t>
            </a:r>
            <a:r>
              <a:rPr spc="35" dirty="0"/>
              <a:t> </a:t>
            </a:r>
            <a:r>
              <a:rPr dirty="0"/>
              <a:t>to</a:t>
            </a:r>
            <a:r>
              <a:rPr spc="35" dirty="0"/>
              <a:t> </a:t>
            </a:r>
            <a:r>
              <a:rPr dirty="0"/>
              <a:t>achieve</a:t>
            </a:r>
            <a:r>
              <a:rPr spc="55" dirty="0"/>
              <a:t> </a:t>
            </a:r>
            <a:r>
              <a:rPr dirty="0"/>
              <a:t>a</a:t>
            </a:r>
            <a:r>
              <a:rPr spc="35" dirty="0"/>
              <a:t> </a:t>
            </a:r>
            <a:r>
              <a:rPr dirty="0"/>
              <a:t>lead</a:t>
            </a:r>
            <a:r>
              <a:rPr spc="35" dirty="0"/>
              <a:t> </a:t>
            </a:r>
            <a:r>
              <a:rPr dirty="0"/>
              <a:t>conversion</a:t>
            </a:r>
            <a:r>
              <a:rPr spc="35" dirty="0"/>
              <a:t> </a:t>
            </a:r>
            <a:r>
              <a:rPr dirty="0"/>
              <a:t>rate</a:t>
            </a:r>
            <a:r>
              <a:rPr spc="35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spc="-20" dirty="0"/>
              <a:t>80%.</a:t>
            </a:r>
            <a:endParaRPr sz="1150">
              <a:latin typeface="Georgia"/>
              <a:cs typeface="Georgia"/>
            </a:endParaRPr>
          </a:p>
          <a:p>
            <a:pPr marL="295275" marR="37465" indent="-283845">
              <a:lnSpc>
                <a:spcPct val="102400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-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	</a:t>
            </a:r>
            <a:r>
              <a:rPr dirty="0"/>
              <a:t>They</a:t>
            </a:r>
            <a:r>
              <a:rPr spc="10" dirty="0"/>
              <a:t> </a:t>
            </a:r>
            <a:r>
              <a:rPr dirty="0"/>
              <a:t>want</a:t>
            </a:r>
            <a:r>
              <a:rPr spc="55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model</a:t>
            </a:r>
            <a:r>
              <a:rPr spc="50" dirty="0"/>
              <a:t> </a:t>
            </a:r>
            <a:r>
              <a:rPr dirty="0"/>
              <a:t>to</a:t>
            </a:r>
            <a:r>
              <a:rPr spc="50" dirty="0"/>
              <a:t> </a:t>
            </a:r>
            <a:r>
              <a:rPr dirty="0"/>
              <a:t>be</a:t>
            </a:r>
            <a:r>
              <a:rPr spc="40" dirty="0"/>
              <a:t> </a:t>
            </a:r>
            <a:r>
              <a:rPr dirty="0"/>
              <a:t>able</a:t>
            </a:r>
            <a:r>
              <a:rPr spc="20" dirty="0"/>
              <a:t> </a:t>
            </a:r>
            <a:r>
              <a:rPr dirty="0"/>
              <a:t>to</a:t>
            </a:r>
            <a:r>
              <a:rPr spc="50" dirty="0"/>
              <a:t> </a:t>
            </a:r>
            <a:r>
              <a:rPr dirty="0"/>
              <a:t>handle</a:t>
            </a:r>
            <a:r>
              <a:rPr spc="5" dirty="0"/>
              <a:t> </a:t>
            </a:r>
            <a:r>
              <a:rPr dirty="0"/>
              <a:t>future</a:t>
            </a:r>
            <a:r>
              <a:rPr spc="55" dirty="0"/>
              <a:t> </a:t>
            </a:r>
            <a:r>
              <a:rPr dirty="0"/>
              <a:t>constraints</a:t>
            </a:r>
            <a:r>
              <a:rPr spc="30" dirty="0"/>
              <a:t> </a:t>
            </a:r>
            <a:r>
              <a:rPr dirty="0"/>
              <a:t>as</a:t>
            </a:r>
            <a:r>
              <a:rPr spc="30" dirty="0"/>
              <a:t> </a:t>
            </a:r>
            <a:r>
              <a:rPr dirty="0"/>
              <a:t>well</a:t>
            </a:r>
            <a:r>
              <a:rPr spc="45" dirty="0"/>
              <a:t> </a:t>
            </a:r>
            <a:r>
              <a:rPr dirty="0"/>
              <a:t>like</a:t>
            </a:r>
            <a:r>
              <a:rPr spc="20" dirty="0"/>
              <a:t> </a:t>
            </a:r>
            <a:r>
              <a:rPr dirty="0"/>
              <a:t>Peak</a:t>
            </a:r>
            <a:r>
              <a:rPr spc="15" dirty="0"/>
              <a:t> </a:t>
            </a:r>
            <a:r>
              <a:rPr spc="-20" dirty="0"/>
              <a:t>time </a:t>
            </a:r>
            <a:r>
              <a:rPr dirty="0"/>
              <a:t>actions</a:t>
            </a:r>
            <a:r>
              <a:rPr spc="30" dirty="0"/>
              <a:t> </a:t>
            </a:r>
            <a:r>
              <a:rPr dirty="0"/>
              <a:t>required,</a:t>
            </a:r>
            <a:r>
              <a:rPr spc="40" dirty="0"/>
              <a:t> </a:t>
            </a:r>
            <a:r>
              <a:rPr dirty="0"/>
              <a:t>how</a:t>
            </a:r>
            <a:r>
              <a:rPr spc="35" dirty="0"/>
              <a:t> </a:t>
            </a:r>
            <a:r>
              <a:rPr dirty="0"/>
              <a:t>to</a:t>
            </a:r>
            <a:r>
              <a:rPr spc="60" dirty="0"/>
              <a:t> </a:t>
            </a:r>
            <a:r>
              <a:rPr dirty="0"/>
              <a:t>utilize</a:t>
            </a:r>
            <a:r>
              <a:rPr spc="5" dirty="0"/>
              <a:t> </a:t>
            </a:r>
            <a:r>
              <a:rPr dirty="0"/>
              <a:t>full</a:t>
            </a:r>
            <a:r>
              <a:rPr spc="50" dirty="0"/>
              <a:t> </a:t>
            </a:r>
            <a:r>
              <a:rPr dirty="0"/>
              <a:t>man</a:t>
            </a:r>
            <a:r>
              <a:rPr spc="40" dirty="0"/>
              <a:t> </a:t>
            </a:r>
            <a:r>
              <a:rPr dirty="0"/>
              <a:t>power</a:t>
            </a:r>
            <a:r>
              <a:rPr spc="50" dirty="0"/>
              <a:t> </a:t>
            </a:r>
            <a:r>
              <a:rPr dirty="0"/>
              <a:t>and</a:t>
            </a:r>
            <a:r>
              <a:rPr spc="40" dirty="0"/>
              <a:t> </a:t>
            </a:r>
            <a:r>
              <a:rPr dirty="0"/>
              <a:t>after</a:t>
            </a:r>
            <a:r>
              <a:rPr spc="45" dirty="0"/>
              <a:t> </a:t>
            </a:r>
            <a:r>
              <a:rPr dirty="0"/>
              <a:t>achieving</a:t>
            </a:r>
            <a:r>
              <a:rPr spc="25" dirty="0"/>
              <a:t> </a:t>
            </a:r>
            <a:r>
              <a:rPr dirty="0"/>
              <a:t>target</a:t>
            </a:r>
            <a:r>
              <a:rPr spc="40" dirty="0"/>
              <a:t> </a:t>
            </a:r>
            <a:r>
              <a:rPr spc="-20" dirty="0"/>
              <a:t>what </a:t>
            </a:r>
            <a:r>
              <a:rPr dirty="0"/>
              <a:t>should</a:t>
            </a:r>
            <a:r>
              <a:rPr spc="15" dirty="0"/>
              <a:t> </a:t>
            </a:r>
            <a:r>
              <a:rPr dirty="0"/>
              <a:t>be</a:t>
            </a:r>
            <a:r>
              <a:rPr spc="35" dirty="0"/>
              <a:t> </a:t>
            </a:r>
            <a:r>
              <a:rPr dirty="0"/>
              <a:t>the</a:t>
            </a:r>
            <a:r>
              <a:rPr spc="30" dirty="0"/>
              <a:t> </a:t>
            </a:r>
            <a:r>
              <a:rPr spc="-10" dirty="0"/>
              <a:t>approaches.</a:t>
            </a:r>
            <a:endParaRPr sz="1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448" y="3434634"/>
            <a:ext cx="20878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solidFill>
                  <a:srgbClr val="EBEBEB"/>
                </a:solidFill>
                <a:latin typeface="Tahoma"/>
                <a:cs typeface="Tahoma"/>
              </a:rPr>
              <a:t>Problem </a:t>
            </a:r>
            <a:r>
              <a:rPr sz="3300" b="1" spc="40" dirty="0">
                <a:solidFill>
                  <a:srgbClr val="EBEBEB"/>
                </a:solidFill>
                <a:latin typeface="Tahoma"/>
                <a:cs typeface="Tahoma"/>
              </a:rPr>
              <a:t>Approach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17595" y="2125490"/>
            <a:ext cx="390334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marR="240665" indent="-189230">
              <a:lnSpc>
                <a:spcPct val="102099"/>
              </a:lnSpc>
              <a:spcBef>
                <a:spcPts val="100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18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spc="-70" dirty="0">
                <a:solidFill>
                  <a:srgbClr val="3F3F3F"/>
                </a:solidFill>
                <a:latin typeface="Tahoma"/>
                <a:cs typeface="Tahoma"/>
              </a:rPr>
              <a:t>Importing</a:t>
            </a:r>
            <a:r>
              <a:rPr sz="1450" b="1" spc="-20" dirty="0">
                <a:solidFill>
                  <a:srgbClr val="3F3F3F"/>
                </a:solidFill>
                <a:latin typeface="Tahoma"/>
                <a:cs typeface="Tahoma"/>
              </a:rPr>
              <a:t> the</a:t>
            </a:r>
            <a:r>
              <a:rPr sz="1450" b="1" dirty="0">
                <a:solidFill>
                  <a:srgbClr val="3F3F3F"/>
                </a:solidFill>
                <a:latin typeface="Tahoma"/>
                <a:cs typeface="Tahoma"/>
              </a:rPr>
              <a:t> data and</a:t>
            </a:r>
            <a:r>
              <a:rPr sz="1450" b="1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Tahoma"/>
                <a:cs typeface="Tahoma"/>
              </a:rPr>
              <a:t>inspecting</a:t>
            </a:r>
            <a:r>
              <a:rPr sz="1450" b="1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25" dirty="0">
                <a:solidFill>
                  <a:srgbClr val="3F3F3F"/>
                </a:solidFill>
                <a:latin typeface="Tahoma"/>
                <a:cs typeface="Tahoma"/>
              </a:rPr>
              <a:t>the </a:t>
            </a:r>
            <a:r>
              <a:rPr sz="1450" b="1" dirty="0">
                <a:solidFill>
                  <a:srgbClr val="3F3F3F"/>
                </a:solidFill>
                <a:latin typeface="Tahoma"/>
                <a:cs typeface="Tahoma"/>
              </a:rPr>
              <a:t>data</a:t>
            </a:r>
            <a:r>
              <a:rPr sz="1450" b="1" spc="9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Tahoma"/>
                <a:cs typeface="Tahoma"/>
              </a:rPr>
              <a:t>frame</a:t>
            </a: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9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ahoma"/>
                <a:cs typeface="Tahoma"/>
              </a:rPr>
              <a:t>Data</a:t>
            </a:r>
            <a:r>
              <a:rPr sz="1450" b="1" spc="-8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Tahoma"/>
                <a:cs typeface="Tahoma"/>
              </a:rPr>
              <a:t>preparation</a:t>
            </a: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4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spc="-25" dirty="0">
                <a:solidFill>
                  <a:srgbClr val="3F3F3F"/>
                </a:solidFill>
                <a:latin typeface="Tahoma"/>
                <a:cs typeface="Tahoma"/>
              </a:rPr>
              <a:t>EDA</a:t>
            </a: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12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Tahoma"/>
                <a:cs typeface="Tahoma"/>
              </a:rPr>
              <a:t>Dummy</a:t>
            </a:r>
            <a:r>
              <a:rPr sz="1450" b="1" spc="-8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ahoma"/>
                <a:cs typeface="Tahoma"/>
              </a:rPr>
              <a:t>variable</a:t>
            </a:r>
            <a:r>
              <a:rPr sz="1450" b="1" spc="-5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Tahoma"/>
                <a:cs typeface="Tahoma"/>
              </a:rPr>
              <a:t>creation</a:t>
            </a: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120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spc="-95" dirty="0">
                <a:solidFill>
                  <a:srgbClr val="3F3F3F"/>
                </a:solidFill>
                <a:latin typeface="Tahoma"/>
                <a:cs typeface="Tahoma"/>
              </a:rPr>
              <a:t>Test-Train</a:t>
            </a:r>
            <a:r>
              <a:rPr sz="1450" b="1" spc="-5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20" dirty="0">
                <a:solidFill>
                  <a:srgbClr val="3F3F3F"/>
                </a:solidFill>
                <a:latin typeface="Tahoma"/>
                <a:cs typeface="Tahoma"/>
              </a:rPr>
              <a:t>split</a:t>
            </a: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60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spc="-25" dirty="0">
                <a:solidFill>
                  <a:srgbClr val="3F3F3F"/>
                </a:solidFill>
                <a:latin typeface="Tahoma"/>
                <a:cs typeface="Tahoma"/>
              </a:rPr>
              <a:t>Feature</a:t>
            </a:r>
            <a:r>
              <a:rPr sz="1450" b="1" spc="-8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Tahoma"/>
                <a:cs typeface="Tahoma"/>
              </a:rPr>
              <a:t>scaling</a:t>
            </a: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4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Tahoma"/>
                <a:cs typeface="Tahoma"/>
              </a:rPr>
              <a:t>Correlations</a:t>
            </a:r>
            <a:endParaRPr sz="1450">
              <a:latin typeface="Tahoma"/>
              <a:cs typeface="Tahoma"/>
            </a:endParaRPr>
          </a:p>
          <a:p>
            <a:pPr marL="201295" marR="5080" indent="-189230">
              <a:lnSpc>
                <a:spcPct val="102099"/>
              </a:lnSpc>
              <a:spcBef>
                <a:spcPts val="82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18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ahoma"/>
                <a:cs typeface="Tahoma"/>
              </a:rPr>
              <a:t>Model </a:t>
            </a:r>
            <a:r>
              <a:rPr sz="1450" b="1" spc="-40" dirty="0">
                <a:solidFill>
                  <a:srgbClr val="3F3F3F"/>
                </a:solidFill>
                <a:latin typeface="Tahoma"/>
                <a:cs typeface="Tahoma"/>
              </a:rPr>
              <a:t>Building</a:t>
            </a:r>
            <a:r>
              <a:rPr sz="1450" b="1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140" dirty="0">
                <a:solidFill>
                  <a:srgbClr val="3F3F3F"/>
                </a:solidFill>
                <a:latin typeface="Tahoma"/>
                <a:cs typeface="Tahoma"/>
              </a:rPr>
              <a:t>(RFE</a:t>
            </a:r>
            <a:r>
              <a:rPr sz="1450" b="1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20" dirty="0">
                <a:solidFill>
                  <a:srgbClr val="3F3F3F"/>
                </a:solidFill>
                <a:latin typeface="Tahoma"/>
                <a:cs typeface="Tahoma"/>
              </a:rPr>
              <a:t>Rsquared</a:t>
            </a:r>
            <a:r>
              <a:rPr sz="1450" b="1" spc="-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125" dirty="0">
                <a:solidFill>
                  <a:srgbClr val="3F3F3F"/>
                </a:solidFill>
                <a:latin typeface="Tahoma"/>
                <a:cs typeface="Tahoma"/>
              </a:rPr>
              <a:t>VIF</a:t>
            </a:r>
            <a:r>
              <a:rPr sz="1450" b="1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ahoma"/>
                <a:cs typeface="Tahoma"/>
              </a:rPr>
              <a:t>and</a:t>
            </a:r>
            <a:r>
              <a:rPr sz="1450" b="1" spc="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25" dirty="0">
                <a:solidFill>
                  <a:srgbClr val="3F3F3F"/>
                </a:solidFill>
                <a:latin typeface="Tahoma"/>
                <a:cs typeface="Tahoma"/>
              </a:rPr>
              <a:t>p- </a:t>
            </a:r>
            <a:r>
              <a:rPr sz="1450" b="1" spc="-10" dirty="0">
                <a:solidFill>
                  <a:srgbClr val="3F3F3F"/>
                </a:solidFill>
                <a:latin typeface="Tahoma"/>
                <a:cs typeface="Tahoma"/>
              </a:rPr>
              <a:t>values)</a:t>
            </a: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170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ahoma"/>
                <a:cs typeface="Tahoma"/>
              </a:rPr>
              <a:t>Model</a:t>
            </a:r>
            <a:r>
              <a:rPr sz="1450" b="1" spc="-1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10" dirty="0">
                <a:solidFill>
                  <a:srgbClr val="3F3F3F"/>
                </a:solidFill>
                <a:latin typeface="Tahoma"/>
                <a:cs typeface="Tahoma"/>
              </a:rPr>
              <a:t>Evaluation</a:t>
            </a: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1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150" spc="145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ahoma"/>
                <a:cs typeface="Tahoma"/>
              </a:rPr>
              <a:t>Making</a:t>
            </a:r>
            <a:r>
              <a:rPr sz="1450" b="1" spc="-20" dirty="0">
                <a:solidFill>
                  <a:srgbClr val="3F3F3F"/>
                </a:solidFill>
                <a:latin typeface="Tahoma"/>
                <a:cs typeface="Tahoma"/>
              </a:rPr>
              <a:t> predictions</a:t>
            </a:r>
            <a:r>
              <a:rPr sz="1450" b="1" spc="-3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dirty="0">
                <a:solidFill>
                  <a:srgbClr val="3F3F3F"/>
                </a:solidFill>
                <a:latin typeface="Tahoma"/>
                <a:cs typeface="Tahoma"/>
              </a:rPr>
              <a:t>on</a:t>
            </a:r>
            <a:r>
              <a:rPr sz="1450" b="1" spc="-35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80" dirty="0">
                <a:solidFill>
                  <a:srgbClr val="3F3F3F"/>
                </a:solidFill>
                <a:latin typeface="Tahoma"/>
                <a:cs typeface="Tahoma"/>
              </a:rPr>
              <a:t>test</a:t>
            </a:r>
            <a:r>
              <a:rPr sz="1450" b="1" spc="-20" dirty="0">
                <a:solidFill>
                  <a:srgbClr val="3F3F3F"/>
                </a:solidFill>
                <a:latin typeface="Tahoma"/>
                <a:cs typeface="Tahoma"/>
              </a:rPr>
              <a:t> </a:t>
            </a:r>
            <a:r>
              <a:rPr sz="1450" b="1" spc="-25" dirty="0">
                <a:solidFill>
                  <a:srgbClr val="3F3F3F"/>
                </a:solidFill>
                <a:latin typeface="Tahoma"/>
                <a:cs typeface="Tahoma"/>
              </a:rPr>
              <a:t>set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6591" y="3000756"/>
              <a:ext cx="8583167" cy="17327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3791" y="4733544"/>
              <a:ext cx="8125967" cy="196595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03970" y="2012728"/>
            <a:ext cx="8275320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01499"/>
              </a:lnSpc>
              <a:spcBef>
                <a:spcPts val="95"/>
              </a:spcBef>
            </a:pPr>
            <a:r>
              <a:rPr sz="1550" dirty="0">
                <a:solidFill>
                  <a:srgbClr val="B31166"/>
                </a:solidFill>
                <a:latin typeface="Georgia"/>
                <a:cs typeface="Georgia"/>
              </a:rPr>
              <a:t></a:t>
            </a:r>
            <a:r>
              <a:rPr sz="1550" spc="484" dirty="0">
                <a:solidFill>
                  <a:srgbClr val="B31166"/>
                </a:solidFill>
                <a:latin typeface="Georgia"/>
                <a:cs typeface="Georgia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few</a:t>
            </a:r>
            <a:r>
              <a:rPr sz="19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columns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95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which there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called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'Select'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which is</a:t>
            </a:r>
            <a:r>
              <a:rPr sz="195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taking </a:t>
            </a: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care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0129" y="1467184"/>
            <a:ext cx="349885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dirty="0">
                <a:solidFill>
                  <a:srgbClr val="EBEBEB"/>
                </a:solidFill>
                <a:latin typeface="Times New Roman"/>
                <a:cs typeface="Times New Roman"/>
              </a:rPr>
              <a:t>EDA</a:t>
            </a:r>
            <a:r>
              <a:rPr sz="2950" b="1" spc="-17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950" b="1" dirty="0">
                <a:solidFill>
                  <a:srgbClr val="EBEBEB"/>
                </a:solidFill>
                <a:latin typeface="Times New Roman"/>
                <a:cs typeface="Times New Roman"/>
              </a:rPr>
              <a:t>–</a:t>
            </a:r>
            <a:r>
              <a:rPr sz="2950" b="1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950" b="1" dirty="0">
                <a:solidFill>
                  <a:srgbClr val="EBEBEB"/>
                </a:solidFill>
                <a:latin typeface="Times New Roman"/>
                <a:cs typeface="Times New Roman"/>
              </a:rPr>
              <a:t>Data</a:t>
            </a:r>
            <a:r>
              <a:rPr sz="2950" b="1" spc="3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950" b="1" spc="-10" dirty="0">
                <a:solidFill>
                  <a:srgbClr val="EBEBEB"/>
                </a:solidFill>
                <a:latin typeface="Times New Roman"/>
                <a:cs typeface="Times New Roman"/>
              </a:rPr>
              <a:t>Cleaning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42794" y="2017264"/>
            <a:ext cx="7642225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HR,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Finance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Marketing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195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specializations</a:t>
            </a:r>
            <a:r>
              <a:rPr sz="19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20" dirty="0">
                <a:solidFill>
                  <a:srgbClr val="FFFFFF"/>
                </a:solidFill>
                <a:latin typeface="Times New Roman"/>
                <a:cs typeface="Times New Roman"/>
              </a:rPr>
              <a:t>high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probability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convert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2083" y="3258311"/>
            <a:ext cx="8715755" cy="3011424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00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8485"/>
            <a:chOff x="0" y="1057655"/>
            <a:chExt cx="10058400" cy="5658485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191048" y="1500599"/>
            <a:ext cx="49066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Lead</a:t>
            </a:r>
            <a:r>
              <a:rPr spc="-65" dirty="0"/>
              <a:t> </a:t>
            </a:r>
            <a:r>
              <a:rPr dirty="0"/>
              <a:t>Source</a:t>
            </a:r>
            <a:r>
              <a:rPr spc="-55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dirty="0"/>
              <a:t>Lead</a:t>
            </a:r>
            <a:r>
              <a:rPr spc="-65" dirty="0"/>
              <a:t> </a:t>
            </a:r>
            <a:r>
              <a:rPr spc="-10" dirty="0"/>
              <a:t>origin</a:t>
            </a: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0079" y="3241548"/>
            <a:ext cx="8796527" cy="340156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904486" y="2243207"/>
            <a:ext cx="5163314" cy="108709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source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leads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through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google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direct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traffic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probability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convert</a:t>
            </a:r>
            <a:endParaRPr sz="1400" dirty="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1610"/>
              </a:spcBef>
            </a:pPr>
            <a:r>
              <a:rPr sz="1400" dirty="0">
                <a:latin typeface="Times New Roman"/>
                <a:cs typeface="Times New Roman"/>
              </a:rPr>
              <a:t>Whereas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origin most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number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leads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landing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submission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50692"/>
            <a:ext cx="3470275" cy="3465829"/>
            <a:chOff x="0" y="3250692"/>
            <a:chExt cx="3470275" cy="34658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3250692"/>
              <a:ext cx="3264407" cy="11658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416552"/>
              <a:ext cx="3470148" cy="11658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" y="5582412"/>
              <a:ext cx="3264407" cy="11338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3447288"/>
              <a:ext cx="1956816" cy="19568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00316" y="5897879"/>
            <a:ext cx="822960" cy="81838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5744" y="2441448"/>
            <a:ext cx="2341245" cy="2331720"/>
            <a:chOff x="7095744" y="2441448"/>
            <a:chExt cx="2341245" cy="233172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8896" y="2441448"/>
              <a:ext cx="2194559" cy="777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95744" y="3218688"/>
              <a:ext cx="2340863" cy="78638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6" y="4005072"/>
              <a:ext cx="2194559" cy="7680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0" y="1057655"/>
            <a:ext cx="10058400" cy="5659120"/>
            <a:chOff x="0" y="1057655"/>
            <a:chExt cx="10058400" cy="565912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95871" y="1060703"/>
              <a:ext cx="1328928" cy="13289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14972" y="2311907"/>
              <a:ext cx="2712720" cy="633730"/>
            </a:xfrm>
            <a:custGeom>
              <a:avLst/>
              <a:gdLst/>
              <a:ahLst/>
              <a:cxnLst/>
              <a:rect l="l" t="t" r="r" b="b"/>
              <a:pathLst>
                <a:path w="2712720" h="633730">
                  <a:moveTo>
                    <a:pt x="120211" y="633506"/>
                  </a:moveTo>
                  <a:lnTo>
                    <a:pt x="84806" y="633506"/>
                  </a:lnTo>
                  <a:lnTo>
                    <a:pt x="48714" y="633083"/>
                  </a:lnTo>
                  <a:lnTo>
                    <a:pt x="54685" y="633083"/>
                  </a:lnTo>
                  <a:lnTo>
                    <a:pt x="32004" y="632460"/>
                  </a:lnTo>
                  <a:lnTo>
                    <a:pt x="0" y="582168"/>
                  </a:lnTo>
                  <a:lnTo>
                    <a:pt x="144780" y="563880"/>
                  </a:lnTo>
                  <a:lnTo>
                    <a:pt x="217932" y="553212"/>
                  </a:lnTo>
                  <a:lnTo>
                    <a:pt x="292608" y="544068"/>
                  </a:lnTo>
                  <a:lnTo>
                    <a:pt x="368808" y="533400"/>
                  </a:lnTo>
                  <a:lnTo>
                    <a:pt x="446532" y="521208"/>
                  </a:lnTo>
                  <a:lnTo>
                    <a:pt x="524256" y="510540"/>
                  </a:lnTo>
                  <a:lnTo>
                    <a:pt x="603504" y="498348"/>
                  </a:lnTo>
                  <a:lnTo>
                    <a:pt x="847344" y="457200"/>
                  </a:lnTo>
                  <a:lnTo>
                    <a:pt x="1097279" y="411480"/>
                  </a:lnTo>
                  <a:lnTo>
                    <a:pt x="1267967" y="377952"/>
                  </a:lnTo>
                  <a:lnTo>
                    <a:pt x="1438655" y="341376"/>
                  </a:lnTo>
                  <a:lnTo>
                    <a:pt x="1612392" y="301752"/>
                  </a:lnTo>
                  <a:lnTo>
                    <a:pt x="1787652" y="259080"/>
                  </a:lnTo>
                  <a:lnTo>
                    <a:pt x="1961388" y="213360"/>
                  </a:lnTo>
                  <a:lnTo>
                    <a:pt x="2138172" y="164592"/>
                  </a:lnTo>
                  <a:lnTo>
                    <a:pt x="2313432" y="112776"/>
                  </a:lnTo>
                  <a:lnTo>
                    <a:pt x="2487168" y="57912"/>
                  </a:lnTo>
                  <a:lnTo>
                    <a:pt x="2662428" y="0"/>
                  </a:lnTo>
                  <a:lnTo>
                    <a:pt x="2669782" y="54440"/>
                  </a:lnTo>
                  <a:lnTo>
                    <a:pt x="2675467" y="95834"/>
                  </a:lnTo>
                  <a:lnTo>
                    <a:pt x="2683312" y="151080"/>
                  </a:lnTo>
                  <a:lnTo>
                    <a:pt x="2688932" y="188932"/>
                  </a:lnTo>
                  <a:lnTo>
                    <a:pt x="2691835" y="208583"/>
                  </a:lnTo>
                  <a:lnTo>
                    <a:pt x="2695294" y="232582"/>
                  </a:lnTo>
                  <a:lnTo>
                    <a:pt x="2699680" y="263829"/>
                  </a:lnTo>
                  <a:lnTo>
                    <a:pt x="2705365" y="305223"/>
                  </a:lnTo>
                  <a:lnTo>
                    <a:pt x="2712720" y="359664"/>
                  </a:lnTo>
                  <a:lnTo>
                    <a:pt x="2550230" y="386476"/>
                  </a:lnTo>
                  <a:lnTo>
                    <a:pt x="2206163" y="436447"/>
                  </a:lnTo>
                  <a:lnTo>
                    <a:pt x="1631453" y="508504"/>
                  </a:lnTo>
                  <a:lnTo>
                    <a:pt x="1091114" y="566472"/>
                  </a:lnTo>
                  <a:lnTo>
                    <a:pt x="695398" y="602102"/>
                  </a:lnTo>
                  <a:lnTo>
                    <a:pt x="443061" y="620344"/>
                  </a:lnTo>
                  <a:lnTo>
                    <a:pt x="308690" y="627796"/>
                  </a:lnTo>
                  <a:lnTo>
                    <a:pt x="227569" y="631137"/>
                  </a:lnTo>
                  <a:lnTo>
                    <a:pt x="153978" y="633083"/>
                  </a:lnTo>
                  <a:lnTo>
                    <a:pt x="120211" y="633506"/>
                  </a:lnTo>
                  <a:close/>
                </a:path>
              </a:pathLst>
            </a:custGeom>
            <a:solidFill>
              <a:srgbClr val="FFFFFF">
                <a:alpha val="19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1059179"/>
              <a:ext cx="10058400" cy="5656580"/>
            </a:xfrm>
            <a:custGeom>
              <a:avLst/>
              <a:gdLst/>
              <a:ahLst/>
              <a:cxnLst/>
              <a:rect l="l" t="t" r="r" b="b"/>
              <a:pathLst>
                <a:path w="10058400" h="5656580">
                  <a:moveTo>
                    <a:pt x="10058400" y="0"/>
                  </a:moveTo>
                  <a:lnTo>
                    <a:pt x="9177528" y="0"/>
                  </a:lnTo>
                  <a:lnTo>
                    <a:pt x="9177528" y="388620"/>
                  </a:lnTo>
                  <a:lnTo>
                    <a:pt x="9660636" y="388620"/>
                  </a:lnTo>
                  <a:lnTo>
                    <a:pt x="9660636" y="1544180"/>
                  </a:lnTo>
                  <a:lnTo>
                    <a:pt x="9051036" y="1635252"/>
                  </a:lnTo>
                  <a:lnTo>
                    <a:pt x="8415528" y="1711452"/>
                  </a:lnTo>
                  <a:lnTo>
                    <a:pt x="7994904" y="1752600"/>
                  </a:lnTo>
                  <a:lnTo>
                    <a:pt x="7783068" y="1770888"/>
                  </a:lnTo>
                  <a:lnTo>
                    <a:pt x="7365492" y="1802892"/>
                  </a:lnTo>
                  <a:lnTo>
                    <a:pt x="6539471" y="1845564"/>
                  </a:lnTo>
                  <a:lnTo>
                    <a:pt x="5932919" y="1862328"/>
                  </a:lnTo>
                  <a:lnTo>
                    <a:pt x="5536692" y="1868424"/>
                  </a:lnTo>
                  <a:lnTo>
                    <a:pt x="4956048" y="1868424"/>
                  </a:lnTo>
                  <a:lnTo>
                    <a:pt x="4213860" y="1853184"/>
                  </a:lnTo>
                  <a:lnTo>
                    <a:pt x="3685032" y="1833372"/>
                  </a:lnTo>
                  <a:lnTo>
                    <a:pt x="3348228" y="1816608"/>
                  </a:lnTo>
                  <a:lnTo>
                    <a:pt x="2714244" y="1778508"/>
                  </a:lnTo>
                  <a:lnTo>
                    <a:pt x="2138172" y="1735836"/>
                  </a:lnTo>
                  <a:lnTo>
                    <a:pt x="1633715" y="1688592"/>
                  </a:lnTo>
                  <a:lnTo>
                    <a:pt x="1200912" y="1642872"/>
                  </a:lnTo>
                  <a:lnTo>
                    <a:pt x="711708" y="1584960"/>
                  </a:lnTo>
                  <a:lnTo>
                    <a:pt x="393192" y="1541132"/>
                  </a:lnTo>
                  <a:lnTo>
                    <a:pt x="393192" y="388620"/>
                  </a:lnTo>
                  <a:lnTo>
                    <a:pt x="8612111" y="388620"/>
                  </a:lnTo>
                  <a:lnTo>
                    <a:pt x="8612111" y="0"/>
                  </a:lnTo>
                  <a:lnTo>
                    <a:pt x="0" y="0"/>
                  </a:lnTo>
                  <a:lnTo>
                    <a:pt x="0" y="388620"/>
                  </a:lnTo>
                  <a:lnTo>
                    <a:pt x="0" y="5264150"/>
                  </a:lnTo>
                  <a:lnTo>
                    <a:pt x="0" y="5656580"/>
                  </a:lnTo>
                  <a:lnTo>
                    <a:pt x="10058400" y="5656580"/>
                  </a:lnTo>
                  <a:lnTo>
                    <a:pt x="10058400" y="5264150"/>
                  </a:lnTo>
                  <a:lnTo>
                    <a:pt x="9683496" y="5264150"/>
                  </a:lnTo>
                  <a:lnTo>
                    <a:pt x="9683496" y="5263908"/>
                  </a:lnTo>
                  <a:lnTo>
                    <a:pt x="10058400" y="5263908"/>
                  </a:lnTo>
                  <a:lnTo>
                    <a:pt x="10058400" y="388620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12123" y="1057655"/>
              <a:ext cx="565785" cy="943610"/>
            </a:xfrm>
            <a:custGeom>
              <a:avLst/>
              <a:gdLst/>
              <a:ahLst/>
              <a:cxnLst/>
              <a:rect l="l" t="t" r="r" b="b"/>
              <a:pathLst>
                <a:path w="565784" h="943610">
                  <a:moveTo>
                    <a:pt x="565404" y="943356"/>
                  </a:moveTo>
                  <a:lnTo>
                    <a:pt x="0" y="943356"/>
                  </a:lnTo>
                  <a:lnTo>
                    <a:pt x="0" y="0"/>
                  </a:lnTo>
                  <a:lnTo>
                    <a:pt x="565404" y="0"/>
                  </a:lnTo>
                  <a:lnTo>
                    <a:pt x="565404" y="943356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1936" y="3101339"/>
              <a:ext cx="8036051" cy="361492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23026" y="1991357"/>
            <a:ext cx="7403465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95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opening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email</a:t>
            </a:r>
            <a:r>
              <a:rPr sz="195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high</a:t>
            </a:r>
            <a:r>
              <a:rPr sz="195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probability to</a:t>
            </a:r>
            <a:r>
              <a:rPr sz="195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convert,</a:t>
            </a:r>
            <a:r>
              <a:rPr sz="195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Same</a:t>
            </a:r>
            <a:r>
              <a:rPr sz="19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25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Sending</a:t>
            </a:r>
            <a:r>
              <a:rPr sz="195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SMS</a:t>
            </a:r>
            <a:r>
              <a:rPr sz="195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195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dirty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sz="195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Times New Roman"/>
                <a:cs typeface="Times New Roman"/>
              </a:rPr>
              <a:t>benefit.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2360">
              <a:lnSpc>
                <a:spcPct val="100000"/>
              </a:lnSpc>
              <a:spcBef>
                <a:spcPts val="100"/>
              </a:spcBef>
            </a:pPr>
            <a:r>
              <a:rPr dirty="0"/>
              <a:t>Last</a:t>
            </a:r>
            <a:r>
              <a:rPr spc="-15" dirty="0"/>
              <a:t> </a:t>
            </a:r>
            <a:r>
              <a:rPr spc="-10" dirty="0"/>
              <a:t>lead</a:t>
            </a:r>
            <a:r>
              <a:rPr spc="-195" dirty="0"/>
              <a:t> </a:t>
            </a:r>
            <a:r>
              <a:rPr spc="-10" dirty="0"/>
              <a:t>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</TotalTime>
  <Words>766</Words>
  <Application>Microsoft Office PowerPoint</Application>
  <PresentationFormat>Custom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MT</vt:lpstr>
      <vt:lpstr>Georgia</vt:lpstr>
      <vt:lpstr>Gill Sans MT</vt:lpstr>
      <vt:lpstr>Tahoma</vt:lpstr>
      <vt:lpstr>Times New Roman</vt:lpstr>
      <vt:lpstr>Gallery</vt:lpstr>
      <vt:lpstr>Lead Scoring Case Study</vt:lpstr>
      <vt:lpstr>Contents</vt:lpstr>
      <vt:lpstr>Problem Statement</vt:lpstr>
      <vt:lpstr>Business Objective</vt:lpstr>
      <vt:lpstr>PowerPoint Presentation</vt:lpstr>
      <vt:lpstr>PowerPoint Presentation</vt:lpstr>
      <vt:lpstr>Specialization</vt:lpstr>
      <vt:lpstr>Lead Source &amp; Lead origin</vt:lpstr>
      <vt:lpstr>Last lead Activity</vt:lpstr>
      <vt:lpstr>Last What is Your Occupation</vt:lpstr>
      <vt:lpstr>PowerPoint Presentation</vt:lpstr>
      <vt:lpstr>Model Evaluation</vt:lpstr>
      <vt:lpstr>Observations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scoring_AC_AS_MD</dc:title>
  <dc:creator>LENOVO</dc:creator>
  <cp:lastModifiedBy>pc</cp:lastModifiedBy>
  <cp:revision>2</cp:revision>
  <dcterms:created xsi:type="dcterms:W3CDTF">2025-02-24T18:54:01Z</dcterms:created>
  <dcterms:modified xsi:type="dcterms:W3CDTF">2025-02-25T12:54:29Z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2023-01-03T00:00:00Z</vt:filetime>
  </property>
  <property fmtid="{D5CDD505-2E9C-101B-9397-08002B2CF9AE}" pid="3" name="LastSaved">
    <vt:filetime>2025-02-24T00:00:00Z</vt:filetime>
  </property>
  <property fmtid="{D5CDD505-2E9C-101B-9397-08002B2CF9AE}" pid="4" name="Producer">
    <vt:lpwstr>Microsoft: Print To PDF</vt:lpwstr>
  </property>
</Properties>
</file>