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sldIdLst>
    <p:sldId id="256" r:id="rId2"/>
    <p:sldId id="257" r:id="rId3"/>
    <p:sldId id="265" r:id="rId4"/>
    <p:sldId id="263" r:id="rId5"/>
    <p:sldId id="264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1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35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05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7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8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6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9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2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5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1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9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10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0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ED67-9B83-493A-86F1-2386952F7B9A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869D620-D41D-4567-BBF4-99DDBCAFB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666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" y="18415"/>
            <a:ext cx="12070715" cy="2056765"/>
          </a:xfrm>
        </p:spPr>
        <p:txBody>
          <a:bodyPr/>
          <a:lstStyle/>
          <a:p>
            <a:pPr algn="ctr"/>
            <a:r>
              <a:rPr lang="en-IN" altLang="en-US" sz="4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4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PRIMS AND KRUSKALS ALGORITHM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IN" altLang="en-US" sz="4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870" y="2995128"/>
            <a:ext cx="7933061" cy="280851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Name:-Ayush Shah K</a:t>
            </a:r>
          </a:p>
          <a:p>
            <a:pPr algn="just"/>
            <a:r>
              <a:rPr lang="en-IN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no. :- 222</a:t>
            </a:r>
          </a:p>
          <a:p>
            <a:pPr algn="just"/>
            <a:r>
              <a:rPr lang="en-IN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Enrolment no.:-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i="1" dirty="0">
                <a:solidFill>
                  <a:schemeClr val="tx1"/>
                </a:solidFill>
              </a:rPr>
              <a:t>21002170110167</a:t>
            </a:r>
            <a:endParaRPr lang="en-IN" sz="32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:- S8</a:t>
            </a:r>
          </a:p>
          <a:p>
            <a:pPr algn="just"/>
            <a:r>
              <a:rPr lang="en-IN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:- 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67" y="18662"/>
            <a:ext cx="1047433" cy="249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8" y="1960844"/>
            <a:ext cx="11420669" cy="4469180"/>
          </a:xfrm>
        </p:spPr>
        <p:txBody>
          <a:bodyPr>
            <a:noAutofit/>
          </a:bodyPr>
          <a:lstStyle/>
          <a:p>
            <a:r>
              <a:rPr lang="en-US" sz="2800" dirty="0"/>
              <a:t>Prim’s and Kruskal’s algorithm is a minimum spanning tree algorithm that takes a graph in form of matrix as input and finds the subset of the edges of </a:t>
            </a:r>
            <a:r>
              <a:rPr lang="en-US" sz="2800"/>
              <a:t>that graph.</a:t>
            </a:r>
            <a:endParaRPr lang="en-US" sz="2800" dirty="0"/>
          </a:p>
          <a:p>
            <a:r>
              <a:rPr lang="en-US" sz="2800" dirty="0"/>
              <a:t>Form a tree that includes every vertex.</a:t>
            </a:r>
          </a:p>
          <a:p>
            <a:r>
              <a:rPr lang="en-US" sz="2800" dirty="0"/>
              <a:t>Has the minimum sum of weights among all the trees that can be formed from the graph.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67" y="18662"/>
            <a:ext cx="1047433" cy="249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9" y="1604682"/>
            <a:ext cx="5172880" cy="48253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chemeClr val="accent1"/>
                </a:solidFill>
              </a:rPr>
              <a:t>PRIM’S: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Initialize the minimum spanning tree with a vertex chosen at random.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Find all the edges that connect the tree to new vertices, find the minimum and add it to the tree.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Keep repeating step 2 until we get a minimum spanning tree.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67" y="18662"/>
            <a:ext cx="1047433" cy="24969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037A6-72D2-CA28-096D-B790476FFF16}"/>
              </a:ext>
            </a:extLst>
          </p:cNvPr>
          <p:cNvSpPr txBox="1">
            <a:spLocks/>
          </p:cNvSpPr>
          <p:nvPr/>
        </p:nvSpPr>
        <p:spPr>
          <a:xfrm>
            <a:off x="6096000" y="1604682"/>
            <a:ext cx="5172880" cy="4825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800" b="1" dirty="0">
                <a:solidFill>
                  <a:schemeClr val="accent1"/>
                </a:solidFill>
              </a:rPr>
              <a:t>KRUSKAL’S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Sort all the edges from low weight to high.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Take the edge with the lowest weight and add it to the spanning tree. If adding the edge created a cycle, then reject this edge.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Keep adding edges until we reach all vertices.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7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54" y="124849"/>
            <a:ext cx="9404985" cy="103060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TAKING EXAMPLE TO SEE HOW PRIM’S 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6AFC48-AEF7-A854-52BA-47F99D0D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1973" y="1445155"/>
            <a:ext cx="6199921" cy="2615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D6EAD4-751C-B181-E017-A950123A3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67" y="0"/>
            <a:ext cx="1047433" cy="249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04129-3086-C887-89FA-974D1C4F6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045" y="1654151"/>
            <a:ext cx="5359728" cy="1683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9A699-D337-1615-685A-9B5FA3928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869" y="1625654"/>
            <a:ext cx="4809566" cy="2361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0EAD6-D479-2BEB-8E62-F0D987973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30941" y="4650845"/>
            <a:ext cx="4761214" cy="1565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0B536-3EF8-FF26-2DB2-61EEB7B55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987" y="3623556"/>
            <a:ext cx="5164333" cy="1683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8C705D-4705-F514-7C47-7186DAE9D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2456" y="4955629"/>
            <a:ext cx="5359728" cy="224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849"/>
            <a:ext cx="9404985" cy="103060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TAKING EXAMPLE TO SEE HOW KRUSKAL’S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6EAD4-751C-B181-E017-A950123A3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67" y="0"/>
            <a:ext cx="1047433" cy="24969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E132FA-9E60-1AE0-D564-02E5873B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66843" y="1732027"/>
            <a:ext cx="4674066" cy="1972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59D15-27DF-9E54-0B35-B31C1B55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4" y="1845938"/>
            <a:ext cx="5305426" cy="174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C0CFB-83A7-C9A8-7FDC-B1D96682E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189" y="1955787"/>
            <a:ext cx="4637179" cy="1524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C6FB7-A6B5-363E-937B-8941C5B0B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95082" y="4145645"/>
            <a:ext cx="4545486" cy="1905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6B0938-F25E-20E1-71FA-2CC4D958C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962" y="3480339"/>
            <a:ext cx="5065059" cy="2123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EEDDED-50AB-F8B3-C286-9484B96485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446" y="4145645"/>
            <a:ext cx="5305427" cy="22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373C-ABD6-9C7C-EAC1-5203D08C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8596668" cy="82988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7D2F-987D-E391-0CFD-41FF16D4D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816638"/>
            <a:ext cx="4185623" cy="576262"/>
          </a:xfrm>
        </p:spPr>
        <p:txBody>
          <a:bodyPr/>
          <a:lstStyle/>
          <a:p>
            <a:r>
              <a:rPr lang="en-IN" b="1" u="sng" dirty="0">
                <a:solidFill>
                  <a:schemeClr val="accent2"/>
                </a:solidFill>
              </a:rPr>
              <a:t>PRIM’S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1BBF6-EA1A-5653-271F-003BAE8DE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1458174"/>
            <a:ext cx="4185618" cy="5319143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It starts to build the Minimum Spanning Tree from any vertex in the graph.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It traverses one node more than one time to get the minimum distance.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Has a time complexity of O(V</a:t>
            </a:r>
            <a:r>
              <a:rPr lang="en-US" sz="1600" b="1" i="0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US" sz="1600" b="1" i="0" dirty="0">
                <a:solidFill>
                  <a:schemeClr val="tx1"/>
                </a:solidFill>
                <a:effectLst/>
              </a:rPr>
              <a:t>).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It gives connected component as well as it works only on connected graph.</a:t>
            </a:r>
          </a:p>
          <a:p>
            <a:r>
              <a:rPr lang="de-DE" sz="1600" b="1" i="0" dirty="0">
                <a:solidFill>
                  <a:schemeClr val="tx1"/>
                </a:solidFill>
                <a:effectLst/>
              </a:rPr>
              <a:t>Runs faster in dense graphs.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Applications :Travelling Salesman Problem, Network for roads and Rail tracks connecting all the cities etc.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Prefer list data structures.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</a:rPr>
              <a:t>It generates the minimum spanning tree starting from the root vertex.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3B0D6-25E1-69E3-465A-15D4850C2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845904"/>
            <a:ext cx="4185618" cy="576262"/>
          </a:xfrm>
        </p:spPr>
        <p:txBody>
          <a:bodyPr/>
          <a:lstStyle/>
          <a:p>
            <a:r>
              <a:rPr lang="en-IN" b="1" u="sng" dirty="0">
                <a:solidFill>
                  <a:schemeClr val="accent2"/>
                </a:solidFill>
              </a:rPr>
              <a:t>KRUSKAL’S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FF05-2558-454C-27F8-A9CABEB1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458174"/>
            <a:ext cx="4185617" cy="5319143"/>
          </a:xfrm>
        </p:spPr>
        <p:txBody>
          <a:bodyPr>
            <a:noAutofit/>
          </a:bodyPr>
          <a:lstStyle/>
          <a:p>
            <a:r>
              <a:rPr lang="en-US" sz="1600" b="1" dirty="0"/>
              <a:t>It starts to build the Minimum Spanning Tree from the vertex carrying minimum weight in the graph.</a:t>
            </a:r>
          </a:p>
          <a:p>
            <a:r>
              <a:rPr lang="en-US" sz="1600" b="1" dirty="0"/>
              <a:t>It traverses one node only once.</a:t>
            </a:r>
          </a:p>
          <a:p>
            <a:r>
              <a:rPr lang="en-US" sz="1600" b="1" dirty="0"/>
              <a:t>Has time complexity is O(E log V)</a:t>
            </a:r>
          </a:p>
          <a:p>
            <a:r>
              <a:rPr lang="en-US" sz="1600" b="1" dirty="0"/>
              <a:t>It generate forest(disconnected components) at any instant as well as it can work on disconnected components</a:t>
            </a:r>
          </a:p>
          <a:p>
            <a:r>
              <a:rPr lang="en-US" sz="1600" b="1" dirty="0"/>
              <a:t>Runs faster in sparse graphs.</a:t>
            </a:r>
          </a:p>
          <a:p>
            <a:r>
              <a:rPr lang="en-US" sz="1600" b="1" dirty="0"/>
              <a:t>Applications :LAN connection, TV Network etc.</a:t>
            </a:r>
          </a:p>
          <a:p>
            <a:r>
              <a:rPr lang="en-US" sz="1600" b="1" dirty="0"/>
              <a:t>Prefer heap data structures.</a:t>
            </a:r>
          </a:p>
          <a:p>
            <a:r>
              <a:rPr lang="en-US" sz="1600" b="1" dirty="0"/>
              <a:t>It generates the minimum spanning tree starting from the least weighted edge. 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121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62B8-06F2-2B10-8BF5-7622F2DE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69" y="350112"/>
            <a:ext cx="4185623" cy="576262"/>
          </a:xfrm>
        </p:spPr>
        <p:txBody>
          <a:bodyPr/>
          <a:lstStyle/>
          <a:p>
            <a:r>
              <a:rPr lang="en-IN" dirty="0"/>
              <a:t>INPUT: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8923-C3AC-C548-4D84-80F6E663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368" y="1293927"/>
            <a:ext cx="4185623" cy="4282120"/>
          </a:xfrm>
        </p:spPr>
        <p:txBody>
          <a:bodyPr>
            <a:normAutofit/>
          </a:bodyPr>
          <a:lstStyle/>
          <a:p>
            <a:r>
              <a:rPr lang="en-IN" dirty="0"/>
              <a:t>In input we need to add adjacent matrix.</a:t>
            </a:r>
          </a:p>
          <a:p>
            <a:r>
              <a:rPr lang="en-IN" dirty="0"/>
              <a:t>So the adjacent matrix in corresponding above example is:</a:t>
            </a:r>
          </a:p>
          <a:p>
            <a:pPr marL="0" indent="0">
              <a:buNone/>
            </a:pPr>
            <a:r>
              <a:rPr lang="en-IN" dirty="0"/>
              <a:t>	1	2	3	4	5	6</a:t>
            </a:r>
          </a:p>
          <a:p>
            <a:pPr marL="0" indent="0">
              <a:buNone/>
            </a:pPr>
            <a:r>
              <a:rPr lang="en-IN" dirty="0"/>
              <a:t>1	</a:t>
            </a:r>
            <a:r>
              <a:rPr lang="en-IN" b="1" dirty="0">
                <a:solidFill>
                  <a:schemeClr val="accent1"/>
                </a:solidFill>
              </a:rPr>
              <a:t>0	4	4	0	0	0</a:t>
            </a:r>
          </a:p>
          <a:p>
            <a:pPr marL="0" indent="0">
              <a:buNone/>
            </a:pPr>
            <a:r>
              <a:rPr lang="en-IN" dirty="0"/>
              <a:t>2	</a:t>
            </a:r>
            <a:r>
              <a:rPr lang="en-IN" b="1" dirty="0">
                <a:solidFill>
                  <a:schemeClr val="accent1"/>
                </a:solidFill>
              </a:rPr>
              <a:t>4	0	2	0	0	0</a:t>
            </a:r>
          </a:p>
          <a:p>
            <a:pPr marL="0" indent="0">
              <a:buNone/>
            </a:pPr>
            <a:r>
              <a:rPr lang="en-IN" dirty="0"/>
              <a:t>3	</a:t>
            </a:r>
            <a:r>
              <a:rPr lang="en-IN" b="1" dirty="0">
                <a:solidFill>
                  <a:schemeClr val="accent1"/>
                </a:solidFill>
              </a:rPr>
              <a:t>4	2	0	3	2	4</a:t>
            </a:r>
          </a:p>
          <a:p>
            <a:pPr marL="0" indent="0">
              <a:buNone/>
            </a:pPr>
            <a:r>
              <a:rPr lang="en-IN" dirty="0"/>
              <a:t>4	</a:t>
            </a:r>
            <a:r>
              <a:rPr lang="en-IN" b="1" dirty="0">
                <a:solidFill>
                  <a:schemeClr val="accent1"/>
                </a:solidFill>
              </a:rPr>
              <a:t>0	0	3	0	0	0</a:t>
            </a:r>
          </a:p>
          <a:p>
            <a:pPr marL="0" indent="0">
              <a:buNone/>
            </a:pPr>
            <a:r>
              <a:rPr lang="en-IN" dirty="0"/>
              <a:t>5	</a:t>
            </a:r>
            <a:r>
              <a:rPr lang="en-IN" b="1" dirty="0">
                <a:solidFill>
                  <a:schemeClr val="accent1"/>
                </a:solidFill>
              </a:rPr>
              <a:t>0	0	2	0	0	3</a:t>
            </a:r>
          </a:p>
          <a:p>
            <a:pPr marL="0" indent="0">
              <a:buNone/>
            </a:pPr>
            <a:r>
              <a:rPr lang="en-IN" dirty="0"/>
              <a:t>6	</a:t>
            </a:r>
            <a:r>
              <a:rPr lang="en-IN" b="1" dirty="0">
                <a:solidFill>
                  <a:schemeClr val="accent1"/>
                </a:solidFill>
              </a:rPr>
              <a:t>0	0	4	3	3	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92BB9-5ADB-4B89-F91F-1A881682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26424" y="359565"/>
            <a:ext cx="4185618" cy="576262"/>
          </a:xfrm>
        </p:spPr>
        <p:txBody>
          <a:bodyPr/>
          <a:lstStyle/>
          <a:p>
            <a:r>
              <a:rPr lang="en-IN" dirty="0"/>
              <a:t>OUTPUTS: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148AE8-F4C0-9A9B-10CD-44B6C0036E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81" y="1497800"/>
            <a:ext cx="3818964" cy="23884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00D577-0D05-998E-1F51-56E5C15FA675}"/>
              </a:ext>
            </a:extLst>
          </p:cNvPr>
          <p:cNvSpPr txBox="1"/>
          <p:nvPr/>
        </p:nvSpPr>
        <p:spPr>
          <a:xfrm>
            <a:off x="5226424" y="1039906"/>
            <a:ext cx="31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PRIM’S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CBCE8-256D-B88C-C0B1-EAF789517E45}"/>
              </a:ext>
            </a:extLst>
          </p:cNvPr>
          <p:cNvSpPr txBox="1"/>
          <p:nvPr/>
        </p:nvSpPr>
        <p:spPr>
          <a:xfrm>
            <a:off x="5226424" y="4451993"/>
            <a:ext cx="310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KRUSKAL’S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3ACFC8-CAF7-858F-E006-715CA89E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24" y="4953149"/>
            <a:ext cx="3825572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3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59" y="2624326"/>
            <a:ext cx="9440281" cy="1609347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THANK-</a:t>
            </a:r>
            <a:r>
              <a:rPr lang="en-IN" sz="88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67" y="18662"/>
            <a:ext cx="1047433" cy="249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497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 PRIMS AND KRUSKALS ALGORITHM </vt:lpstr>
      <vt:lpstr>INTRODUCTION</vt:lpstr>
      <vt:lpstr>IMPLEMENTATION</vt:lpstr>
      <vt:lpstr>TAKING EXAMPLE TO SEE HOW PRIM’S WORKS</vt:lpstr>
      <vt:lpstr>TAKING EXAMPLE TO SEE HOW KRUSKAL’S WORKS</vt:lpstr>
      <vt:lpstr>DIFFERENCE BETWEEN</vt:lpstr>
      <vt:lpstr>PowerPoint Presentation</vt:lpstr>
      <vt:lpstr>THANK-YOU!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 to postfix &amp; Infix to prefix</dc:title>
  <dc:creator>NIHAR SHAH</dc:creator>
  <cp:lastModifiedBy>Ayush Shah</cp:lastModifiedBy>
  <cp:revision>16</cp:revision>
  <dcterms:created xsi:type="dcterms:W3CDTF">2022-08-25T21:52:00Z</dcterms:created>
  <dcterms:modified xsi:type="dcterms:W3CDTF">2022-09-17T06:38:25Z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C0DFCCCBD3C142FF8251C1AEDCE9C85A</vt:lpwstr>
  </property>
  <property fmtid="{D5CDD505-2E9C-101B-9397-08002B2CF9AE}" pid="3" name="KSOProductBuildVer">
    <vt:lpwstr>1033-11.2.0.11210</vt:lpwstr>
  </property>
</Properties>
</file>