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4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30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91255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77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1991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036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76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8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5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8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5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3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2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4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3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1010-D49B-A27D-B23D-9CF03933A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861420"/>
          </a:xfrm>
        </p:spPr>
        <p:txBody>
          <a:bodyPr/>
          <a:lstStyle/>
          <a:p>
            <a:pPr algn="ctr"/>
            <a:r>
              <a:rPr lang="en-US" sz="4000" b="1" dirty="0"/>
              <a:t>Runway Reservation using activity scheduling algorithm 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B52A9-474F-1D18-554D-F34F698D3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413" y="2392500"/>
            <a:ext cx="8825658" cy="86142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Prepared by:</a:t>
            </a:r>
            <a:endParaRPr lang="en-IN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01B9DE-E60A-4D43-A231-FC1DE8B61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66454"/>
              </p:ext>
            </p:extLst>
          </p:nvPr>
        </p:nvGraphicFramePr>
        <p:xfrm>
          <a:off x="772413" y="3203543"/>
          <a:ext cx="10334858" cy="2435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393">
                  <a:extLst>
                    <a:ext uri="{9D8B030D-6E8A-4147-A177-3AD203B41FA5}">
                      <a16:colId xmlns:a16="http://schemas.microsoft.com/office/drawing/2014/main" val="2922699578"/>
                    </a:ext>
                  </a:extLst>
                </a:gridCol>
                <a:gridCol w="3102317">
                  <a:extLst>
                    <a:ext uri="{9D8B030D-6E8A-4147-A177-3AD203B41FA5}">
                      <a16:colId xmlns:a16="http://schemas.microsoft.com/office/drawing/2014/main" val="9648923"/>
                    </a:ext>
                  </a:extLst>
                </a:gridCol>
                <a:gridCol w="1372012">
                  <a:extLst>
                    <a:ext uri="{9D8B030D-6E8A-4147-A177-3AD203B41FA5}">
                      <a16:colId xmlns:a16="http://schemas.microsoft.com/office/drawing/2014/main" val="1259976773"/>
                    </a:ext>
                  </a:extLst>
                </a:gridCol>
                <a:gridCol w="2586722">
                  <a:extLst>
                    <a:ext uri="{9D8B030D-6E8A-4147-A177-3AD203B41FA5}">
                      <a16:colId xmlns:a16="http://schemas.microsoft.com/office/drawing/2014/main" val="953750137"/>
                    </a:ext>
                  </a:extLst>
                </a:gridCol>
                <a:gridCol w="1039932">
                  <a:extLst>
                    <a:ext uri="{9D8B030D-6E8A-4147-A177-3AD203B41FA5}">
                      <a16:colId xmlns:a16="http://schemas.microsoft.com/office/drawing/2014/main" val="1050590973"/>
                    </a:ext>
                  </a:extLst>
                </a:gridCol>
                <a:gridCol w="1292482">
                  <a:extLst>
                    <a:ext uri="{9D8B030D-6E8A-4147-A177-3AD203B41FA5}">
                      <a16:colId xmlns:a16="http://schemas.microsoft.com/office/drawing/2014/main" val="2796635412"/>
                    </a:ext>
                  </a:extLst>
                </a:gridCol>
              </a:tblGrid>
              <a:tr h="606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ENROLLMENT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21443"/>
                  </a:ext>
                </a:extLst>
              </a:tr>
              <a:tr h="34654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PATEL TIRTH 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21002171210127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C.S.E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16949"/>
                  </a:ext>
                </a:extLst>
              </a:tr>
              <a:tr h="3465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SHAH AYUSH K.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21002170110167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C.E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825031"/>
                  </a:ext>
                </a:extLst>
              </a:tr>
              <a:tr h="34654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PANCHAL AARJAV 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21002170110090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C.E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06283"/>
                  </a:ext>
                </a:extLst>
              </a:tr>
              <a:tr h="34654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GUNA DARSHIL 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21002171210043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C.S.E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9751"/>
                  </a:ext>
                </a:extLst>
              </a:tr>
              <a:tr h="34654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BORDA KUNJ 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21002170110010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C.E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99488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1" y="612887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406609" y="5983261"/>
            <a:ext cx="2328191" cy="43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4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C63C-A52C-72C0-C494-5C0940FB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97" y="432854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INTRODUCTION:</a:t>
            </a:r>
            <a:br>
              <a:rPr lang="en-US" b="1" dirty="0"/>
            </a:br>
            <a:r>
              <a:rPr lang="en-US" b="1" dirty="0"/>
              <a:t> WHAT IS ACTIVITY </a:t>
            </a:r>
            <a:r>
              <a:rPr lang="en-US" sz="3600" b="1" dirty="0"/>
              <a:t>SCHEDULING ALGORITHM?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EDAD6-A362-9182-3EA3-8DD57896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74" y="1920036"/>
            <a:ext cx="9683019" cy="4561445"/>
          </a:xfrm>
        </p:spPr>
        <p:txBody>
          <a:bodyPr>
            <a:normAutofit/>
          </a:bodyPr>
          <a:lstStyle/>
          <a:p>
            <a:r>
              <a:rPr lang="en-US" sz="2400" dirty="0"/>
              <a:t>Let's consider that you have n activities with their start and finish times.</a:t>
            </a:r>
          </a:p>
          <a:p>
            <a:r>
              <a:rPr lang="en-US" sz="2400" dirty="0"/>
              <a:t>The objective is to find solution set having maximum number of non-conflicting activities that can be executed in a single time frame.</a:t>
            </a:r>
          </a:p>
          <a:p>
            <a:r>
              <a:rPr lang="en-US" sz="2400" dirty="0"/>
              <a:t>Assuming that only one person or machine is available for execution.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+mj-lt"/>
              </a:rPr>
              <a:t>Greedy approach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 is used to find the solution since we want to maximize the count of activities that can be executed.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C8D87-86F3-5095-7E07-4C8234A64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126" y="0"/>
            <a:ext cx="2328874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C63C-A52C-72C0-C494-5C0940FB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97" y="423888"/>
            <a:ext cx="8929985" cy="1225617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BASIC IDEA REGARDING RUNWAY RESERVATION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EDAD6-A362-9182-3EA3-8DD57896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74" y="1920036"/>
            <a:ext cx="9683019" cy="4561445"/>
          </a:xfrm>
        </p:spPr>
        <p:txBody>
          <a:bodyPr>
            <a:normAutofit/>
          </a:bodyPr>
          <a:lstStyle/>
          <a:p>
            <a:r>
              <a:rPr lang="en-US" sz="2400" dirty="0"/>
              <a:t>On the basis of information stored in information storage units, runway use time is assigned to each arriving aircraft and departing aircraft by a takeoff and landing assignment unit in accordance with Control System Standards.</a:t>
            </a:r>
          </a:p>
          <a:p>
            <a:r>
              <a:rPr lang="en-US" sz="2400" dirty="0"/>
              <a:t>Runway reservation information thus obtained is stored in a reservation information storage unit.</a:t>
            </a:r>
          </a:p>
          <a:p>
            <a:r>
              <a:rPr lang="en-US" sz="2400" dirty="0"/>
              <a:t>The information stored in the reservation information storage unit is displayed on a screen by a reservation display unit.</a:t>
            </a:r>
          </a:p>
          <a:p>
            <a:r>
              <a:rPr lang="en-US" sz="2400" dirty="0"/>
              <a:t>The information stored in the estimated time of takeoff and landing storage unit is suitably displayed on the screen by a flight situation display unit.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C8D87-86F3-5095-7E07-4C8234A64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126" y="0"/>
            <a:ext cx="2328874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4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5C9D-CE44-55F0-F543-C7084BF0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64" y="794374"/>
            <a:ext cx="8761413" cy="706964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dirty="0">
                <a:effectLst/>
              </a:rPr>
              <a:t>STEPS FOR ACTIVITY SCHEDULING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3D69F-0ED8-9BE7-BB0D-E6C797C57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35" y="2026024"/>
            <a:ext cx="10561918" cy="4634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	</a:t>
            </a:r>
            <a:r>
              <a:rPr lang="en-US" sz="2400" b="1" u="sng" dirty="0">
                <a:solidFill>
                  <a:schemeClr val="accent1"/>
                </a:solidFill>
              </a:rPr>
              <a:t>Step 1</a:t>
            </a:r>
            <a:r>
              <a:rPr lang="en-US" sz="2400" b="1" dirty="0"/>
              <a:t>: Sort the given activities in ascending order according to their finishing time.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	</a:t>
            </a:r>
            <a:r>
              <a:rPr lang="en-US" sz="2400" b="1" u="sng" dirty="0">
                <a:solidFill>
                  <a:schemeClr val="accent1"/>
                </a:solidFill>
              </a:rPr>
              <a:t>Step 2</a:t>
            </a:r>
            <a:r>
              <a:rPr lang="en-US" sz="2400" b="1" dirty="0"/>
              <a:t>: Select the first activity from sorted array act[] and add it to sol[] array.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	</a:t>
            </a:r>
            <a:r>
              <a:rPr lang="en-US" sz="2400" b="1" u="sng" dirty="0">
                <a:solidFill>
                  <a:schemeClr val="accent1"/>
                </a:solidFill>
              </a:rPr>
              <a:t>Step 3</a:t>
            </a:r>
            <a:r>
              <a:rPr lang="en-US" sz="2400" b="1" dirty="0"/>
              <a:t>: Repeat steps 4 and 5 for the remaining activities in act[].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	</a:t>
            </a:r>
            <a:r>
              <a:rPr lang="en-US" sz="2400" b="1" u="sng" dirty="0">
                <a:solidFill>
                  <a:schemeClr val="accent1"/>
                </a:solidFill>
              </a:rPr>
              <a:t>Step 4</a:t>
            </a:r>
            <a:r>
              <a:rPr lang="en-US" sz="2400" b="1" dirty="0"/>
              <a:t>: If the start time of the currently selected activity is greater than or equal to the finish time of previously selected activity, then add it to the sol[] array.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	</a:t>
            </a:r>
            <a:r>
              <a:rPr lang="en-US" sz="2400" b="1" u="sng" dirty="0">
                <a:solidFill>
                  <a:schemeClr val="accent1"/>
                </a:solidFill>
              </a:rPr>
              <a:t>Step 5</a:t>
            </a:r>
            <a:r>
              <a:rPr lang="en-US" sz="2400" b="1" dirty="0"/>
              <a:t>: Select the next activity in act[] array.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	</a:t>
            </a:r>
            <a:r>
              <a:rPr lang="en-US" sz="2400" b="1" u="sng" dirty="0">
                <a:solidFill>
                  <a:schemeClr val="accent1"/>
                </a:solidFill>
              </a:rPr>
              <a:t>Step 6</a:t>
            </a:r>
            <a:r>
              <a:rPr lang="en-US" sz="2400" b="1" dirty="0"/>
              <a:t>: Print the sol[] array.</a:t>
            </a:r>
            <a:endParaRPr lang="en-I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5E4809-64E1-61F7-4A3C-198DBE131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126" y="0"/>
            <a:ext cx="2328874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8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3581-CD98-3B27-C173-815119A6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576"/>
          </a:xfrm>
        </p:spPr>
        <p:txBody>
          <a:bodyPr/>
          <a:lstStyle/>
          <a:p>
            <a:r>
              <a:rPr lang="en-IN" dirty="0"/>
              <a:t>Time Complexity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A4D8-FA61-6902-2116-C70A1C29B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9176"/>
            <a:ext cx="7892925" cy="2671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Case 1</a:t>
            </a:r>
            <a:r>
              <a:rPr lang="en-US" dirty="0"/>
              <a:t>: When a given set of activities are already sorted according to their finishing time, then there is no sorting mechanism involved, in such a case the complexity of the algorithm will be </a:t>
            </a:r>
            <a:r>
              <a:rPr lang="en-US" dirty="0">
                <a:solidFill>
                  <a:schemeClr val="accent1"/>
                </a:solidFill>
              </a:rPr>
              <a:t>O(n)</a:t>
            </a:r>
          </a:p>
          <a:p>
            <a:r>
              <a:rPr lang="en-US" dirty="0">
                <a:solidFill>
                  <a:schemeClr val="accent1"/>
                </a:solidFill>
              </a:rPr>
              <a:t>Case 2</a:t>
            </a:r>
            <a:r>
              <a:rPr lang="en-US" dirty="0"/>
              <a:t>: When a given set of activities is unsorted ,the time complexity of this method will be </a:t>
            </a:r>
            <a:r>
              <a:rPr lang="en-US" dirty="0">
                <a:solidFill>
                  <a:schemeClr val="accent1"/>
                </a:solidFill>
              </a:rPr>
              <a:t>O(nlogn)</a:t>
            </a:r>
            <a:r>
              <a:rPr lang="en-US" dirty="0"/>
              <a:t>, which also defines complexity of the algorithm.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9EC4DC-8ADF-96B5-7062-B16B419E33E0}"/>
              </a:ext>
            </a:extLst>
          </p:cNvPr>
          <p:cNvSpPr txBox="1">
            <a:spLocks/>
          </p:cNvSpPr>
          <p:nvPr/>
        </p:nvSpPr>
        <p:spPr>
          <a:xfrm>
            <a:off x="677334" y="3505201"/>
            <a:ext cx="8596668" cy="869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Applications: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0977DE-E91F-3ED4-C3C6-9D7819B708E0}"/>
              </a:ext>
            </a:extLst>
          </p:cNvPr>
          <p:cNvSpPr txBox="1">
            <a:spLocks/>
          </p:cNvSpPr>
          <p:nvPr/>
        </p:nvSpPr>
        <p:spPr>
          <a:xfrm>
            <a:off x="677333" y="4311927"/>
            <a:ext cx="7892925" cy="267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Scheduling multiple competing events in a room, such that each event has its own start and end time.</a:t>
            </a:r>
          </a:p>
          <a:p>
            <a:pPr algn="l" rtl="0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Scheduling manufacturing of multiple products on the same machine, such that each product has its own production timelines.</a:t>
            </a:r>
          </a:p>
          <a:p>
            <a:pPr algn="l" rtl="0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Activity Selection is one of the most well-known generic problems used in Operations Research for dealing with real-life business problems.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36B4FC-1662-34BC-0B1A-57120502D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126" y="31376"/>
            <a:ext cx="2328874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8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5C9D-CE44-55F0-F543-C7084BF0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2830"/>
            <a:ext cx="9403976" cy="133321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HOW HAVE WE IMPLEMENTED THIS ALGORITHM IN OUR PROJECT?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3D69F-0ED8-9BE7-BB0D-E6C797C57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35" y="2026024"/>
            <a:ext cx="10561918" cy="4634752"/>
          </a:xfrm>
        </p:spPr>
        <p:txBody>
          <a:bodyPr>
            <a:normAutofit/>
          </a:bodyPr>
          <a:lstStyle/>
          <a:p>
            <a:r>
              <a:rPr lang="en-IN" dirty="0"/>
              <a:t>We have created a program for activity scheduling algorithm using linked list nodes. These nodes represent entities like Aircrafts.</a:t>
            </a:r>
          </a:p>
          <a:p>
            <a:r>
              <a:rPr lang="en-IN" dirty="0"/>
              <a:t>Each aircraft has its initial and final time near a specific airport with N runways where the program is used. </a:t>
            </a:r>
          </a:p>
          <a:p>
            <a:r>
              <a:rPr lang="en-IN" dirty="0"/>
              <a:t>This code arranges planes in such order that no plane has to wait for landing on a specific on a runway.</a:t>
            </a:r>
          </a:p>
          <a:p>
            <a:r>
              <a:rPr lang="en-IN" dirty="0"/>
              <a:t>If the timeline of one runway clashes with an aircraft then that aircraft is assigned to next runway and so on. In this manner N runways are assigned to all the available planes.</a:t>
            </a:r>
          </a:p>
          <a:p>
            <a:r>
              <a:rPr lang="en-IN" dirty="0"/>
              <a:t>Each process in activity scheduling is referred as ‘Runways’ here.</a:t>
            </a:r>
          </a:p>
          <a:p>
            <a:r>
              <a:rPr lang="en-IN" dirty="0"/>
              <a:t>It solves the problem of clashing time and ambiguity of events (here arrival of aircraft).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5E4809-64E1-61F7-4A3C-198DBE131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126" y="0"/>
            <a:ext cx="2328874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2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437FA296-A9C7-5BC3-8F5D-D87CB88F1639}"/>
              </a:ext>
            </a:extLst>
          </p:cNvPr>
          <p:cNvSpPr txBox="1">
            <a:spLocks/>
          </p:cNvSpPr>
          <p:nvPr/>
        </p:nvSpPr>
        <p:spPr>
          <a:xfrm>
            <a:off x="646086" y="1097334"/>
            <a:ext cx="3687880" cy="7069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F05DF8-F0D8-6D03-3BFB-DB96BF89C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126" y="24346"/>
            <a:ext cx="2328874" cy="432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44E3CC-93F6-5009-BC6B-6FC648430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86" y="2453963"/>
            <a:ext cx="7708179" cy="267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0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8E92-7267-9E71-9C8C-151B3CE9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987" y="2227730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6600" u="sng" dirty="0">
                <a:solidFill>
                  <a:schemeClr val="tx2">
                    <a:lumMod val="75000"/>
                  </a:schemeClr>
                </a:solidFill>
              </a:rPr>
              <a:t>THANK </a:t>
            </a:r>
            <a:r>
              <a:rPr lang="en-US" sz="6600" u="sng" dirty="0"/>
              <a:t>YOU !</a:t>
            </a:r>
            <a:endParaRPr lang="en-IN" sz="66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7AD33-A91F-E28A-0471-C38565DCF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126" y="0"/>
            <a:ext cx="2328874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667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549</TotalTime>
  <Words>669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roboto</vt:lpstr>
      <vt:lpstr>Trebuchet MS</vt:lpstr>
      <vt:lpstr>Wingdings 3</vt:lpstr>
      <vt:lpstr>Facet</vt:lpstr>
      <vt:lpstr>Runway Reservation using activity scheduling algorithm </vt:lpstr>
      <vt:lpstr>INTRODUCTION:  WHAT IS ACTIVITY SCHEDULING ALGORITHM?</vt:lpstr>
      <vt:lpstr>BASIC IDEA REGARDING RUNWAY RESERVATION</vt:lpstr>
      <vt:lpstr>STEPS FOR ACTIVITY SCHEDULING PROBLEM</vt:lpstr>
      <vt:lpstr>Time Complexity Analysis</vt:lpstr>
      <vt:lpstr>HOW HAVE WE IMPLEMENTED THIS ALGORITHM IN OUR PROJECT?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NAVIGATION SYSTEM</dc:title>
  <dc:creator>Karan Patoliya</dc:creator>
  <cp:lastModifiedBy>Ayush Shah</cp:lastModifiedBy>
  <cp:revision>29</cp:revision>
  <dcterms:created xsi:type="dcterms:W3CDTF">2022-08-25T18:11:00Z</dcterms:created>
  <dcterms:modified xsi:type="dcterms:W3CDTF">2022-09-16T20:41:01Z</dcterms:modified>
</cp:coreProperties>
</file>