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0"/>
  </p:notesMasterIdLst>
  <p:sldIdLst>
    <p:sldId id="266" r:id="rId5"/>
    <p:sldId id="272" r:id="rId6"/>
    <p:sldId id="260" r:id="rId7"/>
    <p:sldId id="261" r:id="rId8"/>
    <p:sldId id="277" r:id="rId9"/>
    <p:sldId id="274" r:id="rId10"/>
    <p:sldId id="279" r:id="rId11"/>
    <p:sldId id="265" r:id="rId12"/>
    <p:sldId id="280" r:id="rId13"/>
    <p:sldId id="262" r:id="rId14"/>
    <p:sldId id="281" r:id="rId15"/>
    <p:sldId id="282" r:id="rId16"/>
    <p:sldId id="284" r:id="rId17"/>
    <p:sldId id="283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stfloridaahec.or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79" y="1554480"/>
            <a:ext cx="9322067" cy="3306278"/>
          </a:xfrm>
        </p:spPr>
        <p:txBody>
          <a:bodyPr anchor="t" anchorCtr="0"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Project: Automated Testing of Healthcare Website</a:t>
            </a: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westfloridaahec.org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Peyton Davis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328737" cy="4961021"/>
          </a:xfrm>
          <a:noFill/>
        </p:spPr>
        <p:txBody>
          <a:bodyPr>
            <a:noAutofit/>
          </a:bodyPr>
          <a:lstStyle/>
          <a:p>
            <a:r>
              <a:rPr lang="en-IN" dirty="0"/>
              <a:t>Framework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685799"/>
            <a:ext cx="5212080" cy="557062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 Page Object Model (POM) for maintainability and reusability.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engine: Selenium WebDriver + TestNG (or JUnit).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&amp; dependency management: Maven.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BDD: Cucumber (Gherkin feature files) + step definitions.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CI/CD: Jenkins pipeline to execute automated suites on every build.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Reporting: Extent Reports for HTML test reports; Cucumber reports for feature-level visibility.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6AE-AE4A-97A5-21F5-E5ACF7E0605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83920" y="2103119"/>
            <a:ext cx="4329764" cy="354370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04E44D-F55F-EB3F-063D-C6CF0A52A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F0BF-D666-5D84-BF31-C80BCD09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Sample Test Cases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064CB-3434-1A5E-BF90-6A8386AF8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 Verify navigation menu, search bar, featured programs, and resource links.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Programs: Navigate to program pages (AHEC Scholars, Tobacco, Healthy Aging) and validate content &amp; resources.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Us: Validate form fields, required validations, and successful submission flow.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&amp; Login: Create test accounts, login, logout, and password recovery flows (if available).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Cross-Browser: Run the above test cases across Chrome, Firefox, and 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25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877791-DC6C-F8BA-BB83-91EB27D75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B74D3-B40F-B6FF-8F5B-940E99B1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Sample Reports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23105-0D7E-E03B-E15F-7F932465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 Reports: Execution summary, pass/fail breakdown, screenshots on failure, and test-level details.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Reports: Feature/scenario level status, step details, and embedded screenshots.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Jira/Zephyr: Link tests to requirements, log defects with steps to reproduce and attach evidence.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94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C67643-2846-F9C4-83C3-1D92CDE14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738BC-7814-6C32-03A4-18798CA8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Sample Reports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683B-C3B5-EEC7-69ED-45625D5BE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Extent Reports: Execution summary, pass/fail breakdown, screenshots on failure, and test-level details.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Reports: Feature/scenario level status, step details, and embedded screenshots.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Jira/Zephyr: Link tests to requirements, log defects with steps to reproduce and attach evidence.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854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BB832-B227-6F4F-321D-60E58BC57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1040-DD34-1ECE-B7A6-34D1DE0C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Challenges and Solutions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19C72-5EFC-BD16-D14C-374BDC345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Flaky locators &amp; dynamic elements: Use robust locators (CSS/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xpath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normalize-space(), and relative paths.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 blocking automation: Exclude CAPTCHA from automation; handle via manual step or test APIs/test accounts.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Cross-browser inconsistencies: Use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WebDriverManager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targeted cross-browser test suites in CI.</a:t>
            </a:r>
          </a:p>
          <a:p>
            <a:pPr>
              <a:spcAft>
                <a:spcPts val="400"/>
              </a:spcAft>
              <a:defRPr sz="1300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Synchronization/timing issues: Prefer explicit waits (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WebDriverWait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retry logic, and stable test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3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AA1EB-BC03-4C31-388A-F7A250FC5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Ayush Shah</a:t>
            </a:r>
          </a:p>
          <a:p>
            <a:r>
              <a:rPr lang="en-US" noProof="0" dirty="0"/>
              <a:t>424.555.0124 | </a:t>
            </a:r>
            <a:r>
              <a:rPr lang="en-US" dirty="0"/>
              <a:t>11ayushshah</a:t>
            </a:r>
            <a:r>
              <a:rPr lang="en-US" noProof="0" dirty="0"/>
              <a:t>@gmail.com</a:t>
            </a:r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7F8186-5809-E23D-374D-880AE135B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883920"/>
          </a:xfrm>
        </p:spPr>
        <p:txBody>
          <a:bodyPr/>
          <a:lstStyle/>
          <a:p>
            <a:r>
              <a:rPr lang="en-GB" sz="2800" u="sng" dirty="0"/>
              <a:t>Capstone Project: Automated Testing of Healthcare Website                          </a:t>
            </a:r>
            <a:endParaRPr lang="en-IN" sz="28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8B0FA-B731-5A4B-D795-1F3C45DC9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632510" y="2438400"/>
            <a:ext cx="12902665" cy="2587592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Ayush Shah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Batch: Java Selenium Batch-2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Mrs. Harsha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Khande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67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  <a:noFill/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Scope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process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test cases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reports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About the Application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West Florida AHEC (Area Health Education </a:t>
            </a:r>
            <a:r>
              <a:rPr lang="en-GB" sz="1800" dirty="0" err="1"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) is a healthcare initiative that provides community-focused healthcare programs, educational training, and outreach resources. Its goal is to improve community health outcomes through prevention, awareness, and access to essential health services.</a:t>
            </a:r>
          </a:p>
          <a:p>
            <a:pPr marL="0" indent="0">
              <a:spcAft>
                <a:spcPts val="600"/>
              </a:spcAft>
              <a:buNone/>
              <a:defRPr sz="1400" b="0"/>
            </a:pPr>
            <a:r>
              <a:rPr lang="en-GB" sz="1800" b="1" dirty="0">
                <a:ea typeface="Calibri" panose="020F0502020204030204" pitchFamily="34" charset="0"/>
                <a:cs typeface="Calibri" panose="020F0502020204030204" pitchFamily="34" charset="0"/>
              </a:rPr>
              <a:t>Key Modules:</a:t>
            </a:r>
          </a:p>
          <a:p>
            <a:pPr>
              <a:spcAft>
                <a:spcPts val="600"/>
              </a:spcAft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Home / Landing Page: Provides a welcoming interface with quick access to healthcare resources, news, and announcements.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Navigation Menu &amp; Search Bar: Helps users easily explore programs, services, and educational materials across the website.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Programs: Includes AHEC Scholars, Tobacco Cessation, Healthy Aging, and Covering Florida (health insurance guidance). Each program page provides details, resources, and contact information.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Services: Offers information on community health events, workshops, and support services.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Contact Us: Includes forms for inquiries, feedback, and community outreach requests.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GB" sz="1800" dirty="0">
                <a:ea typeface="Calibri" panose="020F0502020204030204" pitchFamily="34" charset="0"/>
                <a:cs typeface="Calibri" panose="020F0502020204030204" pitchFamily="34" charset="0"/>
              </a:rPr>
              <a:t>My Account (Registration/Login): Allows users to register for accounts, manage profiles, and access personalized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F19C51-9565-088D-C3B0-2FC799FC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3CC9-3A55-7276-D00B-BAB71E2C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D168-BE89-5433-B079-B80B27C3F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588" y="1173079"/>
            <a:ext cx="10820401" cy="4602079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functionality &amp; reliability – Validate navigation, forms, and health programs for a smooth user experience.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core UI tests – Reduce manual regression effort, save time, and minimize human errors.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validation with Jenkins – Run automated tests on every build for early defect detection.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test reports &amp; traceability – Provide detailed reports (Extent/Cucumber) linked with Jira for issue tracking.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collaboration with BDD – Use Cucumber scenarios to align developers, testers, and stakeholders.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14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0721-D146-EC57-6F92-4D2398AE7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18" y="0"/>
            <a:ext cx="5261776" cy="3200400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of Healthcare Website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CEBA2-3D8F-552D-5443-226FAF284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79673C5-D07D-43E4-6B96-82D35B3617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1984" r="21984"/>
          <a:stretch>
            <a:fillRect/>
          </a:stretch>
        </p:blipFill>
        <p:spPr>
          <a:xfrm>
            <a:off x="6198708" y="1033567"/>
            <a:ext cx="4480560" cy="4498848"/>
          </a:xfrm>
        </p:spPr>
      </p:pic>
    </p:spTree>
    <p:extLst>
      <p:ext uri="{BB962C8B-B14F-4D97-AF65-F5344CB8AC3E}">
        <p14:creationId xmlns:p14="http://schemas.microsoft.com/office/powerpoint/2010/main" val="22809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C8F36-14D0-80D8-EA28-67C549DAA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4431-BAF6-94F9-077E-B46E1211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969E3-9729-32FB-C0F7-BD08F699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UI tests (Selenium) – Cover critical user flows to ensure functionality across key modules.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(Jira/Zephyr) – Perform exploratory testing and capture edge cases that automation may miss.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BDD with Cucumber – Define expected behavior in Gherkin for better collaboration and clarity.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integration – Run automated tests in Jenkins pipelines with cross-browser validation.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&amp; traceability – Generate detailed reports (Extent/Cucumber) with defect links in Jira.</a:t>
            </a:r>
          </a:p>
          <a:p>
            <a:pPr>
              <a:spcAft>
                <a:spcPts val="600"/>
              </a:spcAft>
              <a:defRPr sz="1400" b="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 Framework designed for future expansion (mobile, API, and performance testing).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47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070811"/>
            <a:ext cx="5212080" cy="597568"/>
          </a:xfrm>
          <a:noFill/>
        </p:spPr>
        <p:txBody>
          <a:bodyPr>
            <a:no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Scope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6821" y="1070811"/>
            <a:ext cx="6416842" cy="5238549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page: navigation, search, and resource links.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detail pages: content verification and related resources.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 form: field validation and submission.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account: registration, login (CAPTCHA handled manually), and basic profile actions.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Cross-browser checks: Chrome, Firefox, Edge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15A04C6-AD59-AA19-E525-9A9BF04F70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0110" r="30110"/>
          <a:stretch>
            <a:fillRect/>
          </a:stretch>
        </p:blipFill>
        <p:spPr>
          <a:xfrm>
            <a:off x="1076265" y="1070811"/>
            <a:ext cx="4264152" cy="4504079"/>
          </a:xfr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3A08A-18C2-4507-C4A1-373938F66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B921-EDF0-BB2A-5C2F-2D57AA277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694" y="204537"/>
            <a:ext cx="9986211" cy="613610"/>
          </a:xfrm>
          <a:noFill/>
        </p:spPr>
        <p:txBody>
          <a:bodyPr>
            <a:noAutofit/>
          </a:bodyPr>
          <a:lstStyle/>
          <a:p>
            <a:r>
              <a:rPr lang="en-IN" dirty="0"/>
              <a:t>Testing Process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62A28-5538-BD02-2804-BF489948C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173079"/>
            <a:ext cx="10820401" cy="5760720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 sz="1400" b="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 – Understand functional and non-functional needs.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Planning – Define scope, resources, schedule, and tools.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Design – Create test cases (manual &amp; automated) and BDD feature files.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Development – Implement Selenium scripts, page objects, and step definitions.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Execution – Run tests (local/CI), log results, capture screenshots on failure.</a:t>
            </a:r>
          </a:p>
          <a:p>
            <a:pPr>
              <a:spcAft>
                <a:spcPts val="400"/>
              </a:spcAft>
              <a:defRPr sz="1300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&amp; Defect Management – Generate reports and file issues in Jira/Zephyr.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6181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68</TotalTime>
  <Words>960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Franklin Gothic Book</vt:lpstr>
      <vt:lpstr>Times New Roman</vt:lpstr>
      <vt:lpstr>Wingdings</vt:lpstr>
      <vt:lpstr>Crop</vt:lpstr>
      <vt:lpstr>Capstone Project: Automated Testing of Healthcare Website  (westfloridaahec.org) </vt:lpstr>
      <vt:lpstr>Capstone Project: Automated Testing of Healthcare Website                          </vt:lpstr>
      <vt:lpstr>Agenda</vt:lpstr>
      <vt:lpstr>About the Application </vt:lpstr>
      <vt:lpstr>Objectives</vt:lpstr>
      <vt:lpstr>Automated Testing of Healthcare Website</vt:lpstr>
      <vt:lpstr>Scope</vt:lpstr>
      <vt:lpstr>In Scope </vt:lpstr>
      <vt:lpstr>Testing Process </vt:lpstr>
      <vt:lpstr>Framework </vt:lpstr>
      <vt:lpstr>Sample Test Cases </vt:lpstr>
      <vt:lpstr>Sample Reports </vt:lpstr>
      <vt:lpstr>Sample Reports </vt:lpstr>
      <vt:lpstr>Challenges and Solutions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goo</dc:creator>
  <cp:lastModifiedBy>goo</cp:lastModifiedBy>
  <cp:revision>2</cp:revision>
  <dcterms:created xsi:type="dcterms:W3CDTF">2025-09-08T02:39:38Z</dcterms:created>
  <dcterms:modified xsi:type="dcterms:W3CDTF">2025-09-08T03:48:08Z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