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58E63AF-59B1-499F-9AD3-3BE09B7F2781}"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9F8BE3-1C37-4CF8-AF2D-FA0F2A38B9E3}" type="slidenum">
              <a:rPr lang="en-IN" smtClean="0"/>
              <a:t>‹#›</a:t>
            </a:fld>
            <a:endParaRPr lang="en-IN"/>
          </a:p>
        </p:txBody>
      </p:sp>
    </p:spTree>
    <p:extLst>
      <p:ext uri="{BB962C8B-B14F-4D97-AF65-F5344CB8AC3E}">
        <p14:creationId xmlns:p14="http://schemas.microsoft.com/office/powerpoint/2010/main" val="36678357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8E63AF-59B1-499F-9AD3-3BE09B7F2781}" type="datetimeFigureOut">
              <a:rPr lang="en-IN" smtClean="0"/>
              <a:t>17-09-2024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9F8BE3-1C37-4CF8-AF2D-FA0F2A38B9E3}" type="slidenum">
              <a:rPr lang="en-IN" smtClean="0"/>
              <a:t>‹#›</a:t>
            </a:fld>
            <a:endParaRPr lang="en-IN"/>
          </a:p>
        </p:txBody>
      </p:sp>
    </p:spTree>
    <p:extLst>
      <p:ext uri="{BB962C8B-B14F-4D97-AF65-F5344CB8AC3E}">
        <p14:creationId xmlns:p14="http://schemas.microsoft.com/office/powerpoint/2010/main" val="1132182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8E63AF-59B1-499F-9AD3-3BE09B7F2781}"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9F8BE3-1C37-4CF8-AF2D-FA0F2A38B9E3}" type="slidenum">
              <a:rPr lang="en-IN" smtClean="0"/>
              <a:t>‹#›</a:t>
            </a:fld>
            <a:endParaRPr lang="en-IN"/>
          </a:p>
        </p:txBody>
      </p:sp>
    </p:spTree>
    <p:extLst>
      <p:ext uri="{BB962C8B-B14F-4D97-AF65-F5344CB8AC3E}">
        <p14:creationId xmlns:p14="http://schemas.microsoft.com/office/powerpoint/2010/main" val="1436344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858E63AF-59B1-499F-9AD3-3BE09B7F2781}"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9F8BE3-1C37-4CF8-AF2D-FA0F2A38B9E3}" type="slidenum">
              <a:rPr lang="en-IN" smtClean="0"/>
              <a:t>‹#›</a:t>
            </a:fld>
            <a:endParaRPr lang="en-IN"/>
          </a:p>
        </p:txBody>
      </p:sp>
    </p:spTree>
    <p:extLst>
      <p:ext uri="{BB962C8B-B14F-4D97-AF65-F5344CB8AC3E}">
        <p14:creationId xmlns:p14="http://schemas.microsoft.com/office/powerpoint/2010/main" val="40103759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858E63AF-59B1-499F-9AD3-3BE09B7F2781}"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9F8BE3-1C37-4CF8-AF2D-FA0F2A38B9E3}" type="slidenum">
              <a:rPr lang="en-IN" smtClean="0"/>
              <a:t>‹#›</a:t>
            </a:fld>
            <a:endParaRPr lang="en-IN"/>
          </a:p>
        </p:txBody>
      </p:sp>
    </p:spTree>
    <p:extLst>
      <p:ext uri="{BB962C8B-B14F-4D97-AF65-F5344CB8AC3E}">
        <p14:creationId xmlns:p14="http://schemas.microsoft.com/office/powerpoint/2010/main" val="21641030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8E63AF-59B1-499F-9AD3-3BE09B7F2781}"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9F8BE3-1C37-4CF8-AF2D-FA0F2A38B9E3}" type="slidenum">
              <a:rPr lang="en-IN" smtClean="0"/>
              <a:t>‹#›</a:t>
            </a:fld>
            <a:endParaRPr lang="en-IN"/>
          </a:p>
        </p:txBody>
      </p:sp>
    </p:spTree>
    <p:extLst>
      <p:ext uri="{BB962C8B-B14F-4D97-AF65-F5344CB8AC3E}">
        <p14:creationId xmlns:p14="http://schemas.microsoft.com/office/powerpoint/2010/main" val="16294836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8E63AF-59B1-499F-9AD3-3BE09B7F2781}"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9F8BE3-1C37-4CF8-AF2D-FA0F2A38B9E3}" type="slidenum">
              <a:rPr lang="en-IN" smtClean="0"/>
              <a:t>‹#›</a:t>
            </a:fld>
            <a:endParaRPr lang="en-IN"/>
          </a:p>
        </p:txBody>
      </p:sp>
    </p:spTree>
    <p:extLst>
      <p:ext uri="{BB962C8B-B14F-4D97-AF65-F5344CB8AC3E}">
        <p14:creationId xmlns:p14="http://schemas.microsoft.com/office/powerpoint/2010/main" val="41904906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8E63AF-59B1-499F-9AD3-3BE09B7F2781}"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9F8BE3-1C37-4CF8-AF2D-FA0F2A38B9E3}" type="slidenum">
              <a:rPr lang="en-IN" smtClean="0"/>
              <a:t>‹#›</a:t>
            </a:fld>
            <a:endParaRPr lang="en-IN"/>
          </a:p>
        </p:txBody>
      </p:sp>
    </p:spTree>
    <p:extLst>
      <p:ext uri="{BB962C8B-B14F-4D97-AF65-F5344CB8AC3E}">
        <p14:creationId xmlns:p14="http://schemas.microsoft.com/office/powerpoint/2010/main" val="32730105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8E63AF-59B1-499F-9AD3-3BE09B7F2781}"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9F8BE3-1C37-4CF8-AF2D-FA0F2A38B9E3}" type="slidenum">
              <a:rPr lang="en-IN" smtClean="0"/>
              <a:t>‹#›</a:t>
            </a:fld>
            <a:endParaRPr lang="en-IN"/>
          </a:p>
        </p:txBody>
      </p:sp>
    </p:spTree>
    <p:extLst>
      <p:ext uri="{BB962C8B-B14F-4D97-AF65-F5344CB8AC3E}">
        <p14:creationId xmlns:p14="http://schemas.microsoft.com/office/powerpoint/2010/main" val="1728483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8E63AF-59B1-499F-9AD3-3BE09B7F2781}"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9F8BE3-1C37-4CF8-AF2D-FA0F2A38B9E3}" type="slidenum">
              <a:rPr lang="en-IN" smtClean="0"/>
              <a:t>‹#›</a:t>
            </a:fld>
            <a:endParaRPr lang="en-IN"/>
          </a:p>
        </p:txBody>
      </p:sp>
    </p:spTree>
    <p:extLst>
      <p:ext uri="{BB962C8B-B14F-4D97-AF65-F5344CB8AC3E}">
        <p14:creationId xmlns:p14="http://schemas.microsoft.com/office/powerpoint/2010/main" val="1105766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8E63AF-59B1-499F-9AD3-3BE09B7F2781}"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9F8BE3-1C37-4CF8-AF2D-FA0F2A38B9E3}" type="slidenum">
              <a:rPr lang="en-IN" smtClean="0"/>
              <a:t>‹#›</a:t>
            </a:fld>
            <a:endParaRPr lang="en-IN"/>
          </a:p>
        </p:txBody>
      </p:sp>
    </p:spTree>
    <p:extLst>
      <p:ext uri="{BB962C8B-B14F-4D97-AF65-F5344CB8AC3E}">
        <p14:creationId xmlns:p14="http://schemas.microsoft.com/office/powerpoint/2010/main" val="156694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58E63AF-59B1-499F-9AD3-3BE09B7F2781}" type="datetimeFigureOut">
              <a:rPr lang="en-IN" smtClean="0"/>
              <a:t>17-09-2024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9F8BE3-1C37-4CF8-AF2D-FA0F2A38B9E3}" type="slidenum">
              <a:rPr lang="en-IN" smtClean="0"/>
              <a:t>‹#›</a:t>
            </a:fld>
            <a:endParaRPr lang="en-IN"/>
          </a:p>
        </p:txBody>
      </p:sp>
    </p:spTree>
    <p:extLst>
      <p:ext uri="{BB962C8B-B14F-4D97-AF65-F5344CB8AC3E}">
        <p14:creationId xmlns:p14="http://schemas.microsoft.com/office/powerpoint/2010/main" val="2443663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8E63AF-59B1-499F-9AD3-3BE09B7F2781}" type="datetimeFigureOut">
              <a:rPr lang="en-IN" smtClean="0"/>
              <a:t>17-09-2024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49F8BE3-1C37-4CF8-AF2D-FA0F2A38B9E3}" type="slidenum">
              <a:rPr lang="en-IN" smtClean="0"/>
              <a:t>‹#›</a:t>
            </a:fld>
            <a:endParaRPr lang="en-IN"/>
          </a:p>
        </p:txBody>
      </p:sp>
    </p:spTree>
    <p:extLst>
      <p:ext uri="{BB962C8B-B14F-4D97-AF65-F5344CB8AC3E}">
        <p14:creationId xmlns:p14="http://schemas.microsoft.com/office/powerpoint/2010/main" val="1183270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8E63AF-59B1-499F-9AD3-3BE09B7F2781}" type="datetimeFigureOut">
              <a:rPr lang="en-IN" smtClean="0"/>
              <a:t>17-09-2024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49F8BE3-1C37-4CF8-AF2D-FA0F2A38B9E3}" type="slidenum">
              <a:rPr lang="en-IN" smtClean="0"/>
              <a:t>‹#›</a:t>
            </a:fld>
            <a:endParaRPr lang="en-IN"/>
          </a:p>
        </p:txBody>
      </p:sp>
    </p:spTree>
    <p:extLst>
      <p:ext uri="{BB962C8B-B14F-4D97-AF65-F5344CB8AC3E}">
        <p14:creationId xmlns:p14="http://schemas.microsoft.com/office/powerpoint/2010/main" val="1352473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8E63AF-59B1-499F-9AD3-3BE09B7F2781}" type="datetimeFigureOut">
              <a:rPr lang="en-IN" smtClean="0"/>
              <a:t>17-09-2024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49F8BE3-1C37-4CF8-AF2D-FA0F2A38B9E3}" type="slidenum">
              <a:rPr lang="en-IN" smtClean="0"/>
              <a:t>‹#›</a:t>
            </a:fld>
            <a:endParaRPr lang="en-IN"/>
          </a:p>
        </p:txBody>
      </p:sp>
    </p:spTree>
    <p:extLst>
      <p:ext uri="{BB962C8B-B14F-4D97-AF65-F5344CB8AC3E}">
        <p14:creationId xmlns:p14="http://schemas.microsoft.com/office/powerpoint/2010/main" val="3195929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8E63AF-59B1-499F-9AD3-3BE09B7F2781}" type="datetimeFigureOut">
              <a:rPr lang="en-IN" smtClean="0"/>
              <a:t>17-09-2024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9F8BE3-1C37-4CF8-AF2D-FA0F2A38B9E3}" type="slidenum">
              <a:rPr lang="en-IN" smtClean="0"/>
              <a:t>‹#›</a:t>
            </a:fld>
            <a:endParaRPr lang="en-IN"/>
          </a:p>
        </p:txBody>
      </p:sp>
    </p:spTree>
    <p:extLst>
      <p:ext uri="{BB962C8B-B14F-4D97-AF65-F5344CB8AC3E}">
        <p14:creationId xmlns:p14="http://schemas.microsoft.com/office/powerpoint/2010/main" val="1092429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858E63AF-59B1-499F-9AD3-3BE09B7F2781}" type="datetimeFigureOut">
              <a:rPr lang="en-IN" smtClean="0"/>
              <a:t>17-09-2024</a:t>
            </a:fld>
            <a:endParaRPr lang="en-IN"/>
          </a:p>
        </p:txBody>
      </p:sp>
      <p:sp>
        <p:nvSpPr>
          <p:cNvPr id="6" name="Footer Placeholder 5"/>
          <p:cNvSpPr>
            <a:spLocks noGrp="1"/>
          </p:cNvSpPr>
          <p:nvPr>
            <p:ph type="ftr" sz="quarter" idx="11"/>
          </p:nvPr>
        </p:nvSpPr>
        <p:spPr>
          <a:xfrm>
            <a:off x="1141412" y="5883275"/>
            <a:ext cx="5105400" cy="365125"/>
          </a:xfrm>
        </p:spPr>
        <p:txBody>
          <a:bodyPr/>
          <a:lstStyle/>
          <a:p>
            <a:endParaRPr lang="en-IN"/>
          </a:p>
        </p:txBody>
      </p:sp>
      <p:sp>
        <p:nvSpPr>
          <p:cNvPr id="7" name="Slide Number Placeholder 6"/>
          <p:cNvSpPr>
            <a:spLocks noGrp="1"/>
          </p:cNvSpPr>
          <p:nvPr>
            <p:ph type="sldNum" sz="quarter" idx="12"/>
          </p:nvPr>
        </p:nvSpPr>
        <p:spPr>
          <a:xfrm>
            <a:off x="10742612" y="5883275"/>
            <a:ext cx="322567" cy="365125"/>
          </a:xfrm>
        </p:spPr>
        <p:txBody>
          <a:bodyPr/>
          <a:lstStyle/>
          <a:p>
            <a:fld id="{A49F8BE3-1C37-4CF8-AF2D-FA0F2A38B9E3}" type="slidenum">
              <a:rPr lang="en-IN" smtClean="0"/>
              <a:t>‹#›</a:t>
            </a:fld>
            <a:endParaRPr lang="en-IN"/>
          </a:p>
        </p:txBody>
      </p:sp>
    </p:spTree>
    <p:extLst>
      <p:ext uri="{BB962C8B-B14F-4D97-AF65-F5344CB8AC3E}">
        <p14:creationId xmlns:p14="http://schemas.microsoft.com/office/powerpoint/2010/main" val="4105269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858E63AF-59B1-499F-9AD3-3BE09B7F2781}" type="datetimeFigureOut">
              <a:rPr lang="en-IN" smtClean="0"/>
              <a:t>17-09-2024</a:t>
            </a:fld>
            <a:endParaRPr lang="en-IN"/>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IN"/>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A49F8BE3-1C37-4CF8-AF2D-FA0F2A38B9E3}" type="slidenum">
              <a:rPr lang="en-IN" smtClean="0"/>
              <a:t>‹#›</a:t>
            </a:fld>
            <a:endParaRPr lang="en-IN"/>
          </a:p>
        </p:txBody>
      </p:sp>
    </p:spTree>
    <p:extLst>
      <p:ext uri="{BB962C8B-B14F-4D97-AF65-F5344CB8AC3E}">
        <p14:creationId xmlns:p14="http://schemas.microsoft.com/office/powerpoint/2010/main" val="387785184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68316-D927-3CD2-4ECC-ED9F668F406F}"/>
              </a:ext>
            </a:extLst>
          </p:cNvPr>
          <p:cNvSpPr>
            <a:spLocks noGrp="1"/>
          </p:cNvSpPr>
          <p:nvPr>
            <p:ph type="ctrTitle"/>
          </p:nvPr>
        </p:nvSpPr>
        <p:spPr>
          <a:xfrm>
            <a:off x="585627" y="328773"/>
            <a:ext cx="4582274" cy="1159268"/>
          </a:xfrm>
        </p:spPr>
        <p:txBody>
          <a:bodyPr/>
          <a:lstStyle/>
          <a:p>
            <a:r>
              <a:rPr lang="en-IN" dirty="0"/>
              <a:t>Agile Model</a:t>
            </a:r>
          </a:p>
        </p:txBody>
      </p:sp>
      <p:sp>
        <p:nvSpPr>
          <p:cNvPr id="3" name="Subtitle 2">
            <a:extLst>
              <a:ext uri="{FF2B5EF4-FFF2-40B4-BE49-F238E27FC236}">
                <a16:creationId xmlns:a16="http://schemas.microsoft.com/office/drawing/2014/main" id="{AE20D54D-1381-497C-445F-51273147775D}"/>
              </a:ext>
            </a:extLst>
          </p:cNvPr>
          <p:cNvSpPr>
            <a:spLocks noGrp="1"/>
          </p:cNvSpPr>
          <p:nvPr>
            <p:ph type="subTitle" idx="1"/>
          </p:nvPr>
        </p:nvSpPr>
        <p:spPr>
          <a:xfrm>
            <a:off x="657545" y="1695235"/>
            <a:ext cx="10664575" cy="4500081"/>
          </a:xfrm>
        </p:spPr>
        <p:txBody>
          <a:bodyPr/>
          <a:lstStyle/>
          <a:p>
            <a:pPr algn="l"/>
            <a:r>
              <a:rPr lang="en-US" dirty="0"/>
              <a:t>The meaning of Agile is swift or versatile . "Agile process model“ refers to a software development approach based on iterative development. The agile methods were developed to overcome the weakness of conventional software engineering. Agile methods break tasks into smaller iterations, or parts do not directly involve long term planning.</a:t>
            </a:r>
          </a:p>
          <a:p>
            <a:pPr algn="l"/>
            <a:endParaRPr lang="en-US" dirty="0"/>
          </a:p>
          <a:p>
            <a:pPr algn="l"/>
            <a:r>
              <a:rPr lang="en-US" dirty="0"/>
              <a:t>   </a:t>
            </a:r>
          </a:p>
          <a:p>
            <a:pPr algn="l"/>
            <a:endParaRPr lang="en-IN" dirty="0"/>
          </a:p>
        </p:txBody>
      </p:sp>
      <p:sp>
        <p:nvSpPr>
          <p:cNvPr id="5" name="AutoShape 8" descr="Agile Model (Software Engineering) - javatpoint">
            <a:extLst>
              <a:ext uri="{FF2B5EF4-FFF2-40B4-BE49-F238E27FC236}">
                <a16:creationId xmlns:a16="http://schemas.microsoft.com/office/drawing/2014/main" id="{475D9E0E-6A40-8E81-6CDE-BA0D3763825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a:extLst>
              <a:ext uri="{FF2B5EF4-FFF2-40B4-BE49-F238E27FC236}">
                <a16:creationId xmlns:a16="http://schemas.microsoft.com/office/drawing/2014/main" id="{71C669E9-3087-1CE1-957E-06F0C3E95F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4975" y="3428999"/>
            <a:ext cx="5219272" cy="3300573"/>
          </a:xfrm>
          <a:prstGeom prst="rect">
            <a:avLst/>
          </a:prstGeom>
        </p:spPr>
      </p:pic>
    </p:spTree>
    <p:extLst>
      <p:ext uri="{BB962C8B-B14F-4D97-AF65-F5344CB8AC3E}">
        <p14:creationId xmlns:p14="http://schemas.microsoft.com/office/powerpoint/2010/main" val="2167279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153D2-3C9C-CEBE-D29E-708A26FBF064}"/>
              </a:ext>
            </a:extLst>
          </p:cNvPr>
          <p:cNvSpPr>
            <a:spLocks noGrp="1"/>
          </p:cNvSpPr>
          <p:nvPr>
            <p:ph type="title"/>
          </p:nvPr>
        </p:nvSpPr>
        <p:spPr>
          <a:xfrm>
            <a:off x="802366" y="279115"/>
            <a:ext cx="6677221" cy="787685"/>
          </a:xfrm>
        </p:spPr>
        <p:txBody>
          <a:bodyPr/>
          <a:lstStyle/>
          <a:p>
            <a:r>
              <a:rPr lang="en-IN" dirty="0"/>
              <a:t>Agile Manifesto</a:t>
            </a:r>
          </a:p>
        </p:txBody>
      </p:sp>
      <p:sp>
        <p:nvSpPr>
          <p:cNvPr id="3" name="Content Placeholder 2">
            <a:extLst>
              <a:ext uri="{FF2B5EF4-FFF2-40B4-BE49-F238E27FC236}">
                <a16:creationId xmlns:a16="http://schemas.microsoft.com/office/drawing/2014/main" id="{1D5E141B-0FAD-7211-3339-ED5257E5289B}"/>
              </a:ext>
            </a:extLst>
          </p:cNvPr>
          <p:cNvSpPr>
            <a:spLocks noGrp="1"/>
          </p:cNvSpPr>
          <p:nvPr>
            <p:ph idx="1"/>
          </p:nvPr>
        </p:nvSpPr>
        <p:spPr>
          <a:xfrm>
            <a:off x="802366" y="1253447"/>
            <a:ext cx="10245045" cy="4537753"/>
          </a:xfrm>
        </p:spPr>
        <p:txBody>
          <a:bodyPr/>
          <a:lstStyle/>
          <a:p>
            <a:pPr marL="0" indent="0">
              <a:buNone/>
            </a:pPr>
            <a:r>
              <a:rPr lang="en-US" dirty="0">
                <a:latin typeface="Times New Roman" panose="02020603050405020304" pitchFamily="18" charset="0"/>
                <a:cs typeface="Times New Roman" panose="02020603050405020304" pitchFamily="18" charset="0"/>
              </a:rPr>
              <a:t> The Agile Manifesto, also called the Manifesto for Agile Software Development, is a formal declaration of four key values and 12 principles to guide an iterative and people-centric approach to software development.</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C6EAD3F-1918-53BB-3CA5-E2FF14954C31}"/>
              </a:ext>
            </a:extLst>
          </p:cNvPr>
          <p:cNvPicPr>
            <a:picLocks noChangeAspect="1"/>
          </p:cNvPicPr>
          <p:nvPr/>
        </p:nvPicPr>
        <p:blipFill>
          <a:blip r:embed="rId2"/>
          <a:stretch>
            <a:fillRect/>
          </a:stretch>
        </p:blipFill>
        <p:spPr>
          <a:xfrm>
            <a:off x="3719246" y="2948175"/>
            <a:ext cx="4243226" cy="3029672"/>
          </a:xfrm>
          <a:prstGeom prst="rect">
            <a:avLst/>
          </a:prstGeom>
        </p:spPr>
      </p:pic>
    </p:spTree>
    <p:extLst>
      <p:ext uri="{BB962C8B-B14F-4D97-AF65-F5344CB8AC3E}">
        <p14:creationId xmlns:p14="http://schemas.microsoft.com/office/powerpoint/2010/main" val="1691313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B0106-C041-7798-6C4F-F3510F981111}"/>
              </a:ext>
            </a:extLst>
          </p:cNvPr>
          <p:cNvSpPr>
            <a:spLocks noGrp="1"/>
          </p:cNvSpPr>
          <p:nvPr>
            <p:ph type="title"/>
          </p:nvPr>
        </p:nvSpPr>
        <p:spPr>
          <a:xfrm>
            <a:off x="411948" y="219182"/>
            <a:ext cx="4242245" cy="900701"/>
          </a:xfrm>
        </p:spPr>
        <p:txBody>
          <a:bodyPr/>
          <a:lstStyle/>
          <a:p>
            <a:r>
              <a:rPr lang="en-IN" dirty="0"/>
              <a:t>Agile Principles</a:t>
            </a:r>
          </a:p>
        </p:txBody>
      </p:sp>
      <p:sp>
        <p:nvSpPr>
          <p:cNvPr id="3" name="TextBox 2">
            <a:extLst>
              <a:ext uri="{FF2B5EF4-FFF2-40B4-BE49-F238E27FC236}">
                <a16:creationId xmlns:a16="http://schemas.microsoft.com/office/drawing/2014/main" id="{372F948B-98B9-CC16-6C4E-6B8BA38892C8}"/>
              </a:ext>
            </a:extLst>
          </p:cNvPr>
          <p:cNvSpPr txBox="1"/>
          <p:nvPr/>
        </p:nvSpPr>
        <p:spPr>
          <a:xfrm>
            <a:off x="616449" y="1263721"/>
            <a:ext cx="11322122" cy="4524315"/>
          </a:xfrm>
          <a:prstGeom prst="rect">
            <a:avLst/>
          </a:prstGeom>
          <a:noFill/>
        </p:spPr>
        <p:txBody>
          <a:bodyPr wrap="square" rtlCol="0">
            <a:spAutoFit/>
          </a:bodyPr>
          <a:lstStyle/>
          <a:p>
            <a:r>
              <a:rPr lang="en-US" dirty="0"/>
              <a:t>There are famous 12 principles used as agility principles – </a:t>
            </a:r>
          </a:p>
          <a:p>
            <a:endParaRPr lang="en-US" dirty="0"/>
          </a:p>
          <a:p>
            <a:pPr marL="342900" indent="-342900">
              <a:buAutoNum type="arabicPeriod"/>
            </a:pPr>
            <a:r>
              <a:rPr lang="en-US" dirty="0"/>
              <a:t>Satisfy the customer by early and continuous delivery of valuable software.</a:t>
            </a:r>
          </a:p>
          <a:p>
            <a:pPr marL="342900" indent="-342900">
              <a:buAutoNum type="arabicPeriod"/>
            </a:pPr>
            <a:endParaRPr lang="en-US" dirty="0"/>
          </a:p>
          <a:p>
            <a:r>
              <a:rPr lang="en-US" dirty="0"/>
              <a:t>2. The changes in the requirements must be accommodated. Even though the changes occur late in the software development process, the agile process should help to accommodate them.</a:t>
            </a:r>
          </a:p>
          <a:p>
            <a:endParaRPr lang="en-US" dirty="0"/>
          </a:p>
          <a:p>
            <a:r>
              <a:rPr lang="en-US" dirty="0"/>
              <a:t>3. Deliver working software quite often. Within the shorter time span deliver the working unit. </a:t>
            </a:r>
          </a:p>
          <a:p>
            <a:endParaRPr lang="en-US" dirty="0"/>
          </a:p>
          <a:p>
            <a:r>
              <a:rPr lang="en-US" dirty="0"/>
              <a:t>4. Business people and developers must work together throughput the project. </a:t>
            </a:r>
          </a:p>
          <a:p>
            <a:endParaRPr lang="en-US" dirty="0"/>
          </a:p>
          <a:p>
            <a:r>
              <a:rPr lang="en-US" dirty="0"/>
              <a:t>5. Motivate the people who are building the projects. Provide the environment and support to the development team and trust them for the job to be done.</a:t>
            </a:r>
          </a:p>
          <a:p>
            <a:endParaRPr lang="en-US" dirty="0"/>
          </a:p>
          <a:p>
            <a:r>
              <a:rPr lang="en-US" dirty="0"/>
              <a:t>6. The working software is the primary measure of the progress of the software development.</a:t>
            </a:r>
          </a:p>
          <a:p>
            <a:r>
              <a:rPr lang="en-US" dirty="0"/>
              <a:t> </a:t>
            </a:r>
            <a:endParaRPr lang="en-IN" dirty="0"/>
          </a:p>
        </p:txBody>
      </p:sp>
    </p:spTree>
    <p:extLst>
      <p:ext uri="{BB962C8B-B14F-4D97-AF65-F5344CB8AC3E}">
        <p14:creationId xmlns:p14="http://schemas.microsoft.com/office/powerpoint/2010/main" val="617826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4BFAD-1462-9801-301B-7B195D44EA59}"/>
              </a:ext>
            </a:extLst>
          </p:cNvPr>
          <p:cNvSpPr>
            <a:spLocks noGrp="1"/>
          </p:cNvSpPr>
          <p:nvPr>
            <p:ph type="title"/>
          </p:nvPr>
        </p:nvSpPr>
        <p:spPr>
          <a:xfrm>
            <a:off x="340029" y="586271"/>
            <a:ext cx="5670353" cy="982894"/>
          </a:xfrm>
        </p:spPr>
        <p:txBody>
          <a:bodyPr/>
          <a:lstStyle/>
          <a:p>
            <a:r>
              <a:rPr lang="en-IN" dirty="0"/>
              <a:t>Agile Principles</a:t>
            </a:r>
          </a:p>
        </p:txBody>
      </p:sp>
      <p:sp>
        <p:nvSpPr>
          <p:cNvPr id="3" name="TextBox 2">
            <a:extLst>
              <a:ext uri="{FF2B5EF4-FFF2-40B4-BE49-F238E27FC236}">
                <a16:creationId xmlns:a16="http://schemas.microsoft.com/office/drawing/2014/main" id="{CC2D8A15-1EB0-2D98-2906-FBB0D732727D}"/>
              </a:ext>
            </a:extLst>
          </p:cNvPr>
          <p:cNvSpPr txBox="1"/>
          <p:nvPr/>
        </p:nvSpPr>
        <p:spPr>
          <a:xfrm>
            <a:off x="340029" y="1569165"/>
            <a:ext cx="11691009" cy="3693319"/>
          </a:xfrm>
          <a:prstGeom prst="rect">
            <a:avLst/>
          </a:prstGeom>
          <a:noFill/>
        </p:spPr>
        <p:txBody>
          <a:bodyPr wrap="square" rtlCol="0">
            <a:spAutoFit/>
          </a:bodyPr>
          <a:lstStyle/>
          <a:p>
            <a:r>
              <a:rPr lang="en-US" dirty="0"/>
              <a:t>7. The agile software development approach promote the constant project development. The constant speed for the development of the product must be maintained. </a:t>
            </a:r>
          </a:p>
          <a:p>
            <a:endParaRPr lang="en-US" dirty="0"/>
          </a:p>
          <a:p>
            <a:r>
              <a:rPr lang="en-US" dirty="0"/>
              <a:t>8. To enhance the agility there should be continuous technical excellence</a:t>
            </a:r>
          </a:p>
          <a:p>
            <a:endParaRPr lang="en-US" dirty="0"/>
          </a:p>
          <a:p>
            <a:r>
              <a:rPr lang="en-US" dirty="0"/>
              <a:t>9. The proper attention to be given to technical excellence and good design. </a:t>
            </a:r>
          </a:p>
          <a:p>
            <a:endParaRPr lang="en-US" dirty="0"/>
          </a:p>
          <a:p>
            <a:r>
              <a:rPr lang="en-US" dirty="0"/>
              <a:t>10. The simplicity must be maintained while developing the project using this approach. </a:t>
            </a:r>
          </a:p>
          <a:p>
            <a:endParaRPr lang="en-US" dirty="0"/>
          </a:p>
          <a:p>
            <a:r>
              <a:rPr lang="en-US" dirty="0"/>
              <a:t>11. The teams must be the self-organizing team for getting best architecture, requirements and design. </a:t>
            </a:r>
          </a:p>
          <a:p>
            <a:endParaRPr lang="en-US" dirty="0"/>
          </a:p>
          <a:p>
            <a:r>
              <a:rPr lang="en-US" dirty="0"/>
              <a:t>12. At regular intervals the team thinks over the issue of becoming effective. After the careful review the team members adjusts their behavior accordingly. </a:t>
            </a:r>
            <a:endParaRPr lang="en-IN" dirty="0"/>
          </a:p>
        </p:txBody>
      </p:sp>
    </p:spTree>
    <p:extLst>
      <p:ext uri="{BB962C8B-B14F-4D97-AF65-F5344CB8AC3E}">
        <p14:creationId xmlns:p14="http://schemas.microsoft.com/office/powerpoint/2010/main" val="2566707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28</TotalTime>
  <Words>348</Words>
  <Application>Microsoft Office PowerPoint</Application>
  <PresentationFormat>Widescreen</PresentationFormat>
  <Paragraphs>38</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Century Gothic</vt:lpstr>
      <vt:lpstr>Times New Roman</vt:lpstr>
      <vt:lpstr>Mesh</vt:lpstr>
      <vt:lpstr>Agile Model</vt:lpstr>
      <vt:lpstr>Agile Manifesto</vt:lpstr>
      <vt:lpstr>Agile Principles</vt:lpstr>
      <vt:lpstr>Agile Principles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AYUSH SHARMA</dc:creator>
  <cp:lastModifiedBy>AYUSH SHARMA</cp:lastModifiedBy>
  <cp:revision>6</cp:revision>
  <dcterms:created xsi:type="dcterms:W3CDTF">2024-09-17T08:26:48Z</dcterms:created>
  <dcterms:modified xsi:type="dcterms:W3CDTF">2024-09-17T08:54:53Z</dcterms:modified>
</cp:coreProperties>
</file>