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36" y="-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7979" y="3020313"/>
            <a:ext cx="10394441" cy="689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7979" y="4146165"/>
            <a:ext cx="10394441" cy="1094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302E2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302E2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302E2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399" cy="82295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7979" y="3253740"/>
            <a:ext cx="10394441" cy="689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302E2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2030412"/>
            <a:ext cx="12332970" cy="340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494" y="2081847"/>
            <a:ext cx="6302375" cy="1666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609"/>
              </a:lnSpc>
            </a:pPr>
            <a:r>
              <a:rPr sz="5250" spc="-15" dirty="0"/>
              <a:t>E-Commerce: </a:t>
            </a:r>
            <a:r>
              <a:rPr sz="5250" spc="-90" dirty="0"/>
              <a:t>Your </a:t>
            </a:r>
            <a:r>
              <a:rPr sz="5250" spc="-5" dirty="0"/>
              <a:t>One </a:t>
            </a:r>
            <a:r>
              <a:rPr sz="5250" spc="-1175" dirty="0"/>
              <a:t> </a:t>
            </a:r>
            <a:r>
              <a:rPr sz="5250" spc="-5" dirty="0"/>
              <a:t>One</a:t>
            </a:r>
            <a:r>
              <a:rPr sz="5250" spc="15" dirty="0"/>
              <a:t> </a:t>
            </a:r>
            <a:r>
              <a:rPr sz="5250" spc="-35" dirty="0"/>
              <a:t>Stop</a:t>
            </a:r>
            <a:r>
              <a:rPr sz="5250" spc="15" dirty="0"/>
              <a:t> </a:t>
            </a:r>
            <a:r>
              <a:rPr sz="5250" dirty="0"/>
              <a:t>Shop</a:t>
            </a:r>
            <a:endParaRPr sz="5250"/>
          </a:p>
        </p:txBody>
      </p:sp>
      <p:sp>
        <p:nvSpPr>
          <p:cNvPr id="4" name="object 4"/>
          <p:cNvSpPr txBox="1"/>
          <p:nvPr/>
        </p:nvSpPr>
        <p:spPr>
          <a:xfrm>
            <a:off x="912494" y="4079938"/>
            <a:ext cx="7250430" cy="14465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70"/>
              </a:spcBef>
            </a:pP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Discover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our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innovative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platform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for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online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shopping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selling.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Using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272424"/>
                </a:solidFill>
                <a:latin typeface="Tahoma"/>
                <a:cs typeface="Tahoma"/>
              </a:rPr>
              <a:t>HTML,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CSS,</a:t>
            </a:r>
            <a:r>
              <a:rPr sz="1700" spc="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Tailwind.js,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React.js,</a:t>
            </a:r>
            <a:r>
              <a:rPr sz="1700" spc="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Vite,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Redux</a:t>
            </a:r>
            <a:r>
              <a:rPr sz="1700" spc="-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Toolkits,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npm</a:t>
            </a:r>
            <a:r>
              <a:rPr sz="1700" spc="-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packages,</a:t>
            </a:r>
            <a:r>
              <a:rPr sz="1700" spc="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Firebase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back-end, </a:t>
            </a:r>
            <a:r>
              <a:rPr sz="1700" spc="50" dirty="0">
                <a:solidFill>
                  <a:srgbClr val="272424"/>
                </a:solidFill>
                <a:latin typeface="Tahoma"/>
                <a:cs typeface="Tahoma"/>
              </a:rPr>
              <a:t>we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provide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a 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seamless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secure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experience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for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users </a:t>
            </a:r>
            <a:r>
              <a:rPr sz="1700" spc="-5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admins</a:t>
            </a:r>
            <a:r>
              <a:rPr sz="1700" spc="-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alike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transaction</a:t>
            </a:r>
            <a:r>
              <a:rPr sz="1700" spc="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gateway</a:t>
            </a:r>
            <a:r>
              <a:rPr sz="1700" spc="1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</a:t>
            </a:r>
            <a:r>
              <a:rPr sz="1700" spc="-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security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of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user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identity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3437" y="5776976"/>
            <a:ext cx="361950" cy="352425"/>
          </a:xfrm>
          <a:custGeom>
            <a:avLst/>
            <a:gdLst/>
            <a:ahLst/>
            <a:cxnLst/>
            <a:rect l="l" t="t" r="r" b="b"/>
            <a:pathLst>
              <a:path w="361950" h="352425">
                <a:moveTo>
                  <a:pt x="0" y="176149"/>
                </a:moveTo>
                <a:lnTo>
                  <a:pt x="6294" y="129322"/>
                </a:lnTo>
                <a:lnTo>
                  <a:pt x="24058" y="87244"/>
                </a:lnTo>
                <a:lnTo>
                  <a:pt x="51611" y="51593"/>
                </a:lnTo>
                <a:lnTo>
                  <a:pt x="87274" y="24050"/>
                </a:lnTo>
                <a:lnTo>
                  <a:pt x="129368" y="6292"/>
                </a:lnTo>
                <a:lnTo>
                  <a:pt x="176212" y="0"/>
                </a:lnTo>
                <a:lnTo>
                  <a:pt x="185737" y="0"/>
                </a:lnTo>
                <a:lnTo>
                  <a:pt x="232581" y="6292"/>
                </a:lnTo>
                <a:lnTo>
                  <a:pt x="274675" y="24050"/>
                </a:lnTo>
                <a:lnTo>
                  <a:pt x="310338" y="51593"/>
                </a:lnTo>
                <a:lnTo>
                  <a:pt x="337891" y="87244"/>
                </a:lnTo>
                <a:lnTo>
                  <a:pt x="355655" y="129322"/>
                </a:lnTo>
                <a:lnTo>
                  <a:pt x="361950" y="176149"/>
                </a:lnTo>
                <a:lnTo>
                  <a:pt x="355655" y="222984"/>
                </a:lnTo>
                <a:lnTo>
                  <a:pt x="337891" y="265086"/>
                </a:lnTo>
                <a:lnTo>
                  <a:pt x="310338" y="300767"/>
                </a:lnTo>
                <a:lnTo>
                  <a:pt x="274675" y="328342"/>
                </a:lnTo>
                <a:lnTo>
                  <a:pt x="232581" y="346123"/>
                </a:lnTo>
                <a:lnTo>
                  <a:pt x="185737" y="352425"/>
                </a:lnTo>
                <a:lnTo>
                  <a:pt x="176212" y="352425"/>
                </a:lnTo>
                <a:lnTo>
                  <a:pt x="129368" y="346123"/>
                </a:lnTo>
                <a:lnTo>
                  <a:pt x="87274" y="328342"/>
                </a:lnTo>
                <a:lnTo>
                  <a:pt x="51611" y="300767"/>
                </a:lnTo>
                <a:lnTo>
                  <a:pt x="24058" y="265086"/>
                </a:lnTo>
                <a:lnTo>
                  <a:pt x="6294" y="222984"/>
                </a:lnTo>
                <a:lnTo>
                  <a:pt x="0" y="176149"/>
                </a:lnTo>
                <a:close/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575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634" y="1089406"/>
            <a:ext cx="3886200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Challenges</a:t>
            </a:r>
            <a:r>
              <a:rPr spc="110" dirty="0"/>
              <a:t> </a:t>
            </a:r>
            <a:r>
              <a:rPr spc="-20" dirty="0"/>
              <a:t>Faced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84195" y="2283920"/>
            <a:ext cx="518795" cy="509270"/>
            <a:chOff x="4484195" y="2283920"/>
            <a:chExt cx="518795" cy="509270"/>
          </a:xfrm>
        </p:grpSpPr>
        <p:sp>
          <p:nvSpPr>
            <p:cNvPr id="5" name="object 5"/>
            <p:cNvSpPr/>
            <p:nvPr/>
          </p:nvSpPr>
          <p:spPr>
            <a:xfrm>
              <a:off x="4491100" y="2290825"/>
              <a:ext cx="504825" cy="495300"/>
            </a:xfrm>
            <a:custGeom>
              <a:avLst/>
              <a:gdLst/>
              <a:ahLst/>
              <a:cxnLst/>
              <a:rect l="l" t="t" r="r" b="b"/>
              <a:pathLst>
                <a:path w="504825" h="495300">
                  <a:moveTo>
                    <a:pt x="405764" y="0"/>
                  </a:moveTo>
                  <a:lnTo>
                    <a:pt x="99060" y="0"/>
                  </a:lnTo>
                  <a:lnTo>
                    <a:pt x="60489" y="7780"/>
                  </a:lnTo>
                  <a:lnTo>
                    <a:pt x="29003" y="29003"/>
                  </a:lnTo>
                  <a:lnTo>
                    <a:pt x="7780" y="60489"/>
                  </a:lnTo>
                  <a:lnTo>
                    <a:pt x="0" y="99060"/>
                  </a:lnTo>
                  <a:lnTo>
                    <a:pt x="0" y="396239"/>
                  </a:lnTo>
                  <a:lnTo>
                    <a:pt x="7780" y="434756"/>
                  </a:lnTo>
                  <a:lnTo>
                    <a:pt x="29003" y="466248"/>
                  </a:lnTo>
                  <a:lnTo>
                    <a:pt x="60489" y="487501"/>
                  </a:lnTo>
                  <a:lnTo>
                    <a:pt x="99060" y="495300"/>
                  </a:lnTo>
                  <a:lnTo>
                    <a:pt x="405764" y="495300"/>
                  </a:lnTo>
                  <a:lnTo>
                    <a:pt x="444281" y="487501"/>
                  </a:lnTo>
                  <a:lnTo>
                    <a:pt x="475773" y="466248"/>
                  </a:lnTo>
                  <a:lnTo>
                    <a:pt x="497026" y="434756"/>
                  </a:lnTo>
                  <a:lnTo>
                    <a:pt x="504825" y="396239"/>
                  </a:lnTo>
                  <a:lnTo>
                    <a:pt x="504825" y="99060"/>
                  </a:lnTo>
                  <a:lnTo>
                    <a:pt x="497026" y="60489"/>
                  </a:lnTo>
                  <a:lnTo>
                    <a:pt x="475773" y="29003"/>
                  </a:lnTo>
                  <a:lnTo>
                    <a:pt x="444281" y="7780"/>
                  </a:lnTo>
                  <a:lnTo>
                    <a:pt x="405764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1100" y="2290825"/>
              <a:ext cx="504825" cy="495300"/>
            </a:xfrm>
            <a:custGeom>
              <a:avLst/>
              <a:gdLst/>
              <a:ahLst/>
              <a:cxnLst/>
              <a:rect l="l" t="t" r="r" b="b"/>
              <a:pathLst>
                <a:path w="504825" h="495300">
                  <a:moveTo>
                    <a:pt x="0" y="99060"/>
                  </a:moveTo>
                  <a:lnTo>
                    <a:pt x="7780" y="60489"/>
                  </a:lnTo>
                  <a:lnTo>
                    <a:pt x="29003" y="29003"/>
                  </a:lnTo>
                  <a:lnTo>
                    <a:pt x="60489" y="7780"/>
                  </a:lnTo>
                  <a:lnTo>
                    <a:pt x="99060" y="0"/>
                  </a:lnTo>
                  <a:lnTo>
                    <a:pt x="405764" y="0"/>
                  </a:lnTo>
                  <a:lnTo>
                    <a:pt x="444281" y="7780"/>
                  </a:lnTo>
                  <a:lnTo>
                    <a:pt x="475773" y="29003"/>
                  </a:lnTo>
                  <a:lnTo>
                    <a:pt x="497026" y="60489"/>
                  </a:lnTo>
                  <a:lnTo>
                    <a:pt x="504825" y="99060"/>
                  </a:lnTo>
                  <a:lnTo>
                    <a:pt x="504825" y="396239"/>
                  </a:lnTo>
                  <a:lnTo>
                    <a:pt x="497026" y="434756"/>
                  </a:lnTo>
                  <a:lnTo>
                    <a:pt x="475773" y="466248"/>
                  </a:lnTo>
                  <a:lnTo>
                    <a:pt x="444281" y="487501"/>
                  </a:lnTo>
                  <a:lnTo>
                    <a:pt x="405764" y="495300"/>
                  </a:lnTo>
                  <a:lnTo>
                    <a:pt x="99060" y="495300"/>
                  </a:lnTo>
                  <a:lnTo>
                    <a:pt x="60489" y="487501"/>
                  </a:lnTo>
                  <a:lnTo>
                    <a:pt x="29003" y="466248"/>
                  </a:lnTo>
                  <a:lnTo>
                    <a:pt x="7780" y="434756"/>
                  </a:lnTo>
                  <a:lnTo>
                    <a:pt x="0" y="396239"/>
                  </a:lnTo>
                  <a:lnTo>
                    <a:pt x="0" y="99060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45278" y="2343467"/>
            <a:ext cx="1949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solidFill>
                  <a:srgbClr val="272424"/>
                </a:solidFill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4884" y="2378011"/>
            <a:ext cx="212026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solidFill>
                  <a:srgbClr val="272424"/>
                </a:solidFill>
                <a:latin typeface="Calibri"/>
                <a:cs typeface="Calibri"/>
              </a:rPr>
              <a:t>Data</a:t>
            </a:r>
            <a:r>
              <a:rPr sz="2150" spc="-90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72424"/>
                </a:solidFill>
                <a:latin typeface="Calibri"/>
                <a:cs typeface="Calibri"/>
              </a:rPr>
              <a:t>Management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4884" y="2925254"/>
            <a:ext cx="7981315" cy="730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100"/>
              </a:lnSpc>
              <a:spcBef>
                <a:spcPts val="95"/>
              </a:spcBef>
            </a:pPr>
            <a:r>
              <a:rPr sz="1700" spc="140" dirty="0">
                <a:solidFill>
                  <a:srgbClr val="272424"/>
                </a:solidFill>
                <a:latin typeface="Tahoma"/>
                <a:cs typeface="Tahoma"/>
              </a:rPr>
              <a:t>We</a:t>
            </a:r>
            <a:r>
              <a:rPr sz="1700" spc="-9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faced</a:t>
            </a:r>
            <a:r>
              <a:rPr sz="1700" spc="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challenges</a:t>
            </a:r>
            <a:r>
              <a:rPr sz="1700" spc="1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</a:t>
            </a:r>
            <a:r>
              <a:rPr sz="1700" spc="-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optimal</a:t>
            </a:r>
            <a:r>
              <a:rPr sz="1700" spc="-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database</a:t>
            </a:r>
            <a:r>
              <a:rPr sz="1700" spc="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queries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data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structuring,</a:t>
            </a:r>
            <a:r>
              <a:rPr sz="1700" spc="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eventual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consistency,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scaling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data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architecture</a:t>
            </a:r>
            <a:r>
              <a:rPr sz="1700" spc="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cope</a:t>
            </a:r>
            <a:r>
              <a:rPr sz="1700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larger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data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volumes.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84195" y="4036520"/>
            <a:ext cx="518795" cy="509270"/>
            <a:chOff x="4484195" y="4036520"/>
            <a:chExt cx="518795" cy="509270"/>
          </a:xfrm>
        </p:grpSpPr>
        <p:sp>
          <p:nvSpPr>
            <p:cNvPr id="11" name="object 11"/>
            <p:cNvSpPr/>
            <p:nvPr/>
          </p:nvSpPr>
          <p:spPr>
            <a:xfrm>
              <a:off x="4491100" y="4043425"/>
              <a:ext cx="504825" cy="495300"/>
            </a:xfrm>
            <a:custGeom>
              <a:avLst/>
              <a:gdLst/>
              <a:ahLst/>
              <a:cxnLst/>
              <a:rect l="l" t="t" r="r" b="b"/>
              <a:pathLst>
                <a:path w="504825" h="495300">
                  <a:moveTo>
                    <a:pt x="405764" y="0"/>
                  </a:moveTo>
                  <a:lnTo>
                    <a:pt x="99060" y="0"/>
                  </a:lnTo>
                  <a:lnTo>
                    <a:pt x="60489" y="7780"/>
                  </a:lnTo>
                  <a:lnTo>
                    <a:pt x="29003" y="29003"/>
                  </a:lnTo>
                  <a:lnTo>
                    <a:pt x="7780" y="60489"/>
                  </a:lnTo>
                  <a:lnTo>
                    <a:pt x="0" y="99060"/>
                  </a:lnTo>
                  <a:lnTo>
                    <a:pt x="0" y="396239"/>
                  </a:lnTo>
                  <a:lnTo>
                    <a:pt x="7780" y="434756"/>
                  </a:lnTo>
                  <a:lnTo>
                    <a:pt x="29003" y="466248"/>
                  </a:lnTo>
                  <a:lnTo>
                    <a:pt x="60489" y="487501"/>
                  </a:lnTo>
                  <a:lnTo>
                    <a:pt x="99060" y="495300"/>
                  </a:lnTo>
                  <a:lnTo>
                    <a:pt x="405764" y="495300"/>
                  </a:lnTo>
                  <a:lnTo>
                    <a:pt x="444281" y="487501"/>
                  </a:lnTo>
                  <a:lnTo>
                    <a:pt x="475773" y="466248"/>
                  </a:lnTo>
                  <a:lnTo>
                    <a:pt x="497026" y="434756"/>
                  </a:lnTo>
                  <a:lnTo>
                    <a:pt x="504825" y="396239"/>
                  </a:lnTo>
                  <a:lnTo>
                    <a:pt x="504825" y="99060"/>
                  </a:lnTo>
                  <a:lnTo>
                    <a:pt x="497026" y="60489"/>
                  </a:lnTo>
                  <a:lnTo>
                    <a:pt x="475773" y="29003"/>
                  </a:lnTo>
                  <a:lnTo>
                    <a:pt x="444281" y="7780"/>
                  </a:lnTo>
                  <a:lnTo>
                    <a:pt x="405764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1100" y="4043425"/>
              <a:ext cx="504825" cy="495300"/>
            </a:xfrm>
            <a:custGeom>
              <a:avLst/>
              <a:gdLst/>
              <a:ahLst/>
              <a:cxnLst/>
              <a:rect l="l" t="t" r="r" b="b"/>
              <a:pathLst>
                <a:path w="504825" h="495300">
                  <a:moveTo>
                    <a:pt x="0" y="99060"/>
                  </a:moveTo>
                  <a:lnTo>
                    <a:pt x="7780" y="60489"/>
                  </a:lnTo>
                  <a:lnTo>
                    <a:pt x="29003" y="29003"/>
                  </a:lnTo>
                  <a:lnTo>
                    <a:pt x="60489" y="7780"/>
                  </a:lnTo>
                  <a:lnTo>
                    <a:pt x="99060" y="0"/>
                  </a:lnTo>
                  <a:lnTo>
                    <a:pt x="405764" y="0"/>
                  </a:lnTo>
                  <a:lnTo>
                    <a:pt x="444281" y="7780"/>
                  </a:lnTo>
                  <a:lnTo>
                    <a:pt x="475773" y="29003"/>
                  </a:lnTo>
                  <a:lnTo>
                    <a:pt x="497026" y="60489"/>
                  </a:lnTo>
                  <a:lnTo>
                    <a:pt x="504825" y="99060"/>
                  </a:lnTo>
                  <a:lnTo>
                    <a:pt x="504825" y="396239"/>
                  </a:lnTo>
                  <a:lnTo>
                    <a:pt x="497026" y="434756"/>
                  </a:lnTo>
                  <a:lnTo>
                    <a:pt x="475773" y="466248"/>
                  </a:lnTo>
                  <a:lnTo>
                    <a:pt x="444281" y="487501"/>
                  </a:lnTo>
                  <a:lnTo>
                    <a:pt x="405764" y="495300"/>
                  </a:lnTo>
                  <a:lnTo>
                    <a:pt x="99060" y="495300"/>
                  </a:lnTo>
                  <a:lnTo>
                    <a:pt x="60489" y="487501"/>
                  </a:lnTo>
                  <a:lnTo>
                    <a:pt x="29003" y="466248"/>
                  </a:lnTo>
                  <a:lnTo>
                    <a:pt x="7780" y="434756"/>
                  </a:lnTo>
                  <a:lnTo>
                    <a:pt x="0" y="396239"/>
                  </a:lnTo>
                  <a:lnTo>
                    <a:pt x="0" y="99060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51755" y="4097591"/>
            <a:ext cx="1949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solidFill>
                  <a:srgbClr val="272424"/>
                </a:solidFill>
                <a:latin typeface="Calibri"/>
                <a:cs typeface="Calibri"/>
              </a:rPr>
              <a:t>2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4884" y="4132262"/>
            <a:ext cx="92392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solidFill>
                  <a:srgbClr val="272424"/>
                </a:solidFill>
                <a:latin typeface="Calibri"/>
                <a:cs typeface="Calibri"/>
              </a:rPr>
              <a:t>Security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94884" y="4678870"/>
            <a:ext cx="8289290" cy="732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95"/>
              </a:spcBef>
            </a:pP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Providing</a:t>
            </a:r>
            <a:r>
              <a:rPr sz="1700" spc="-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a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secure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transaction</a:t>
            </a:r>
            <a:r>
              <a:rPr sz="1700" spc="1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platform</a:t>
            </a:r>
            <a:r>
              <a:rPr sz="1700" spc="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involves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complex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technical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requirements</a:t>
            </a:r>
            <a:r>
              <a:rPr sz="1700" spc="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compliance</a:t>
            </a:r>
            <a:r>
              <a:rPr sz="1700" spc="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regulations</a:t>
            </a:r>
            <a:r>
              <a:rPr sz="1700" spc="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that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272424"/>
                </a:solidFill>
                <a:latin typeface="Tahoma"/>
                <a:cs typeface="Tahoma"/>
              </a:rPr>
              <a:t>we</a:t>
            </a:r>
            <a:r>
              <a:rPr sz="1700" spc="-9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needed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address.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84195" y="5789120"/>
            <a:ext cx="518795" cy="509270"/>
            <a:chOff x="4484195" y="5789120"/>
            <a:chExt cx="518795" cy="509270"/>
          </a:xfrm>
        </p:grpSpPr>
        <p:sp>
          <p:nvSpPr>
            <p:cNvPr id="17" name="object 17"/>
            <p:cNvSpPr/>
            <p:nvPr/>
          </p:nvSpPr>
          <p:spPr>
            <a:xfrm>
              <a:off x="4491100" y="5796025"/>
              <a:ext cx="504825" cy="495300"/>
            </a:xfrm>
            <a:custGeom>
              <a:avLst/>
              <a:gdLst/>
              <a:ahLst/>
              <a:cxnLst/>
              <a:rect l="l" t="t" r="r" b="b"/>
              <a:pathLst>
                <a:path w="504825" h="495300">
                  <a:moveTo>
                    <a:pt x="405764" y="0"/>
                  </a:moveTo>
                  <a:lnTo>
                    <a:pt x="99060" y="0"/>
                  </a:lnTo>
                  <a:lnTo>
                    <a:pt x="60489" y="7780"/>
                  </a:lnTo>
                  <a:lnTo>
                    <a:pt x="29003" y="29003"/>
                  </a:lnTo>
                  <a:lnTo>
                    <a:pt x="7780" y="60489"/>
                  </a:lnTo>
                  <a:lnTo>
                    <a:pt x="0" y="99060"/>
                  </a:lnTo>
                  <a:lnTo>
                    <a:pt x="0" y="396240"/>
                  </a:lnTo>
                  <a:lnTo>
                    <a:pt x="7780" y="434756"/>
                  </a:lnTo>
                  <a:lnTo>
                    <a:pt x="29003" y="466248"/>
                  </a:lnTo>
                  <a:lnTo>
                    <a:pt x="60489" y="487501"/>
                  </a:lnTo>
                  <a:lnTo>
                    <a:pt x="99060" y="495300"/>
                  </a:lnTo>
                  <a:lnTo>
                    <a:pt x="405764" y="495300"/>
                  </a:lnTo>
                  <a:lnTo>
                    <a:pt x="444281" y="487501"/>
                  </a:lnTo>
                  <a:lnTo>
                    <a:pt x="475773" y="466248"/>
                  </a:lnTo>
                  <a:lnTo>
                    <a:pt x="497026" y="434756"/>
                  </a:lnTo>
                  <a:lnTo>
                    <a:pt x="504825" y="396240"/>
                  </a:lnTo>
                  <a:lnTo>
                    <a:pt x="504825" y="99060"/>
                  </a:lnTo>
                  <a:lnTo>
                    <a:pt x="497026" y="60489"/>
                  </a:lnTo>
                  <a:lnTo>
                    <a:pt x="475773" y="29003"/>
                  </a:lnTo>
                  <a:lnTo>
                    <a:pt x="444281" y="7780"/>
                  </a:lnTo>
                  <a:lnTo>
                    <a:pt x="405764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1100" y="5796025"/>
              <a:ext cx="504825" cy="495300"/>
            </a:xfrm>
            <a:custGeom>
              <a:avLst/>
              <a:gdLst/>
              <a:ahLst/>
              <a:cxnLst/>
              <a:rect l="l" t="t" r="r" b="b"/>
              <a:pathLst>
                <a:path w="504825" h="495300">
                  <a:moveTo>
                    <a:pt x="0" y="99060"/>
                  </a:moveTo>
                  <a:lnTo>
                    <a:pt x="7780" y="60489"/>
                  </a:lnTo>
                  <a:lnTo>
                    <a:pt x="29003" y="29003"/>
                  </a:lnTo>
                  <a:lnTo>
                    <a:pt x="60489" y="7780"/>
                  </a:lnTo>
                  <a:lnTo>
                    <a:pt x="99060" y="0"/>
                  </a:lnTo>
                  <a:lnTo>
                    <a:pt x="405764" y="0"/>
                  </a:lnTo>
                  <a:lnTo>
                    <a:pt x="444281" y="7780"/>
                  </a:lnTo>
                  <a:lnTo>
                    <a:pt x="475773" y="29003"/>
                  </a:lnTo>
                  <a:lnTo>
                    <a:pt x="497026" y="60489"/>
                  </a:lnTo>
                  <a:lnTo>
                    <a:pt x="504825" y="99060"/>
                  </a:lnTo>
                  <a:lnTo>
                    <a:pt x="504825" y="396240"/>
                  </a:lnTo>
                  <a:lnTo>
                    <a:pt x="497026" y="434756"/>
                  </a:lnTo>
                  <a:lnTo>
                    <a:pt x="475773" y="466248"/>
                  </a:lnTo>
                  <a:lnTo>
                    <a:pt x="444281" y="487501"/>
                  </a:lnTo>
                  <a:lnTo>
                    <a:pt x="405764" y="495300"/>
                  </a:lnTo>
                  <a:lnTo>
                    <a:pt x="99060" y="495300"/>
                  </a:lnTo>
                  <a:lnTo>
                    <a:pt x="60489" y="487501"/>
                  </a:lnTo>
                  <a:lnTo>
                    <a:pt x="29003" y="466248"/>
                  </a:lnTo>
                  <a:lnTo>
                    <a:pt x="7780" y="434756"/>
                  </a:lnTo>
                  <a:lnTo>
                    <a:pt x="0" y="396240"/>
                  </a:lnTo>
                  <a:lnTo>
                    <a:pt x="0" y="99060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45278" y="5851525"/>
            <a:ext cx="19494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5" dirty="0">
                <a:solidFill>
                  <a:srgbClr val="272424"/>
                </a:solidFill>
                <a:latin typeface="Calibri"/>
                <a:cs typeface="Calibri"/>
              </a:rPr>
              <a:t>3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4884" y="5886386"/>
            <a:ext cx="183261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solidFill>
                  <a:srgbClr val="272424"/>
                </a:solidFill>
                <a:latin typeface="Calibri"/>
                <a:cs typeface="Calibri"/>
              </a:rPr>
              <a:t>User</a:t>
            </a:r>
            <a:r>
              <a:rPr sz="2150" spc="-25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72424"/>
                </a:solidFill>
                <a:latin typeface="Calibri"/>
                <a:cs typeface="Calibri"/>
              </a:rPr>
              <a:t>Experience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4884" y="6433756"/>
            <a:ext cx="7762240" cy="73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95"/>
              </a:spcBef>
            </a:pP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Providing</a:t>
            </a:r>
            <a:r>
              <a:rPr sz="1700" spc="-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a</a:t>
            </a:r>
            <a:r>
              <a:rPr sz="1700" spc="-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seamless</a:t>
            </a:r>
            <a:r>
              <a:rPr sz="1700" spc="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intuitive</a:t>
            </a:r>
            <a:r>
              <a:rPr sz="1700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user</a:t>
            </a:r>
            <a:r>
              <a:rPr sz="1700" spc="-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experience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called</a:t>
            </a:r>
            <a:r>
              <a:rPr sz="1700" spc="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for</a:t>
            </a:r>
            <a:r>
              <a:rPr sz="1700" spc="-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a</a:t>
            </a:r>
            <a:r>
              <a:rPr sz="1700" spc="-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lot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of</a:t>
            </a:r>
            <a:r>
              <a:rPr sz="1700" spc="-9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preliminary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design</a:t>
            </a:r>
            <a:r>
              <a:rPr sz="1700" spc="-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testing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700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get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272424"/>
                </a:solidFill>
                <a:latin typeface="Tahoma"/>
                <a:cs typeface="Tahoma"/>
              </a:rPr>
              <a:t>it</a:t>
            </a:r>
            <a:r>
              <a:rPr sz="1700" spc="-10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just</a:t>
            </a:r>
            <a:r>
              <a:rPr sz="1700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right.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0" y="0"/>
            <a:ext cx="36576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494" y="756031"/>
            <a:ext cx="285051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Future</a:t>
            </a:r>
            <a:r>
              <a:rPr spc="55" dirty="0"/>
              <a:t> </a:t>
            </a:r>
            <a:r>
              <a:rPr spc="-30" dirty="0"/>
              <a:t>Work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26531" y="1779095"/>
            <a:ext cx="9329420" cy="1766570"/>
            <a:chOff x="826531" y="1779095"/>
            <a:chExt cx="9329420" cy="1766570"/>
          </a:xfrm>
        </p:grpSpPr>
        <p:sp>
          <p:nvSpPr>
            <p:cNvPr id="5" name="object 5"/>
            <p:cNvSpPr/>
            <p:nvPr/>
          </p:nvSpPr>
          <p:spPr>
            <a:xfrm>
              <a:off x="833437" y="1786000"/>
              <a:ext cx="9316085" cy="1752600"/>
            </a:xfrm>
            <a:custGeom>
              <a:avLst/>
              <a:gdLst/>
              <a:ahLst/>
              <a:cxnLst/>
              <a:rect l="l" t="t" r="r" b="b"/>
              <a:pathLst>
                <a:path w="9316085" h="1752600">
                  <a:moveTo>
                    <a:pt x="9215437" y="0"/>
                  </a:moveTo>
                  <a:lnTo>
                    <a:pt x="100025" y="0"/>
                  </a:lnTo>
                  <a:lnTo>
                    <a:pt x="61089" y="7848"/>
                  </a:lnTo>
                  <a:lnTo>
                    <a:pt x="29295" y="29257"/>
                  </a:lnTo>
                  <a:lnTo>
                    <a:pt x="7860" y="61025"/>
                  </a:lnTo>
                  <a:lnTo>
                    <a:pt x="0" y="99949"/>
                  </a:lnTo>
                  <a:lnTo>
                    <a:pt x="0" y="1652524"/>
                  </a:lnTo>
                  <a:lnTo>
                    <a:pt x="7860" y="1691447"/>
                  </a:lnTo>
                  <a:lnTo>
                    <a:pt x="29295" y="1723215"/>
                  </a:lnTo>
                  <a:lnTo>
                    <a:pt x="61089" y="1744624"/>
                  </a:lnTo>
                  <a:lnTo>
                    <a:pt x="100025" y="1752473"/>
                  </a:lnTo>
                  <a:lnTo>
                    <a:pt x="9215437" y="1752473"/>
                  </a:lnTo>
                  <a:lnTo>
                    <a:pt x="9254380" y="1744624"/>
                  </a:lnTo>
                  <a:lnTo>
                    <a:pt x="9286192" y="1723215"/>
                  </a:lnTo>
                  <a:lnTo>
                    <a:pt x="9307645" y="1691447"/>
                  </a:lnTo>
                  <a:lnTo>
                    <a:pt x="9315513" y="1652524"/>
                  </a:lnTo>
                  <a:lnTo>
                    <a:pt x="9315513" y="99949"/>
                  </a:lnTo>
                  <a:lnTo>
                    <a:pt x="9307645" y="61025"/>
                  </a:lnTo>
                  <a:lnTo>
                    <a:pt x="9286192" y="29257"/>
                  </a:lnTo>
                  <a:lnTo>
                    <a:pt x="9254380" y="7848"/>
                  </a:lnTo>
                  <a:lnTo>
                    <a:pt x="9215437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3437" y="1786000"/>
              <a:ext cx="9316085" cy="1752600"/>
            </a:xfrm>
            <a:custGeom>
              <a:avLst/>
              <a:gdLst/>
              <a:ahLst/>
              <a:cxnLst/>
              <a:rect l="l" t="t" r="r" b="b"/>
              <a:pathLst>
                <a:path w="9316085" h="1752600">
                  <a:moveTo>
                    <a:pt x="0" y="99949"/>
                  </a:moveTo>
                  <a:lnTo>
                    <a:pt x="7860" y="61025"/>
                  </a:lnTo>
                  <a:lnTo>
                    <a:pt x="29295" y="29257"/>
                  </a:lnTo>
                  <a:lnTo>
                    <a:pt x="61089" y="7848"/>
                  </a:lnTo>
                  <a:lnTo>
                    <a:pt x="100025" y="0"/>
                  </a:lnTo>
                  <a:lnTo>
                    <a:pt x="9215437" y="0"/>
                  </a:lnTo>
                  <a:lnTo>
                    <a:pt x="9254380" y="7848"/>
                  </a:lnTo>
                  <a:lnTo>
                    <a:pt x="9286192" y="29257"/>
                  </a:lnTo>
                  <a:lnTo>
                    <a:pt x="9307645" y="61025"/>
                  </a:lnTo>
                  <a:lnTo>
                    <a:pt x="9315513" y="99949"/>
                  </a:lnTo>
                  <a:lnTo>
                    <a:pt x="9315513" y="1652524"/>
                  </a:lnTo>
                  <a:lnTo>
                    <a:pt x="9307645" y="1691447"/>
                  </a:lnTo>
                  <a:lnTo>
                    <a:pt x="9286192" y="1723215"/>
                  </a:lnTo>
                  <a:lnTo>
                    <a:pt x="9254380" y="1744624"/>
                  </a:lnTo>
                  <a:lnTo>
                    <a:pt x="9215437" y="1752473"/>
                  </a:lnTo>
                  <a:lnTo>
                    <a:pt x="100025" y="1752473"/>
                  </a:lnTo>
                  <a:lnTo>
                    <a:pt x="61089" y="1744624"/>
                  </a:lnTo>
                  <a:lnTo>
                    <a:pt x="29295" y="1723215"/>
                  </a:lnTo>
                  <a:lnTo>
                    <a:pt x="7860" y="1691447"/>
                  </a:lnTo>
                  <a:lnTo>
                    <a:pt x="0" y="1652524"/>
                  </a:lnTo>
                  <a:lnTo>
                    <a:pt x="0" y="99949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26531" y="3750770"/>
            <a:ext cx="9329420" cy="2080895"/>
            <a:chOff x="826531" y="3750770"/>
            <a:chExt cx="9329420" cy="2080895"/>
          </a:xfrm>
        </p:grpSpPr>
        <p:sp>
          <p:nvSpPr>
            <p:cNvPr id="8" name="object 8"/>
            <p:cNvSpPr/>
            <p:nvPr/>
          </p:nvSpPr>
          <p:spPr>
            <a:xfrm>
              <a:off x="833437" y="3757675"/>
              <a:ext cx="9316085" cy="2066925"/>
            </a:xfrm>
            <a:custGeom>
              <a:avLst/>
              <a:gdLst/>
              <a:ahLst/>
              <a:cxnLst/>
              <a:rect l="l" t="t" r="r" b="b"/>
              <a:pathLst>
                <a:path w="9316085" h="2066925">
                  <a:moveTo>
                    <a:pt x="9197530" y="0"/>
                  </a:moveTo>
                  <a:lnTo>
                    <a:pt x="117957" y="0"/>
                  </a:lnTo>
                  <a:lnTo>
                    <a:pt x="72046" y="9253"/>
                  </a:lnTo>
                  <a:lnTo>
                    <a:pt x="34551" y="34496"/>
                  </a:lnTo>
                  <a:lnTo>
                    <a:pt x="9270" y="71955"/>
                  </a:lnTo>
                  <a:lnTo>
                    <a:pt x="0" y="117856"/>
                  </a:lnTo>
                  <a:lnTo>
                    <a:pt x="0" y="1948942"/>
                  </a:lnTo>
                  <a:lnTo>
                    <a:pt x="9270" y="1994842"/>
                  </a:lnTo>
                  <a:lnTo>
                    <a:pt x="34551" y="2032301"/>
                  </a:lnTo>
                  <a:lnTo>
                    <a:pt x="72046" y="2057544"/>
                  </a:lnTo>
                  <a:lnTo>
                    <a:pt x="117957" y="2066798"/>
                  </a:lnTo>
                  <a:lnTo>
                    <a:pt x="9197530" y="2066798"/>
                  </a:lnTo>
                  <a:lnTo>
                    <a:pt x="9243450" y="2057544"/>
                  </a:lnTo>
                  <a:lnTo>
                    <a:pt x="9280953" y="2032301"/>
                  </a:lnTo>
                  <a:lnTo>
                    <a:pt x="9306240" y="1994842"/>
                  </a:lnTo>
                  <a:lnTo>
                    <a:pt x="9315513" y="1948942"/>
                  </a:lnTo>
                  <a:lnTo>
                    <a:pt x="9315513" y="117856"/>
                  </a:lnTo>
                  <a:lnTo>
                    <a:pt x="9306240" y="71955"/>
                  </a:lnTo>
                  <a:lnTo>
                    <a:pt x="9280953" y="34496"/>
                  </a:lnTo>
                  <a:lnTo>
                    <a:pt x="9243450" y="9253"/>
                  </a:lnTo>
                  <a:lnTo>
                    <a:pt x="9197530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3437" y="3757675"/>
              <a:ext cx="9316085" cy="2066925"/>
            </a:xfrm>
            <a:custGeom>
              <a:avLst/>
              <a:gdLst/>
              <a:ahLst/>
              <a:cxnLst/>
              <a:rect l="l" t="t" r="r" b="b"/>
              <a:pathLst>
                <a:path w="9316085" h="2066925">
                  <a:moveTo>
                    <a:pt x="0" y="117856"/>
                  </a:moveTo>
                  <a:lnTo>
                    <a:pt x="9270" y="71955"/>
                  </a:lnTo>
                  <a:lnTo>
                    <a:pt x="34551" y="34496"/>
                  </a:lnTo>
                  <a:lnTo>
                    <a:pt x="72046" y="9253"/>
                  </a:lnTo>
                  <a:lnTo>
                    <a:pt x="117957" y="0"/>
                  </a:lnTo>
                  <a:lnTo>
                    <a:pt x="9197530" y="0"/>
                  </a:lnTo>
                  <a:lnTo>
                    <a:pt x="9243450" y="9253"/>
                  </a:lnTo>
                  <a:lnTo>
                    <a:pt x="9280953" y="34496"/>
                  </a:lnTo>
                  <a:lnTo>
                    <a:pt x="9306240" y="71955"/>
                  </a:lnTo>
                  <a:lnTo>
                    <a:pt x="9315513" y="117856"/>
                  </a:lnTo>
                  <a:lnTo>
                    <a:pt x="9315513" y="1948942"/>
                  </a:lnTo>
                  <a:lnTo>
                    <a:pt x="9306240" y="1994842"/>
                  </a:lnTo>
                  <a:lnTo>
                    <a:pt x="9280953" y="2032301"/>
                  </a:lnTo>
                  <a:lnTo>
                    <a:pt x="9243450" y="2057544"/>
                  </a:lnTo>
                  <a:lnTo>
                    <a:pt x="9197530" y="2066798"/>
                  </a:lnTo>
                  <a:lnTo>
                    <a:pt x="117957" y="2066798"/>
                  </a:lnTo>
                  <a:lnTo>
                    <a:pt x="72046" y="2057544"/>
                  </a:lnTo>
                  <a:lnTo>
                    <a:pt x="34551" y="2032301"/>
                  </a:lnTo>
                  <a:lnTo>
                    <a:pt x="9270" y="1994842"/>
                  </a:lnTo>
                  <a:lnTo>
                    <a:pt x="0" y="1948942"/>
                  </a:lnTo>
                  <a:lnTo>
                    <a:pt x="0" y="117856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48714" y="2030412"/>
            <a:ext cx="8644890" cy="3406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0" dirty="0">
                <a:solidFill>
                  <a:srgbClr val="272424"/>
                </a:solidFill>
                <a:latin typeface="Calibri"/>
                <a:cs typeface="Calibri"/>
              </a:rPr>
              <a:t>Customer</a:t>
            </a:r>
            <a:r>
              <a:rPr sz="2150" spc="80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72424"/>
                </a:solidFill>
                <a:latin typeface="Calibri"/>
                <a:cs typeface="Calibri"/>
              </a:rPr>
              <a:t>Feedback</a:t>
            </a:r>
            <a:endParaRPr sz="2150">
              <a:latin typeface="Calibri"/>
              <a:cs typeface="Calibri"/>
            </a:endParaRPr>
          </a:p>
          <a:p>
            <a:pPr marL="12700" marR="46990">
              <a:lnSpc>
                <a:spcPct val="136200"/>
              </a:lnSpc>
              <a:spcBef>
                <a:spcPts val="1700"/>
              </a:spcBef>
            </a:pP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Collecting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constant feedback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is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vital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providing 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an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excellent user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seller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experience. </a:t>
            </a:r>
            <a:r>
              <a:rPr sz="1700" spc="-5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35" dirty="0">
                <a:solidFill>
                  <a:srgbClr val="272424"/>
                </a:solidFill>
                <a:latin typeface="Tahoma"/>
                <a:cs typeface="Tahoma"/>
              </a:rPr>
              <a:t>We</a:t>
            </a:r>
            <a:r>
              <a:rPr sz="1700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continuously</a:t>
            </a:r>
            <a:r>
              <a:rPr sz="1700" spc="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work</a:t>
            </a:r>
            <a:r>
              <a:rPr sz="1700" spc="-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on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improving</a:t>
            </a:r>
            <a:r>
              <a:rPr sz="1700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feedback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loop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700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achieve</a:t>
            </a:r>
            <a:r>
              <a:rPr sz="1700" spc="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this.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50" spc="-15" dirty="0">
                <a:solidFill>
                  <a:srgbClr val="272424"/>
                </a:solidFill>
                <a:latin typeface="Calibri"/>
                <a:cs typeface="Calibri"/>
              </a:rPr>
              <a:t>F</a:t>
            </a:r>
            <a:r>
              <a:rPr sz="2150" spc="25" dirty="0">
                <a:solidFill>
                  <a:srgbClr val="272424"/>
                </a:solidFill>
                <a:latin typeface="Calibri"/>
                <a:cs typeface="Calibri"/>
              </a:rPr>
              <a:t>il</a:t>
            </a:r>
            <a:r>
              <a:rPr sz="2150" spc="20" dirty="0">
                <a:solidFill>
                  <a:srgbClr val="272424"/>
                </a:solidFill>
                <a:latin typeface="Calibri"/>
                <a:cs typeface="Calibri"/>
              </a:rPr>
              <a:t>t</a:t>
            </a:r>
            <a:r>
              <a:rPr sz="2150" spc="-25" dirty="0">
                <a:solidFill>
                  <a:srgbClr val="272424"/>
                </a:solidFill>
                <a:latin typeface="Calibri"/>
                <a:cs typeface="Calibri"/>
              </a:rPr>
              <a:t>e</a:t>
            </a:r>
            <a:r>
              <a:rPr sz="2150" spc="5" dirty="0">
                <a:solidFill>
                  <a:srgbClr val="272424"/>
                </a:solidFill>
                <a:latin typeface="Calibri"/>
                <a:cs typeface="Calibri"/>
              </a:rPr>
              <a:t>r</a:t>
            </a:r>
            <a:r>
              <a:rPr sz="2150" spc="-125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-60" dirty="0">
                <a:solidFill>
                  <a:srgbClr val="272424"/>
                </a:solidFill>
                <a:latin typeface="Calibri"/>
                <a:cs typeface="Calibri"/>
              </a:rPr>
              <a:t>f</a:t>
            </a:r>
            <a:r>
              <a:rPr sz="2150" spc="-15" dirty="0">
                <a:solidFill>
                  <a:srgbClr val="272424"/>
                </a:solidFill>
                <a:latin typeface="Calibri"/>
                <a:cs typeface="Calibri"/>
              </a:rPr>
              <a:t>o</a:t>
            </a:r>
            <a:r>
              <a:rPr sz="2150" spc="5" dirty="0">
                <a:solidFill>
                  <a:srgbClr val="272424"/>
                </a:solidFill>
                <a:latin typeface="Calibri"/>
                <a:cs typeface="Calibri"/>
              </a:rPr>
              <a:t>r</a:t>
            </a:r>
            <a:r>
              <a:rPr sz="2150" spc="25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72424"/>
                </a:solidFill>
                <a:latin typeface="Calibri"/>
                <a:cs typeface="Calibri"/>
              </a:rPr>
              <a:t>b</a:t>
            </a:r>
            <a:r>
              <a:rPr sz="2150" spc="-25" dirty="0">
                <a:solidFill>
                  <a:srgbClr val="272424"/>
                </a:solidFill>
                <a:latin typeface="Calibri"/>
                <a:cs typeface="Calibri"/>
              </a:rPr>
              <a:t>e</a:t>
            </a:r>
            <a:r>
              <a:rPr sz="2150" spc="20" dirty="0">
                <a:solidFill>
                  <a:srgbClr val="272424"/>
                </a:solidFill>
                <a:latin typeface="Calibri"/>
                <a:cs typeface="Calibri"/>
              </a:rPr>
              <a:t>tt</a:t>
            </a:r>
            <a:r>
              <a:rPr sz="2150" spc="-25" dirty="0">
                <a:solidFill>
                  <a:srgbClr val="272424"/>
                </a:solidFill>
                <a:latin typeface="Calibri"/>
                <a:cs typeface="Calibri"/>
              </a:rPr>
              <a:t>e</a:t>
            </a:r>
            <a:r>
              <a:rPr sz="2150" spc="5" dirty="0">
                <a:solidFill>
                  <a:srgbClr val="272424"/>
                </a:solidFill>
                <a:latin typeface="Calibri"/>
                <a:cs typeface="Calibri"/>
              </a:rPr>
              <a:t>r</a:t>
            </a:r>
            <a:r>
              <a:rPr sz="2150" spc="-50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-25" dirty="0">
                <a:solidFill>
                  <a:srgbClr val="272424"/>
                </a:solidFill>
                <a:latin typeface="Calibri"/>
                <a:cs typeface="Calibri"/>
              </a:rPr>
              <a:t>e</a:t>
            </a:r>
            <a:r>
              <a:rPr sz="2150" spc="40" dirty="0">
                <a:solidFill>
                  <a:srgbClr val="272424"/>
                </a:solidFill>
                <a:latin typeface="Calibri"/>
                <a:cs typeface="Calibri"/>
              </a:rPr>
              <a:t>x</a:t>
            </a:r>
            <a:r>
              <a:rPr sz="2150" spc="-10" dirty="0">
                <a:solidFill>
                  <a:srgbClr val="272424"/>
                </a:solidFill>
                <a:latin typeface="Calibri"/>
                <a:cs typeface="Calibri"/>
              </a:rPr>
              <a:t>p</a:t>
            </a:r>
            <a:r>
              <a:rPr sz="2150" spc="-25" dirty="0">
                <a:solidFill>
                  <a:srgbClr val="272424"/>
                </a:solidFill>
                <a:latin typeface="Calibri"/>
                <a:cs typeface="Calibri"/>
              </a:rPr>
              <a:t>e</a:t>
            </a:r>
            <a:r>
              <a:rPr sz="2150" spc="-10" dirty="0">
                <a:solidFill>
                  <a:srgbClr val="272424"/>
                </a:solidFill>
                <a:latin typeface="Calibri"/>
                <a:cs typeface="Calibri"/>
              </a:rPr>
              <a:t>r</a:t>
            </a:r>
            <a:r>
              <a:rPr sz="2150" spc="25" dirty="0">
                <a:solidFill>
                  <a:srgbClr val="272424"/>
                </a:solidFill>
                <a:latin typeface="Calibri"/>
                <a:cs typeface="Calibri"/>
              </a:rPr>
              <a:t>i</a:t>
            </a:r>
            <a:r>
              <a:rPr sz="2150" spc="-25" dirty="0">
                <a:solidFill>
                  <a:srgbClr val="272424"/>
                </a:solidFill>
                <a:latin typeface="Calibri"/>
                <a:cs typeface="Calibri"/>
              </a:rPr>
              <a:t>e</a:t>
            </a:r>
            <a:r>
              <a:rPr sz="2150" spc="-10" dirty="0">
                <a:solidFill>
                  <a:srgbClr val="272424"/>
                </a:solidFill>
                <a:latin typeface="Calibri"/>
                <a:cs typeface="Calibri"/>
              </a:rPr>
              <a:t>n</a:t>
            </a:r>
            <a:r>
              <a:rPr sz="2150" spc="-15" dirty="0">
                <a:solidFill>
                  <a:srgbClr val="272424"/>
                </a:solidFill>
                <a:latin typeface="Calibri"/>
                <a:cs typeface="Calibri"/>
              </a:rPr>
              <a:t>c</a:t>
            </a:r>
            <a:r>
              <a:rPr sz="2150" spc="10" dirty="0">
                <a:solidFill>
                  <a:srgbClr val="272424"/>
                </a:solidFill>
                <a:latin typeface="Calibri"/>
                <a:cs typeface="Calibri"/>
              </a:rPr>
              <a:t>e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E-commerce</a:t>
            </a:r>
            <a:r>
              <a:rPr sz="1800" spc="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filtering</a:t>
            </a:r>
            <a:r>
              <a:rPr sz="1800" spc="-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streamlines</a:t>
            </a:r>
            <a:r>
              <a:rPr sz="1800" spc="-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product</a:t>
            </a:r>
            <a:r>
              <a:rPr sz="18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searches,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aiding</a:t>
            </a:r>
            <a:r>
              <a:rPr sz="1800" spc="-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customers</a:t>
            </a:r>
            <a:r>
              <a:rPr sz="18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finding</a:t>
            </a:r>
            <a:r>
              <a:rPr sz="1800" spc="-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desired</a:t>
            </a:r>
            <a:r>
              <a:rPr sz="18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items</a:t>
            </a:r>
            <a:endParaRPr sz="1800">
              <a:latin typeface="Calibri"/>
              <a:cs typeface="Calibri"/>
            </a:endParaRPr>
          </a:p>
          <a:p>
            <a:pPr marL="12700" marR="208915">
              <a:lnSpc>
                <a:spcPct val="128600"/>
              </a:lnSpc>
              <a:spcBef>
                <a:spcPts val="75"/>
              </a:spcBef>
            </a:pP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quickly.</a:t>
            </a:r>
            <a:r>
              <a:rPr sz="18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Filters,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such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as</a:t>
            </a:r>
            <a:r>
              <a:rPr sz="18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price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range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product</a:t>
            </a:r>
            <a:r>
              <a:rPr sz="18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attributes,</a:t>
            </a:r>
            <a:r>
              <a:rPr sz="1800" spc="-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enhance</a:t>
            </a:r>
            <a:r>
              <a:rPr sz="1800" spc="-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user</a:t>
            </a:r>
            <a:r>
              <a:rPr sz="18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experience,</a:t>
            </a:r>
            <a:r>
              <a:rPr sz="1800" spc="-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leading </a:t>
            </a:r>
            <a:r>
              <a:rPr sz="1800" spc="-3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more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efficient</a:t>
            </a:r>
            <a:r>
              <a:rPr sz="18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8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satisfying</a:t>
            </a:r>
            <a:r>
              <a:rPr sz="1800" spc="-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online</a:t>
            </a:r>
            <a:r>
              <a:rPr sz="18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shopping.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6531" y="6017720"/>
            <a:ext cx="9329420" cy="1938020"/>
            <a:chOff x="826531" y="6017720"/>
            <a:chExt cx="9329420" cy="1938020"/>
          </a:xfrm>
        </p:grpSpPr>
        <p:sp>
          <p:nvSpPr>
            <p:cNvPr id="12" name="object 12"/>
            <p:cNvSpPr/>
            <p:nvPr/>
          </p:nvSpPr>
          <p:spPr>
            <a:xfrm>
              <a:off x="833437" y="6024625"/>
              <a:ext cx="9316085" cy="1924050"/>
            </a:xfrm>
            <a:custGeom>
              <a:avLst/>
              <a:gdLst/>
              <a:ahLst/>
              <a:cxnLst/>
              <a:rect l="l" t="t" r="r" b="b"/>
              <a:pathLst>
                <a:path w="9316085" h="1924050">
                  <a:moveTo>
                    <a:pt x="9205658" y="0"/>
                  </a:moveTo>
                  <a:lnTo>
                    <a:pt x="109804" y="0"/>
                  </a:lnTo>
                  <a:lnTo>
                    <a:pt x="67063" y="8626"/>
                  </a:lnTo>
                  <a:lnTo>
                    <a:pt x="32161" y="32146"/>
                  </a:lnTo>
                  <a:lnTo>
                    <a:pt x="8629" y="67026"/>
                  </a:lnTo>
                  <a:lnTo>
                    <a:pt x="0" y="109728"/>
                  </a:lnTo>
                  <a:lnTo>
                    <a:pt x="0" y="1814182"/>
                  </a:lnTo>
                  <a:lnTo>
                    <a:pt x="8629" y="1856922"/>
                  </a:lnTo>
                  <a:lnTo>
                    <a:pt x="32161" y="1891825"/>
                  </a:lnTo>
                  <a:lnTo>
                    <a:pt x="67063" y="1915357"/>
                  </a:lnTo>
                  <a:lnTo>
                    <a:pt x="109804" y="1923986"/>
                  </a:lnTo>
                  <a:lnTo>
                    <a:pt x="9205658" y="1923986"/>
                  </a:lnTo>
                  <a:lnTo>
                    <a:pt x="9248380" y="1915357"/>
                  </a:lnTo>
                  <a:lnTo>
                    <a:pt x="9283303" y="1891825"/>
                  </a:lnTo>
                  <a:lnTo>
                    <a:pt x="9306867" y="1856922"/>
                  </a:lnTo>
                  <a:lnTo>
                    <a:pt x="9315513" y="1814182"/>
                  </a:lnTo>
                  <a:lnTo>
                    <a:pt x="9315513" y="109728"/>
                  </a:lnTo>
                  <a:lnTo>
                    <a:pt x="9306867" y="67026"/>
                  </a:lnTo>
                  <a:lnTo>
                    <a:pt x="9283303" y="32146"/>
                  </a:lnTo>
                  <a:lnTo>
                    <a:pt x="9248380" y="8626"/>
                  </a:lnTo>
                  <a:lnTo>
                    <a:pt x="9205658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437" y="6024625"/>
              <a:ext cx="9316085" cy="1924050"/>
            </a:xfrm>
            <a:custGeom>
              <a:avLst/>
              <a:gdLst/>
              <a:ahLst/>
              <a:cxnLst/>
              <a:rect l="l" t="t" r="r" b="b"/>
              <a:pathLst>
                <a:path w="9316085" h="1924050">
                  <a:moveTo>
                    <a:pt x="0" y="109728"/>
                  </a:moveTo>
                  <a:lnTo>
                    <a:pt x="8629" y="67026"/>
                  </a:lnTo>
                  <a:lnTo>
                    <a:pt x="32161" y="32146"/>
                  </a:lnTo>
                  <a:lnTo>
                    <a:pt x="67063" y="8626"/>
                  </a:lnTo>
                  <a:lnTo>
                    <a:pt x="109804" y="0"/>
                  </a:lnTo>
                  <a:lnTo>
                    <a:pt x="9205658" y="0"/>
                  </a:lnTo>
                  <a:lnTo>
                    <a:pt x="9248380" y="8626"/>
                  </a:lnTo>
                  <a:lnTo>
                    <a:pt x="9283303" y="32146"/>
                  </a:lnTo>
                  <a:lnTo>
                    <a:pt x="9306867" y="67026"/>
                  </a:lnTo>
                  <a:lnTo>
                    <a:pt x="9315513" y="109728"/>
                  </a:lnTo>
                  <a:lnTo>
                    <a:pt x="9315513" y="1814182"/>
                  </a:lnTo>
                  <a:lnTo>
                    <a:pt x="9306867" y="1856922"/>
                  </a:lnTo>
                  <a:lnTo>
                    <a:pt x="9283303" y="1891825"/>
                  </a:lnTo>
                  <a:lnTo>
                    <a:pt x="9248380" y="1915357"/>
                  </a:lnTo>
                  <a:lnTo>
                    <a:pt x="9205658" y="1923986"/>
                  </a:lnTo>
                  <a:lnTo>
                    <a:pt x="109804" y="1923986"/>
                  </a:lnTo>
                  <a:lnTo>
                    <a:pt x="67063" y="1915357"/>
                  </a:lnTo>
                  <a:lnTo>
                    <a:pt x="32161" y="1891825"/>
                  </a:lnTo>
                  <a:lnTo>
                    <a:pt x="8629" y="1856922"/>
                  </a:lnTo>
                  <a:lnTo>
                    <a:pt x="0" y="1814182"/>
                  </a:lnTo>
                  <a:lnTo>
                    <a:pt x="0" y="109728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48714" y="6116256"/>
            <a:ext cx="8119745" cy="1146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5" dirty="0">
                <a:solidFill>
                  <a:srgbClr val="272424"/>
                </a:solidFill>
                <a:latin typeface="Calibri"/>
                <a:cs typeface="Calibri"/>
              </a:rPr>
              <a:t>Order</a:t>
            </a:r>
            <a:r>
              <a:rPr sz="2150" spc="55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-25" dirty="0">
                <a:solidFill>
                  <a:srgbClr val="272424"/>
                </a:solidFill>
                <a:latin typeface="Calibri"/>
                <a:cs typeface="Calibri"/>
              </a:rPr>
              <a:t>Tracking</a:t>
            </a: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36100"/>
              </a:lnSpc>
              <a:spcBef>
                <a:spcPts val="655"/>
              </a:spcBef>
            </a:pPr>
            <a:r>
              <a:rPr sz="1700" spc="135" dirty="0">
                <a:solidFill>
                  <a:srgbClr val="272424"/>
                </a:solidFill>
                <a:latin typeface="Tahoma"/>
                <a:cs typeface="Tahoma"/>
              </a:rPr>
              <a:t>We</a:t>
            </a:r>
            <a:r>
              <a:rPr sz="1700" spc="-9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aim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700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provide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better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real-time</a:t>
            </a:r>
            <a:r>
              <a:rPr sz="1700" spc="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order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tracking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700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make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shopping</a:t>
            </a:r>
            <a:r>
              <a:rPr sz="1700" spc="-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experience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more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convenient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for</a:t>
            </a:r>
            <a:r>
              <a:rPr sz="1700" spc="-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customers.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494" y="2897886"/>
            <a:ext cx="247840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2494" y="3913441"/>
            <a:ext cx="7009765" cy="14465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70"/>
              </a:spcBef>
            </a:pPr>
            <a:r>
              <a:rPr sz="1700" spc="-85" dirty="0">
                <a:solidFill>
                  <a:srgbClr val="272424"/>
                </a:solidFill>
                <a:latin typeface="Tahoma"/>
                <a:cs typeface="Tahoma"/>
              </a:rPr>
              <a:t>In</a:t>
            </a:r>
            <a:r>
              <a:rPr sz="1700" spc="-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conclusion,</a:t>
            </a:r>
            <a:r>
              <a:rPr sz="1700" spc="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our</a:t>
            </a:r>
            <a:r>
              <a:rPr sz="170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e-commerce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platform</a:t>
            </a:r>
            <a:r>
              <a:rPr sz="1700" spc="1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serves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40" dirty="0">
                <a:solidFill>
                  <a:srgbClr val="272424"/>
                </a:solidFill>
                <a:latin typeface="Tahoma"/>
                <a:cs typeface="Tahoma"/>
              </a:rPr>
              <a:t>as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a</a:t>
            </a:r>
            <a:r>
              <a:rPr sz="1700" spc="-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platform</a:t>
            </a:r>
            <a:r>
              <a:rPr sz="1700" spc="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for</a:t>
            </a:r>
            <a:r>
              <a:rPr sz="1700" spc="-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both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shoppers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sellers</a:t>
            </a:r>
            <a:r>
              <a:rPr sz="1700" spc="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interact</a:t>
            </a:r>
            <a:r>
              <a:rPr sz="1700" spc="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efficiently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minimal</a:t>
            </a:r>
            <a:r>
              <a:rPr sz="1700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transaction</a:t>
            </a:r>
            <a:r>
              <a:rPr sz="1700" spc="1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risk.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Our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innovative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use</a:t>
            </a:r>
            <a:r>
              <a:rPr sz="1700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of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modern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technologies</a:t>
            </a:r>
            <a:r>
              <a:rPr sz="1700" spc="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has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yielded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excellent</a:t>
            </a:r>
            <a:r>
              <a:rPr sz="1700" spc="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results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that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demonstrate</a:t>
            </a:r>
            <a:r>
              <a:rPr sz="1700" spc="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high</a:t>
            </a:r>
            <a:r>
              <a:rPr sz="1700" spc="-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potential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 for</a:t>
            </a:r>
            <a:r>
              <a:rPr sz="1700" spc="-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future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growth</a:t>
            </a:r>
            <a:r>
              <a:rPr sz="1700" spc="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spc="-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improvement.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979" y="3253740"/>
            <a:ext cx="414083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Acknowledgments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7979" y="4269933"/>
            <a:ext cx="10284460" cy="7308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700" spc="135" dirty="0">
                <a:solidFill>
                  <a:srgbClr val="272424"/>
                </a:solidFill>
                <a:latin typeface="Tahoma"/>
                <a:cs typeface="Tahoma"/>
              </a:rPr>
              <a:t>We</a:t>
            </a:r>
            <a:r>
              <a:rPr sz="1700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would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like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700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thank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our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professor</a:t>
            </a:r>
            <a:r>
              <a:rPr sz="1700" spc="9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-</a:t>
            </a:r>
            <a:r>
              <a:rPr sz="1700" spc="-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[Name],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our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classmates,</a:t>
            </a:r>
            <a:r>
              <a:rPr sz="1700" spc="2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spc="-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everyone</a:t>
            </a:r>
            <a:r>
              <a:rPr sz="1700" spc="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else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for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their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contributions,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feedback,</a:t>
            </a:r>
            <a:r>
              <a:rPr sz="1700" spc="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spc="-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support</a:t>
            </a:r>
            <a:r>
              <a:rPr sz="1700" spc="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during</a:t>
            </a:r>
            <a:r>
              <a:rPr sz="1700" spc="-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project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development.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272424"/>
                </a:solidFill>
                <a:latin typeface="Tahoma"/>
                <a:cs typeface="Tahoma"/>
              </a:rPr>
              <a:t>None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of</a:t>
            </a:r>
            <a:r>
              <a:rPr sz="1700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this</a:t>
            </a:r>
            <a:r>
              <a:rPr sz="1700" spc="-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would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be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possible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without</a:t>
            </a:r>
            <a:r>
              <a:rPr sz="1700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their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help.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82295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630399" cy="3419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17979" y="4822190"/>
            <a:ext cx="1098550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dirty="0">
                <a:solidFill>
                  <a:srgbClr val="302E2B"/>
                </a:solidFill>
                <a:latin typeface="Calibri"/>
                <a:cs typeface="Calibri"/>
              </a:rPr>
              <a:t>Q</a:t>
            </a:r>
            <a:r>
              <a:rPr sz="4350" spc="25" dirty="0">
                <a:solidFill>
                  <a:srgbClr val="302E2B"/>
                </a:solidFill>
                <a:latin typeface="Calibri"/>
                <a:cs typeface="Calibri"/>
              </a:rPr>
              <a:t>&amp;</a:t>
            </a:r>
            <a:r>
              <a:rPr sz="4350" dirty="0">
                <a:solidFill>
                  <a:srgbClr val="302E2B"/>
                </a:solidFill>
                <a:latin typeface="Calibri"/>
                <a:cs typeface="Calibri"/>
              </a:rPr>
              <a:t>A</a:t>
            </a:r>
            <a:endParaRPr sz="43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7979" y="5927153"/>
            <a:ext cx="648017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40" dirty="0">
                <a:solidFill>
                  <a:srgbClr val="272424"/>
                </a:solidFill>
                <a:latin typeface="Tahoma"/>
                <a:cs typeface="Tahoma"/>
              </a:rPr>
              <a:t>We</a:t>
            </a:r>
            <a:r>
              <a:rPr sz="1700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invite</a:t>
            </a:r>
            <a:r>
              <a:rPr sz="1700" spc="-9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any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questions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or</a:t>
            </a:r>
            <a:r>
              <a:rPr sz="1700" spc="-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feedback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from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our</a:t>
            </a:r>
            <a:r>
              <a:rPr sz="1700" spc="-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esteemed</a:t>
            </a:r>
            <a:r>
              <a:rPr sz="1700" spc="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audience.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82295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82295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375" y="57150"/>
            <a:ext cx="13563600" cy="7381875"/>
            <a:chOff x="333375" y="57150"/>
            <a:chExt cx="13563600" cy="7381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042" y="2292949"/>
              <a:ext cx="3550170" cy="36309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57150"/>
              <a:ext cx="13563600" cy="73818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29" y="0"/>
            <a:ext cx="2006600" cy="1881505"/>
          </a:xfrm>
          <a:custGeom>
            <a:avLst/>
            <a:gdLst/>
            <a:ahLst/>
            <a:cxnLst/>
            <a:rect l="l" t="t" r="r" b="b"/>
            <a:pathLst>
              <a:path w="2006600" h="1881505">
                <a:moveTo>
                  <a:pt x="1675670" y="0"/>
                </a:moveTo>
                <a:lnTo>
                  <a:pt x="0" y="0"/>
                </a:lnTo>
                <a:lnTo>
                  <a:pt x="0" y="1425955"/>
                </a:lnTo>
                <a:lnTo>
                  <a:pt x="455428" y="1881377"/>
                </a:lnTo>
                <a:lnTo>
                  <a:pt x="2006251" y="330580"/>
                </a:lnTo>
                <a:lnTo>
                  <a:pt x="1675670" y="0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9574" y="346202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547623" y="0"/>
                </a:moveTo>
                <a:lnTo>
                  <a:pt x="0" y="547624"/>
                </a:lnTo>
                <a:lnTo>
                  <a:pt x="547623" y="1095248"/>
                </a:lnTo>
                <a:lnTo>
                  <a:pt x="1095248" y="547624"/>
                </a:lnTo>
                <a:lnTo>
                  <a:pt x="547623" y="0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29975" y="0"/>
            <a:ext cx="3400425" cy="1782445"/>
          </a:xfrm>
          <a:custGeom>
            <a:avLst/>
            <a:gdLst/>
            <a:ahLst/>
            <a:cxnLst/>
            <a:rect l="l" t="t" r="r" b="b"/>
            <a:pathLst>
              <a:path w="3400425" h="1782445">
                <a:moveTo>
                  <a:pt x="3400425" y="0"/>
                </a:moveTo>
                <a:lnTo>
                  <a:pt x="0" y="0"/>
                </a:lnTo>
                <a:lnTo>
                  <a:pt x="945565" y="904443"/>
                </a:lnTo>
                <a:lnTo>
                  <a:pt x="651383" y="1198626"/>
                </a:lnTo>
                <a:lnTo>
                  <a:pt x="1234694" y="1781937"/>
                </a:lnTo>
                <a:lnTo>
                  <a:pt x="1541856" y="1474774"/>
                </a:lnTo>
                <a:lnTo>
                  <a:pt x="1862201" y="1781175"/>
                </a:lnTo>
                <a:lnTo>
                  <a:pt x="3400425" y="309880"/>
                </a:lnTo>
                <a:lnTo>
                  <a:pt x="3400425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72625" y="7334250"/>
            <a:ext cx="1790700" cy="895350"/>
          </a:xfrm>
          <a:custGeom>
            <a:avLst/>
            <a:gdLst/>
            <a:ahLst/>
            <a:cxnLst/>
            <a:rect l="l" t="t" r="r" b="b"/>
            <a:pathLst>
              <a:path w="1790700" h="895350">
                <a:moveTo>
                  <a:pt x="895350" y="0"/>
                </a:moveTo>
                <a:lnTo>
                  <a:pt x="0" y="895350"/>
                </a:lnTo>
                <a:lnTo>
                  <a:pt x="1790700" y="895350"/>
                </a:lnTo>
                <a:lnTo>
                  <a:pt x="895350" y="0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771525"/>
            <a:ext cx="3962400" cy="668655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124950" y="7743825"/>
            <a:ext cx="981075" cy="485775"/>
          </a:xfrm>
          <a:custGeom>
            <a:avLst/>
            <a:gdLst/>
            <a:ahLst/>
            <a:cxnLst/>
            <a:rect l="l" t="t" r="r" b="b"/>
            <a:pathLst>
              <a:path w="981075" h="485775">
                <a:moveTo>
                  <a:pt x="490600" y="0"/>
                </a:moveTo>
                <a:lnTo>
                  <a:pt x="0" y="485775"/>
                </a:lnTo>
                <a:lnTo>
                  <a:pt x="981075" y="485775"/>
                </a:lnTo>
                <a:lnTo>
                  <a:pt x="490600" y="0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22" y="0"/>
            <a:ext cx="2006600" cy="1881505"/>
          </a:xfrm>
          <a:custGeom>
            <a:avLst/>
            <a:gdLst/>
            <a:ahLst/>
            <a:cxnLst/>
            <a:rect l="l" t="t" r="r" b="b"/>
            <a:pathLst>
              <a:path w="2006600" h="1881505">
                <a:moveTo>
                  <a:pt x="2006244" y="330581"/>
                </a:moveTo>
                <a:lnTo>
                  <a:pt x="1675663" y="0"/>
                </a:lnTo>
                <a:lnTo>
                  <a:pt x="0" y="0"/>
                </a:lnTo>
                <a:lnTo>
                  <a:pt x="0" y="1425956"/>
                </a:lnTo>
                <a:lnTo>
                  <a:pt x="455422" y="1881378"/>
                </a:lnTo>
                <a:lnTo>
                  <a:pt x="1176985" y="1159827"/>
                </a:lnTo>
                <a:lnTo>
                  <a:pt x="1458620" y="1441450"/>
                </a:lnTo>
                <a:lnTo>
                  <a:pt x="2006244" y="893826"/>
                </a:lnTo>
                <a:lnTo>
                  <a:pt x="1724609" y="612203"/>
                </a:lnTo>
                <a:lnTo>
                  <a:pt x="2006244" y="330581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29975" y="0"/>
            <a:ext cx="3400425" cy="1782445"/>
          </a:xfrm>
          <a:custGeom>
            <a:avLst/>
            <a:gdLst/>
            <a:ahLst/>
            <a:cxnLst/>
            <a:rect l="l" t="t" r="r" b="b"/>
            <a:pathLst>
              <a:path w="3400425" h="1782445">
                <a:moveTo>
                  <a:pt x="3400425" y="0"/>
                </a:moveTo>
                <a:lnTo>
                  <a:pt x="0" y="0"/>
                </a:lnTo>
                <a:lnTo>
                  <a:pt x="945565" y="904443"/>
                </a:lnTo>
                <a:lnTo>
                  <a:pt x="651383" y="1198626"/>
                </a:lnTo>
                <a:lnTo>
                  <a:pt x="1234694" y="1781937"/>
                </a:lnTo>
                <a:lnTo>
                  <a:pt x="1541856" y="1474774"/>
                </a:lnTo>
                <a:lnTo>
                  <a:pt x="1862201" y="1781175"/>
                </a:lnTo>
                <a:lnTo>
                  <a:pt x="3400425" y="309880"/>
                </a:lnTo>
                <a:lnTo>
                  <a:pt x="3400425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71600" y="771525"/>
            <a:ext cx="11887200" cy="7458075"/>
            <a:chOff x="1371600" y="771525"/>
            <a:chExt cx="11887200" cy="7458075"/>
          </a:xfrm>
        </p:grpSpPr>
        <p:sp>
          <p:nvSpPr>
            <p:cNvPr id="5" name="object 5"/>
            <p:cNvSpPr/>
            <p:nvPr/>
          </p:nvSpPr>
          <p:spPr>
            <a:xfrm>
              <a:off x="9572625" y="7334250"/>
              <a:ext cx="1790700" cy="895350"/>
            </a:xfrm>
            <a:custGeom>
              <a:avLst/>
              <a:gdLst/>
              <a:ahLst/>
              <a:cxnLst/>
              <a:rect l="l" t="t" r="r" b="b"/>
              <a:pathLst>
                <a:path w="1790700" h="895350">
                  <a:moveTo>
                    <a:pt x="895350" y="0"/>
                  </a:moveTo>
                  <a:lnTo>
                    <a:pt x="0" y="895350"/>
                  </a:lnTo>
                  <a:lnTo>
                    <a:pt x="1790700" y="895350"/>
                  </a:lnTo>
                  <a:lnTo>
                    <a:pt x="895350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771525"/>
              <a:ext cx="11887200" cy="66865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24950" y="7743825"/>
              <a:ext cx="981075" cy="485775"/>
            </a:xfrm>
            <a:custGeom>
              <a:avLst/>
              <a:gdLst/>
              <a:ahLst/>
              <a:cxnLst/>
              <a:rect l="l" t="t" r="r" b="b"/>
              <a:pathLst>
                <a:path w="981075" h="485775">
                  <a:moveTo>
                    <a:pt x="490600" y="0"/>
                  </a:moveTo>
                  <a:lnTo>
                    <a:pt x="0" y="485775"/>
                  </a:lnTo>
                  <a:lnTo>
                    <a:pt x="981075" y="485775"/>
                  </a:lnTo>
                  <a:lnTo>
                    <a:pt x="490600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979" y="2025014"/>
            <a:ext cx="235648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Objectives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36270" y="3045920"/>
            <a:ext cx="3385820" cy="3176270"/>
            <a:chOff x="2036270" y="3045920"/>
            <a:chExt cx="3385820" cy="3176270"/>
          </a:xfrm>
        </p:grpSpPr>
        <p:sp>
          <p:nvSpPr>
            <p:cNvPr id="4" name="object 4"/>
            <p:cNvSpPr/>
            <p:nvPr/>
          </p:nvSpPr>
          <p:spPr>
            <a:xfrm>
              <a:off x="2043175" y="3052825"/>
              <a:ext cx="3371850" cy="3162300"/>
            </a:xfrm>
            <a:custGeom>
              <a:avLst/>
              <a:gdLst/>
              <a:ahLst/>
              <a:cxnLst/>
              <a:rect l="l" t="t" r="r" b="b"/>
              <a:pathLst>
                <a:path w="3371850" h="3162300">
                  <a:moveTo>
                    <a:pt x="3271901" y="0"/>
                  </a:moveTo>
                  <a:lnTo>
                    <a:pt x="99822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2"/>
                  </a:lnTo>
                  <a:lnTo>
                    <a:pt x="0" y="3062351"/>
                  </a:lnTo>
                  <a:lnTo>
                    <a:pt x="7846" y="3101220"/>
                  </a:lnTo>
                  <a:lnTo>
                    <a:pt x="29241" y="3132994"/>
                  </a:lnTo>
                  <a:lnTo>
                    <a:pt x="60971" y="3154433"/>
                  </a:lnTo>
                  <a:lnTo>
                    <a:pt x="99822" y="3162300"/>
                  </a:lnTo>
                  <a:lnTo>
                    <a:pt x="3271901" y="3162300"/>
                  </a:lnTo>
                  <a:lnTo>
                    <a:pt x="3310770" y="3154433"/>
                  </a:lnTo>
                  <a:lnTo>
                    <a:pt x="3342544" y="3132994"/>
                  </a:lnTo>
                  <a:lnTo>
                    <a:pt x="3363983" y="3101220"/>
                  </a:lnTo>
                  <a:lnTo>
                    <a:pt x="3371850" y="3062351"/>
                  </a:lnTo>
                  <a:lnTo>
                    <a:pt x="3371850" y="99822"/>
                  </a:lnTo>
                  <a:lnTo>
                    <a:pt x="3363983" y="60971"/>
                  </a:lnTo>
                  <a:lnTo>
                    <a:pt x="3342544" y="29241"/>
                  </a:lnTo>
                  <a:lnTo>
                    <a:pt x="3310770" y="7846"/>
                  </a:lnTo>
                  <a:lnTo>
                    <a:pt x="3271901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3175" y="3052825"/>
              <a:ext cx="3371850" cy="3162300"/>
            </a:xfrm>
            <a:custGeom>
              <a:avLst/>
              <a:gdLst/>
              <a:ahLst/>
              <a:cxnLst/>
              <a:rect l="l" t="t" r="r" b="b"/>
              <a:pathLst>
                <a:path w="3371850" h="3162300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2" y="0"/>
                  </a:lnTo>
                  <a:lnTo>
                    <a:pt x="3271901" y="0"/>
                  </a:lnTo>
                  <a:lnTo>
                    <a:pt x="3310770" y="7846"/>
                  </a:lnTo>
                  <a:lnTo>
                    <a:pt x="3342544" y="29241"/>
                  </a:lnTo>
                  <a:lnTo>
                    <a:pt x="3363983" y="60971"/>
                  </a:lnTo>
                  <a:lnTo>
                    <a:pt x="3371850" y="99822"/>
                  </a:lnTo>
                  <a:lnTo>
                    <a:pt x="3371850" y="3062351"/>
                  </a:lnTo>
                  <a:lnTo>
                    <a:pt x="3363983" y="3101220"/>
                  </a:lnTo>
                  <a:lnTo>
                    <a:pt x="3342544" y="3132994"/>
                  </a:lnTo>
                  <a:lnTo>
                    <a:pt x="3310770" y="3154433"/>
                  </a:lnTo>
                  <a:lnTo>
                    <a:pt x="3271901" y="3162300"/>
                  </a:lnTo>
                  <a:lnTo>
                    <a:pt x="99822" y="3162300"/>
                  </a:lnTo>
                  <a:lnTo>
                    <a:pt x="60971" y="3154433"/>
                  </a:lnTo>
                  <a:lnTo>
                    <a:pt x="29241" y="3132994"/>
                  </a:lnTo>
                  <a:lnTo>
                    <a:pt x="7846" y="3101220"/>
                  </a:lnTo>
                  <a:lnTo>
                    <a:pt x="0" y="3062351"/>
                  </a:lnTo>
                  <a:lnTo>
                    <a:pt x="0" y="99822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54326" y="3299777"/>
            <a:ext cx="1905000" cy="7004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4700"/>
              </a:lnSpc>
              <a:spcBef>
                <a:spcPts val="5"/>
              </a:spcBef>
            </a:pPr>
            <a:r>
              <a:rPr sz="2150" dirty="0">
                <a:solidFill>
                  <a:srgbClr val="272424"/>
                </a:solidFill>
                <a:latin typeface="Calibri"/>
                <a:cs typeface="Calibri"/>
              </a:rPr>
              <a:t>Empower</a:t>
            </a:r>
            <a:r>
              <a:rPr sz="2150" spc="35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72424"/>
                </a:solidFill>
                <a:latin typeface="Calibri"/>
                <a:cs typeface="Calibri"/>
              </a:rPr>
              <a:t>Online </a:t>
            </a:r>
            <a:r>
              <a:rPr sz="2150" spc="-470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72424"/>
                </a:solidFill>
                <a:latin typeface="Calibri"/>
                <a:cs typeface="Calibri"/>
              </a:rPr>
              <a:t>Shopping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4326" y="4194619"/>
            <a:ext cx="2719705" cy="17989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75"/>
              </a:spcBef>
            </a:pP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Provide 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an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easy-to-use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platform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for</a:t>
            </a:r>
            <a:r>
              <a:rPr sz="1700" spc="-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customers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browse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purchase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products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without</a:t>
            </a:r>
            <a:r>
              <a:rPr sz="1700" spc="-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hassle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of</a:t>
            </a:r>
            <a:r>
              <a:rPr sz="1700" spc="-10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leaving</a:t>
            </a:r>
            <a:r>
              <a:rPr sz="1700" spc="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their</a:t>
            </a:r>
            <a:r>
              <a:rPr sz="1700" spc="-1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homes.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27195" y="3045920"/>
            <a:ext cx="3385820" cy="3176270"/>
            <a:chOff x="5627195" y="3045920"/>
            <a:chExt cx="3385820" cy="3176270"/>
          </a:xfrm>
        </p:grpSpPr>
        <p:sp>
          <p:nvSpPr>
            <p:cNvPr id="9" name="object 9"/>
            <p:cNvSpPr/>
            <p:nvPr/>
          </p:nvSpPr>
          <p:spPr>
            <a:xfrm>
              <a:off x="5634100" y="3052825"/>
              <a:ext cx="3371850" cy="3162300"/>
            </a:xfrm>
            <a:custGeom>
              <a:avLst/>
              <a:gdLst/>
              <a:ahLst/>
              <a:cxnLst/>
              <a:rect l="l" t="t" r="r" b="b"/>
              <a:pathLst>
                <a:path w="3371850" h="3162300">
                  <a:moveTo>
                    <a:pt x="3271901" y="0"/>
                  </a:moveTo>
                  <a:lnTo>
                    <a:pt x="99822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2"/>
                  </a:lnTo>
                  <a:lnTo>
                    <a:pt x="0" y="3062351"/>
                  </a:lnTo>
                  <a:lnTo>
                    <a:pt x="7846" y="3101220"/>
                  </a:lnTo>
                  <a:lnTo>
                    <a:pt x="29241" y="3132994"/>
                  </a:lnTo>
                  <a:lnTo>
                    <a:pt x="60971" y="3154433"/>
                  </a:lnTo>
                  <a:lnTo>
                    <a:pt x="99822" y="3162300"/>
                  </a:lnTo>
                  <a:lnTo>
                    <a:pt x="3271901" y="3162300"/>
                  </a:lnTo>
                  <a:lnTo>
                    <a:pt x="3310770" y="3154433"/>
                  </a:lnTo>
                  <a:lnTo>
                    <a:pt x="3342544" y="3132994"/>
                  </a:lnTo>
                  <a:lnTo>
                    <a:pt x="3363983" y="3101220"/>
                  </a:lnTo>
                  <a:lnTo>
                    <a:pt x="3371850" y="3062351"/>
                  </a:lnTo>
                  <a:lnTo>
                    <a:pt x="3371850" y="99822"/>
                  </a:lnTo>
                  <a:lnTo>
                    <a:pt x="3363983" y="60971"/>
                  </a:lnTo>
                  <a:lnTo>
                    <a:pt x="3342544" y="29241"/>
                  </a:lnTo>
                  <a:lnTo>
                    <a:pt x="3310770" y="7846"/>
                  </a:lnTo>
                  <a:lnTo>
                    <a:pt x="3271901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4100" y="3052825"/>
              <a:ext cx="3371850" cy="3162300"/>
            </a:xfrm>
            <a:custGeom>
              <a:avLst/>
              <a:gdLst/>
              <a:ahLst/>
              <a:cxnLst/>
              <a:rect l="l" t="t" r="r" b="b"/>
              <a:pathLst>
                <a:path w="3371850" h="3162300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2" y="0"/>
                  </a:lnTo>
                  <a:lnTo>
                    <a:pt x="3271901" y="0"/>
                  </a:lnTo>
                  <a:lnTo>
                    <a:pt x="3310770" y="7846"/>
                  </a:lnTo>
                  <a:lnTo>
                    <a:pt x="3342544" y="29241"/>
                  </a:lnTo>
                  <a:lnTo>
                    <a:pt x="3363983" y="60971"/>
                  </a:lnTo>
                  <a:lnTo>
                    <a:pt x="3371850" y="99822"/>
                  </a:lnTo>
                  <a:lnTo>
                    <a:pt x="3371850" y="3062351"/>
                  </a:lnTo>
                  <a:lnTo>
                    <a:pt x="3363983" y="3101220"/>
                  </a:lnTo>
                  <a:lnTo>
                    <a:pt x="3342544" y="3132994"/>
                  </a:lnTo>
                  <a:lnTo>
                    <a:pt x="3310770" y="3154433"/>
                  </a:lnTo>
                  <a:lnTo>
                    <a:pt x="3271901" y="3162300"/>
                  </a:lnTo>
                  <a:lnTo>
                    <a:pt x="99822" y="3162300"/>
                  </a:lnTo>
                  <a:lnTo>
                    <a:pt x="60971" y="3154433"/>
                  </a:lnTo>
                  <a:lnTo>
                    <a:pt x="29241" y="3132994"/>
                  </a:lnTo>
                  <a:lnTo>
                    <a:pt x="7846" y="3101220"/>
                  </a:lnTo>
                  <a:lnTo>
                    <a:pt x="0" y="3062351"/>
                  </a:lnTo>
                  <a:lnTo>
                    <a:pt x="0" y="99822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48679" y="3299777"/>
            <a:ext cx="25292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0" dirty="0">
                <a:solidFill>
                  <a:srgbClr val="272424"/>
                </a:solidFill>
                <a:latin typeface="Calibri"/>
                <a:cs typeface="Calibri"/>
              </a:rPr>
              <a:t>Support</a:t>
            </a:r>
            <a:r>
              <a:rPr sz="2150" spc="120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72424"/>
                </a:solidFill>
                <a:latin typeface="Calibri"/>
                <a:cs typeface="Calibri"/>
              </a:rPr>
              <a:t>Online</a:t>
            </a:r>
            <a:r>
              <a:rPr sz="2150" spc="70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72424"/>
                </a:solidFill>
                <a:latin typeface="Calibri"/>
                <a:cs typeface="Calibri"/>
              </a:rPr>
              <a:t>Selling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8679" y="3847020"/>
            <a:ext cx="2637155" cy="14465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65"/>
              </a:spcBef>
            </a:pP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Enable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business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owners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 </a:t>
            </a:r>
            <a:r>
              <a:rPr sz="1700" spc="-5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sell</a:t>
            </a:r>
            <a:r>
              <a:rPr sz="1700" spc="-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their</a:t>
            </a:r>
            <a:r>
              <a:rPr sz="1700" spc="-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products</a:t>
            </a:r>
            <a:r>
              <a:rPr sz="1700" spc="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</a:t>
            </a:r>
            <a:r>
              <a:rPr sz="1700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the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ease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flexibility </a:t>
            </a:r>
            <a:r>
              <a:rPr sz="1700" spc="55" dirty="0">
                <a:solidFill>
                  <a:srgbClr val="272424"/>
                </a:solidFill>
                <a:latin typeface="Tahoma"/>
                <a:cs typeface="Tahoma"/>
              </a:rPr>
              <a:t>of 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an 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online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store.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218120" y="3045920"/>
            <a:ext cx="3385820" cy="3176270"/>
            <a:chOff x="9218120" y="3045920"/>
            <a:chExt cx="3385820" cy="3176270"/>
          </a:xfrm>
        </p:grpSpPr>
        <p:sp>
          <p:nvSpPr>
            <p:cNvPr id="14" name="object 14"/>
            <p:cNvSpPr/>
            <p:nvPr/>
          </p:nvSpPr>
          <p:spPr>
            <a:xfrm>
              <a:off x="9225025" y="3052825"/>
              <a:ext cx="3371850" cy="3162300"/>
            </a:xfrm>
            <a:custGeom>
              <a:avLst/>
              <a:gdLst/>
              <a:ahLst/>
              <a:cxnLst/>
              <a:rect l="l" t="t" r="r" b="b"/>
              <a:pathLst>
                <a:path w="3371850" h="3162300">
                  <a:moveTo>
                    <a:pt x="3271901" y="0"/>
                  </a:moveTo>
                  <a:lnTo>
                    <a:pt x="99822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2"/>
                  </a:lnTo>
                  <a:lnTo>
                    <a:pt x="0" y="3062351"/>
                  </a:lnTo>
                  <a:lnTo>
                    <a:pt x="7846" y="3101220"/>
                  </a:lnTo>
                  <a:lnTo>
                    <a:pt x="29241" y="3132994"/>
                  </a:lnTo>
                  <a:lnTo>
                    <a:pt x="60971" y="3154433"/>
                  </a:lnTo>
                  <a:lnTo>
                    <a:pt x="99822" y="3162300"/>
                  </a:lnTo>
                  <a:lnTo>
                    <a:pt x="3271901" y="3162300"/>
                  </a:lnTo>
                  <a:lnTo>
                    <a:pt x="3310770" y="3154433"/>
                  </a:lnTo>
                  <a:lnTo>
                    <a:pt x="3342544" y="3132994"/>
                  </a:lnTo>
                  <a:lnTo>
                    <a:pt x="3363983" y="3101220"/>
                  </a:lnTo>
                  <a:lnTo>
                    <a:pt x="3371850" y="3062351"/>
                  </a:lnTo>
                  <a:lnTo>
                    <a:pt x="3371850" y="99822"/>
                  </a:lnTo>
                  <a:lnTo>
                    <a:pt x="3363983" y="60971"/>
                  </a:lnTo>
                  <a:lnTo>
                    <a:pt x="3342544" y="29241"/>
                  </a:lnTo>
                  <a:lnTo>
                    <a:pt x="3310770" y="7846"/>
                  </a:lnTo>
                  <a:lnTo>
                    <a:pt x="3271901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25025" y="3052825"/>
              <a:ext cx="3371850" cy="3162300"/>
            </a:xfrm>
            <a:custGeom>
              <a:avLst/>
              <a:gdLst/>
              <a:ahLst/>
              <a:cxnLst/>
              <a:rect l="l" t="t" r="r" b="b"/>
              <a:pathLst>
                <a:path w="3371850" h="3162300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2" y="0"/>
                  </a:lnTo>
                  <a:lnTo>
                    <a:pt x="3271901" y="0"/>
                  </a:lnTo>
                  <a:lnTo>
                    <a:pt x="3310770" y="7846"/>
                  </a:lnTo>
                  <a:lnTo>
                    <a:pt x="3342544" y="29241"/>
                  </a:lnTo>
                  <a:lnTo>
                    <a:pt x="3363983" y="60971"/>
                  </a:lnTo>
                  <a:lnTo>
                    <a:pt x="3371850" y="99822"/>
                  </a:lnTo>
                  <a:lnTo>
                    <a:pt x="3371850" y="3062351"/>
                  </a:lnTo>
                  <a:lnTo>
                    <a:pt x="3363983" y="3101220"/>
                  </a:lnTo>
                  <a:lnTo>
                    <a:pt x="3342544" y="3132994"/>
                  </a:lnTo>
                  <a:lnTo>
                    <a:pt x="3310770" y="3154433"/>
                  </a:lnTo>
                  <a:lnTo>
                    <a:pt x="3271901" y="3162300"/>
                  </a:lnTo>
                  <a:lnTo>
                    <a:pt x="99822" y="3162300"/>
                  </a:lnTo>
                  <a:lnTo>
                    <a:pt x="60971" y="3154433"/>
                  </a:lnTo>
                  <a:lnTo>
                    <a:pt x="29241" y="3132994"/>
                  </a:lnTo>
                  <a:lnTo>
                    <a:pt x="7846" y="3101220"/>
                  </a:lnTo>
                  <a:lnTo>
                    <a:pt x="0" y="3062351"/>
                  </a:lnTo>
                  <a:lnTo>
                    <a:pt x="0" y="99822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543415" y="3299777"/>
            <a:ext cx="222758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0" dirty="0">
                <a:solidFill>
                  <a:srgbClr val="272424"/>
                </a:solidFill>
                <a:latin typeface="Calibri"/>
                <a:cs typeface="Calibri"/>
              </a:rPr>
              <a:t>Secure</a:t>
            </a:r>
            <a:r>
              <a:rPr sz="2150" spc="40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72424"/>
                </a:solidFill>
                <a:latin typeface="Calibri"/>
                <a:cs typeface="Calibri"/>
              </a:rPr>
              <a:t>Transactions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43415" y="3847020"/>
            <a:ext cx="2680335" cy="21615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60"/>
              </a:spcBef>
            </a:pP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Ensure that 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all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transactions </a:t>
            </a:r>
            <a:r>
              <a:rPr sz="1700" spc="-5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are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secure,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from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payment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processing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 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data 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storage, </a:t>
            </a:r>
            <a:r>
              <a:rPr sz="1700" spc="-5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foster</a:t>
            </a:r>
            <a:r>
              <a:rPr sz="1700" spc="1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trust</a:t>
            </a:r>
            <a:r>
              <a:rPr sz="1700" spc="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reliability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among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customers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sellers.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82295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82295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7979" y="3075939"/>
            <a:ext cx="4368800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spc="-20" dirty="0">
                <a:solidFill>
                  <a:srgbClr val="302E2B"/>
                </a:solidFill>
                <a:latin typeface="Calibri"/>
                <a:cs typeface="Calibri"/>
              </a:rPr>
              <a:t>Problem</a:t>
            </a:r>
            <a:r>
              <a:rPr sz="4350" spc="50" dirty="0">
                <a:solidFill>
                  <a:srgbClr val="302E2B"/>
                </a:solidFill>
                <a:latin typeface="Calibri"/>
                <a:cs typeface="Calibri"/>
              </a:rPr>
              <a:t> </a:t>
            </a:r>
            <a:r>
              <a:rPr sz="4350" spc="-40" dirty="0">
                <a:solidFill>
                  <a:srgbClr val="302E2B"/>
                </a:solidFill>
                <a:latin typeface="Calibri"/>
                <a:cs typeface="Calibri"/>
              </a:rPr>
              <a:t>Statement</a:t>
            </a:r>
            <a:endParaRPr sz="4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7979" y="4091114"/>
            <a:ext cx="10156190" cy="10941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60"/>
              </a:spcBef>
            </a:pP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Traditional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shopping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methods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have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limitations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like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location,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time, and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availability.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Online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shopping offers </a:t>
            </a:r>
            <a:r>
              <a:rPr sz="1700" spc="-5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convenience,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but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the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options 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are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often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limited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not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trustworthy. 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Our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project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aims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bridge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this 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gap 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provide</a:t>
            </a:r>
            <a:r>
              <a:rPr sz="1700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a</a:t>
            </a:r>
            <a:r>
              <a:rPr sz="1700" spc="-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secure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platform</a:t>
            </a:r>
            <a:r>
              <a:rPr sz="1700" spc="1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that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enables</a:t>
            </a:r>
            <a:r>
              <a:rPr sz="1700" spc="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customers</a:t>
            </a:r>
            <a:r>
              <a:rPr sz="1700" spc="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sellers</a:t>
            </a:r>
            <a:r>
              <a:rPr sz="1700" spc="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thrive.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979" y="704596"/>
            <a:ext cx="396811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Literature</a:t>
            </a:r>
            <a:r>
              <a:rPr spc="225" dirty="0"/>
              <a:t> </a:t>
            </a:r>
            <a:r>
              <a:rPr spc="-15" dirty="0"/>
              <a:t>Review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65391" y="1724025"/>
            <a:ext cx="1278890" cy="5810250"/>
            <a:chOff x="7065391" y="1724025"/>
            <a:chExt cx="1278890" cy="5810250"/>
          </a:xfrm>
        </p:grpSpPr>
        <p:sp>
          <p:nvSpPr>
            <p:cNvPr id="4" name="object 4"/>
            <p:cNvSpPr/>
            <p:nvPr/>
          </p:nvSpPr>
          <p:spPr>
            <a:xfrm>
              <a:off x="7296150" y="1724024"/>
              <a:ext cx="1047750" cy="5810250"/>
            </a:xfrm>
            <a:custGeom>
              <a:avLst/>
              <a:gdLst/>
              <a:ahLst/>
              <a:cxnLst/>
              <a:rect l="l" t="t" r="r" b="b"/>
              <a:pathLst>
                <a:path w="1047750" h="5810250">
                  <a:moveTo>
                    <a:pt x="38100" y="0"/>
                  </a:moveTo>
                  <a:lnTo>
                    <a:pt x="0" y="0"/>
                  </a:lnTo>
                  <a:lnTo>
                    <a:pt x="0" y="5810250"/>
                  </a:lnTo>
                  <a:lnTo>
                    <a:pt x="38100" y="5810250"/>
                  </a:lnTo>
                  <a:lnTo>
                    <a:pt x="38100" y="0"/>
                  </a:lnTo>
                  <a:close/>
                </a:path>
                <a:path w="1047750" h="5810250">
                  <a:moveTo>
                    <a:pt x="1047750" y="400050"/>
                  </a:moveTo>
                  <a:lnTo>
                    <a:pt x="266700" y="400050"/>
                  </a:lnTo>
                  <a:lnTo>
                    <a:pt x="266700" y="447675"/>
                  </a:lnTo>
                  <a:lnTo>
                    <a:pt x="1047750" y="447675"/>
                  </a:lnTo>
                  <a:lnTo>
                    <a:pt x="1047750" y="400050"/>
                  </a:lnTo>
                  <a:close/>
                </a:path>
              </a:pathLst>
            </a:custGeom>
            <a:solidFill>
              <a:srgbClr val="D1D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2376" y="1909826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396240" y="0"/>
                  </a:moveTo>
                  <a:lnTo>
                    <a:pt x="98932" y="0"/>
                  </a:lnTo>
                  <a:lnTo>
                    <a:pt x="60436" y="7780"/>
                  </a:lnTo>
                  <a:lnTo>
                    <a:pt x="28987" y="29003"/>
                  </a:lnTo>
                  <a:lnTo>
                    <a:pt x="7778" y="60489"/>
                  </a:lnTo>
                  <a:lnTo>
                    <a:pt x="0" y="99060"/>
                  </a:lnTo>
                  <a:lnTo>
                    <a:pt x="0" y="396239"/>
                  </a:lnTo>
                  <a:lnTo>
                    <a:pt x="7778" y="434756"/>
                  </a:lnTo>
                  <a:lnTo>
                    <a:pt x="28987" y="466248"/>
                  </a:lnTo>
                  <a:lnTo>
                    <a:pt x="60436" y="487501"/>
                  </a:lnTo>
                  <a:lnTo>
                    <a:pt x="98932" y="495300"/>
                  </a:lnTo>
                  <a:lnTo>
                    <a:pt x="396240" y="495300"/>
                  </a:lnTo>
                  <a:lnTo>
                    <a:pt x="434756" y="487501"/>
                  </a:lnTo>
                  <a:lnTo>
                    <a:pt x="466248" y="466248"/>
                  </a:lnTo>
                  <a:lnTo>
                    <a:pt x="487501" y="434756"/>
                  </a:lnTo>
                  <a:lnTo>
                    <a:pt x="495300" y="396239"/>
                  </a:lnTo>
                  <a:lnTo>
                    <a:pt x="495300" y="99060"/>
                  </a:lnTo>
                  <a:lnTo>
                    <a:pt x="487501" y="60489"/>
                  </a:lnTo>
                  <a:lnTo>
                    <a:pt x="466248" y="29003"/>
                  </a:lnTo>
                  <a:lnTo>
                    <a:pt x="434756" y="778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2376" y="1909826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99060"/>
                  </a:moveTo>
                  <a:lnTo>
                    <a:pt x="7778" y="60489"/>
                  </a:lnTo>
                  <a:lnTo>
                    <a:pt x="28987" y="29003"/>
                  </a:lnTo>
                  <a:lnTo>
                    <a:pt x="60436" y="7780"/>
                  </a:lnTo>
                  <a:lnTo>
                    <a:pt x="98932" y="0"/>
                  </a:lnTo>
                  <a:lnTo>
                    <a:pt x="396240" y="0"/>
                  </a:lnTo>
                  <a:lnTo>
                    <a:pt x="434756" y="7780"/>
                  </a:lnTo>
                  <a:lnTo>
                    <a:pt x="466248" y="29003"/>
                  </a:lnTo>
                  <a:lnTo>
                    <a:pt x="487501" y="60489"/>
                  </a:lnTo>
                  <a:lnTo>
                    <a:pt x="495300" y="99060"/>
                  </a:lnTo>
                  <a:lnTo>
                    <a:pt x="495300" y="396239"/>
                  </a:lnTo>
                  <a:lnTo>
                    <a:pt x="487501" y="434756"/>
                  </a:lnTo>
                  <a:lnTo>
                    <a:pt x="466248" y="466248"/>
                  </a:lnTo>
                  <a:lnTo>
                    <a:pt x="434756" y="487501"/>
                  </a:lnTo>
                  <a:lnTo>
                    <a:pt x="396240" y="495300"/>
                  </a:lnTo>
                  <a:lnTo>
                    <a:pt x="98932" y="495300"/>
                  </a:lnTo>
                  <a:lnTo>
                    <a:pt x="60436" y="487501"/>
                  </a:lnTo>
                  <a:lnTo>
                    <a:pt x="28987" y="466248"/>
                  </a:lnTo>
                  <a:lnTo>
                    <a:pt x="7778" y="434756"/>
                  </a:lnTo>
                  <a:lnTo>
                    <a:pt x="0" y="396239"/>
                  </a:lnTo>
                  <a:lnTo>
                    <a:pt x="0" y="99060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21219" y="1958403"/>
            <a:ext cx="1949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solidFill>
                  <a:srgbClr val="272424"/>
                </a:solidFill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1394" y="1965388"/>
            <a:ext cx="92456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30" dirty="0">
                <a:solidFill>
                  <a:srgbClr val="272424"/>
                </a:solidFill>
                <a:latin typeface="Calibri"/>
                <a:cs typeface="Calibri"/>
              </a:rPr>
              <a:t>A</a:t>
            </a:r>
            <a:r>
              <a:rPr sz="2150" spc="5" dirty="0">
                <a:solidFill>
                  <a:srgbClr val="272424"/>
                </a:solidFill>
                <a:latin typeface="Calibri"/>
                <a:cs typeface="Calibri"/>
              </a:rPr>
              <a:t>m</a:t>
            </a:r>
            <a:r>
              <a:rPr sz="2150" spc="15" dirty="0">
                <a:solidFill>
                  <a:srgbClr val="272424"/>
                </a:solidFill>
                <a:latin typeface="Calibri"/>
                <a:cs typeface="Calibri"/>
              </a:rPr>
              <a:t>a</a:t>
            </a:r>
            <a:r>
              <a:rPr sz="2150" spc="-100" dirty="0">
                <a:solidFill>
                  <a:srgbClr val="272424"/>
                </a:solidFill>
                <a:latin typeface="Calibri"/>
                <a:cs typeface="Calibri"/>
              </a:rPr>
              <a:t>z</a:t>
            </a:r>
            <a:r>
              <a:rPr sz="2150" spc="-15" dirty="0">
                <a:solidFill>
                  <a:srgbClr val="272424"/>
                </a:solidFill>
                <a:latin typeface="Calibri"/>
                <a:cs typeface="Calibri"/>
              </a:rPr>
              <a:t>o</a:t>
            </a:r>
            <a:r>
              <a:rPr sz="2150" spc="10" dirty="0">
                <a:solidFill>
                  <a:srgbClr val="272424"/>
                </a:solidFill>
                <a:latin typeface="Calibri"/>
                <a:cs typeface="Calibri"/>
              </a:rPr>
              <a:t>n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1394" y="2512504"/>
            <a:ext cx="3691890" cy="17989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75"/>
              </a:spcBef>
            </a:pP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Amazon revolutionized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the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e-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commerce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industry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set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the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benchmark</a:t>
            </a:r>
            <a:r>
              <a:rPr sz="1700" spc="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</a:t>
            </a:r>
            <a:r>
              <a:rPr sz="1700" spc="-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its</a:t>
            </a:r>
            <a:r>
              <a:rPr sz="1700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extensive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product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range</a:t>
            </a:r>
            <a:r>
              <a:rPr sz="1700" spc="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spc="-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proprietary</a:t>
            </a:r>
            <a:r>
              <a:rPr sz="1700" spc="1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fulfillment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technology.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86500" y="3007741"/>
            <a:ext cx="1288415" cy="518795"/>
            <a:chOff x="6286500" y="3007741"/>
            <a:chExt cx="1288415" cy="518795"/>
          </a:xfrm>
        </p:grpSpPr>
        <p:sp>
          <p:nvSpPr>
            <p:cNvPr id="11" name="object 11"/>
            <p:cNvSpPr/>
            <p:nvPr/>
          </p:nvSpPr>
          <p:spPr>
            <a:xfrm>
              <a:off x="6286500" y="3238500"/>
              <a:ext cx="781050" cy="47625"/>
            </a:xfrm>
            <a:custGeom>
              <a:avLst/>
              <a:gdLst/>
              <a:ahLst/>
              <a:cxnLst/>
              <a:rect l="l" t="t" r="r" b="b"/>
              <a:pathLst>
                <a:path w="781050" h="47625">
                  <a:moveTo>
                    <a:pt x="7810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81050" y="47625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D1D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72376" y="3014726"/>
              <a:ext cx="495300" cy="504825"/>
            </a:xfrm>
            <a:custGeom>
              <a:avLst/>
              <a:gdLst/>
              <a:ahLst/>
              <a:cxnLst/>
              <a:rect l="l" t="t" r="r" b="b"/>
              <a:pathLst>
                <a:path w="495300" h="504825">
                  <a:moveTo>
                    <a:pt x="396240" y="0"/>
                  </a:moveTo>
                  <a:lnTo>
                    <a:pt x="98932" y="0"/>
                  </a:lnTo>
                  <a:lnTo>
                    <a:pt x="60436" y="7780"/>
                  </a:lnTo>
                  <a:lnTo>
                    <a:pt x="28987" y="29003"/>
                  </a:lnTo>
                  <a:lnTo>
                    <a:pt x="7778" y="60489"/>
                  </a:lnTo>
                  <a:lnTo>
                    <a:pt x="0" y="99060"/>
                  </a:lnTo>
                  <a:lnTo>
                    <a:pt x="0" y="405764"/>
                  </a:lnTo>
                  <a:lnTo>
                    <a:pt x="7778" y="444281"/>
                  </a:lnTo>
                  <a:lnTo>
                    <a:pt x="28987" y="475773"/>
                  </a:lnTo>
                  <a:lnTo>
                    <a:pt x="60436" y="497026"/>
                  </a:lnTo>
                  <a:lnTo>
                    <a:pt x="98932" y="504825"/>
                  </a:lnTo>
                  <a:lnTo>
                    <a:pt x="396240" y="504825"/>
                  </a:lnTo>
                  <a:lnTo>
                    <a:pt x="434756" y="497026"/>
                  </a:lnTo>
                  <a:lnTo>
                    <a:pt x="466248" y="475773"/>
                  </a:lnTo>
                  <a:lnTo>
                    <a:pt x="487501" y="444281"/>
                  </a:lnTo>
                  <a:lnTo>
                    <a:pt x="495300" y="405764"/>
                  </a:lnTo>
                  <a:lnTo>
                    <a:pt x="495300" y="99060"/>
                  </a:lnTo>
                  <a:lnTo>
                    <a:pt x="487501" y="60489"/>
                  </a:lnTo>
                  <a:lnTo>
                    <a:pt x="466248" y="29003"/>
                  </a:lnTo>
                  <a:lnTo>
                    <a:pt x="434756" y="778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72376" y="3014726"/>
              <a:ext cx="495300" cy="504825"/>
            </a:xfrm>
            <a:custGeom>
              <a:avLst/>
              <a:gdLst/>
              <a:ahLst/>
              <a:cxnLst/>
              <a:rect l="l" t="t" r="r" b="b"/>
              <a:pathLst>
                <a:path w="495300" h="504825">
                  <a:moveTo>
                    <a:pt x="0" y="99060"/>
                  </a:moveTo>
                  <a:lnTo>
                    <a:pt x="7778" y="60489"/>
                  </a:lnTo>
                  <a:lnTo>
                    <a:pt x="28987" y="29003"/>
                  </a:lnTo>
                  <a:lnTo>
                    <a:pt x="60436" y="7780"/>
                  </a:lnTo>
                  <a:lnTo>
                    <a:pt x="98932" y="0"/>
                  </a:lnTo>
                  <a:lnTo>
                    <a:pt x="396240" y="0"/>
                  </a:lnTo>
                  <a:lnTo>
                    <a:pt x="434756" y="7780"/>
                  </a:lnTo>
                  <a:lnTo>
                    <a:pt x="466248" y="29003"/>
                  </a:lnTo>
                  <a:lnTo>
                    <a:pt x="487501" y="60489"/>
                  </a:lnTo>
                  <a:lnTo>
                    <a:pt x="495300" y="99060"/>
                  </a:lnTo>
                  <a:lnTo>
                    <a:pt x="495300" y="405764"/>
                  </a:lnTo>
                  <a:lnTo>
                    <a:pt x="487501" y="444281"/>
                  </a:lnTo>
                  <a:lnTo>
                    <a:pt x="466248" y="475773"/>
                  </a:lnTo>
                  <a:lnTo>
                    <a:pt x="434756" y="497026"/>
                  </a:lnTo>
                  <a:lnTo>
                    <a:pt x="396240" y="504825"/>
                  </a:lnTo>
                  <a:lnTo>
                    <a:pt x="98932" y="504825"/>
                  </a:lnTo>
                  <a:lnTo>
                    <a:pt x="60436" y="497026"/>
                  </a:lnTo>
                  <a:lnTo>
                    <a:pt x="28987" y="475773"/>
                  </a:lnTo>
                  <a:lnTo>
                    <a:pt x="7778" y="444281"/>
                  </a:lnTo>
                  <a:lnTo>
                    <a:pt x="0" y="405764"/>
                  </a:lnTo>
                  <a:lnTo>
                    <a:pt x="0" y="99060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7569" y="3070542"/>
            <a:ext cx="1949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solidFill>
                  <a:srgbClr val="272424"/>
                </a:solidFill>
                <a:latin typeface="Calibri"/>
                <a:cs typeface="Calibri"/>
              </a:rPr>
              <a:t>2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3000" y="3077273"/>
            <a:ext cx="1295400" cy="34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5" smtClean="0">
                <a:solidFill>
                  <a:srgbClr val="272424"/>
                </a:solidFill>
                <a:latin typeface="Calibri"/>
                <a:cs typeface="Calibri"/>
              </a:rPr>
              <a:t>E</a:t>
            </a:r>
            <a:r>
              <a:rPr lang="en-US" sz="2150" spc="-5" dirty="0" smtClean="0">
                <a:solidFill>
                  <a:srgbClr val="272424"/>
                </a:solidFill>
                <a:latin typeface="Calibri"/>
                <a:cs typeface="Calibri"/>
              </a:rPr>
              <a:t>-Bharat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6205" y="3624770"/>
            <a:ext cx="3879850" cy="14465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78740" marR="5080" indent="-66675" algn="r">
              <a:lnSpc>
                <a:spcPct val="137400"/>
              </a:lnSpc>
              <a:spcBef>
                <a:spcPts val="65"/>
              </a:spcBef>
            </a:pP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E-Bharat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is</a:t>
            </a:r>
            <a:r>
              <a:rPr sz="1700" spc="-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a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e-commerce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platform</a:t>
            </a:r>
            <a:r>
              <a:rPr sz="1700" spc="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that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offers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creative</a:t>
            </a:r>
            <a:r>
              <a:rPr sz="1700" spc="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sellers</a:t>
            </a:r>
            <a:r>
              <a:rPr sz="1700" spc="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a</a:t>
            </a:r>
            <a:r>
              <a:rPr sz="1700" spc="-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platform</a:t>
            </a:r>
            <a:r>
              <a:rPr sz="1700" spc="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sell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niche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handmade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or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vintage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items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connect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</a:t>
            </a:r>
            <a:r>
              <a:rPr sz="1700" spc="-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their</a:t>
            </a:r>
            <a:r>
              <a:rPr sz="1700" spc="-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customer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base.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65470" y="4560395"/>
            <a:ext cx="1278890" cy="509270"/>
            <a:chOff x="7065470" y="4560395"/>
            <a:chExt cx="1278890" cy="509270"/>
          </a:xfrm>
        </p:grpSpPr>
        <p:sp>
          <p:nvSpPr>
            <p:cNvPr id="18" name="object 18"/>
            <p:cNvSpPr/>
            <p:nvPr/>
          </p:nvSpPr>
          <p:spPr>
            <a:xfrm>
              <a:off x="7562849" y="4781549"/>
              <a:ext cx="781050" cy="47625"/>
            </a:xfrm>
            <a:custGeom>
              <a:avLst/>
              <a:gdLst/>
              <a:ahLst/>
              <a:cxnLst/>
              <a:rect l="l" t="t" r="r" b="b"/>
              <a:pathLst>
                <a:path w="781050" h="47625">
                  <a:moveTo>
                    <a:pt x="7810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81050" y="47625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D1D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72375" y="45673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396240" y="0"/>
                  </a:moveTo>
                  <a:lnTo>
                    <a:pt x="98932" y="0"/>
                  </a:lnTo>
                  <a:lnTo>
                    <a:pt x="60436" y="7780"/>
                  </a:lnTo>
                  <a:lnTo>
                    <a:pt x="28987" y="29003"/>
                  </a:lnTo>
                  <a:lnTo>
                    <a:pt x="7778" y="60489"/>
                  </a:lnTo>
                  <a:lnTo>
                    <a:pt x="0" y="99060"/>
                  </a:lnTo>
                  <a:lnTo>
                    <a:pt x="0" y="396239"/>
                  </a:lnTo>
                  <a:lnTo>
                    <a:pt x="7778" y="434756"/>
                  </a:lnTo>
                  <a:lnTo>
                    <a:pt x="28987" y="466248"/>
                  </a:lnTo>
                  <a:lnTo>
                    <a:pt x="60436" y="487501"/>
                  </a:lnTo>
                  <a:lnTo>
                    <a:pt x="98932" y="495300"/>
                  </a:lnTo>
                  <a:lnTo>
                    <a:pt x="396240" y="495300"/>
                  </a:lnTo>
                  <a:lnTo>
                    <a:pt x="434756" y="487501"/>
                  </a:lnTo>
                  <a:lnTo>
                    <a:pt x="466248" y="466248"/>
                  </a:lnTo>
                  <a:lnTo>
                    <a:pt x="487501" y="434756"/>
                  </a:lnTo>
                  <a:lnTo>
                    <a:pt x="495300" y="396239"/>
                  </a:lnTo>
                  <a:lnTo>
                    <a:pt x="495300" y="99060"/>
                  </a:lnTo>
                  <a:lnTo>
                    <a:pt x="487501" y="60489"/>
                  </a:lnTo>
                  <a:lnTo>
                    <a:pt x="466248" y="29003"/>
                  </a:lnTo>
                  <a:lnTo>
                    <a:pt x="434756" y="778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72375" y="45673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99060"/>
                  </a:moveTo>
                  <a:lnTo>
                    <a:pt x="7778" y="60489"/>
                  </a:lnTo>
                  <a:lnTo>
                    <a:pt x="28987" y="29003"/>
                  </a:lnTo>
                  <a:lnTo>
                    <a:pt x="60436" y="7780"/>
                  </a:lnTo>
                  <a:lnTo>
                    <a:pt x="98932" y="0"/>
                  </a:lnTo>
                  <a:lnTo>
                    <a:pt x="396240" y="0"/>
                  </a:lnTo>
                  <a:lnTo>
                    <a:pt x="434756" y="7780"/>
                  </a:lnTo>
                  <a:lnTo>
                    <a:pt x="466248" y="29003"/>
                  </a:lnTo>
                  <a:lnTo>
                    <a:pt x="487501" y="60489"/>
                  </a:lnTo>
                  <a:lnTo>
                    <a:pt x="495300" y="99060"/>
                  </a:lnTo>
                  <a:lnTo>
                    <a:pt x="495300" y="396239"/>
                  </a:lnTo>
                  <a:lnTo>
                    <a:pt x="487501" y="434756"/>
                  </a:lnTo>
                  <a:lnTo>
                    <a:pt x="466248" y="466248"/>
                  </a:lnTo>
                  <a:lnTo>
                    <a:pt x="434756" y="487501"/>
                  </a:lnTo>
                  <a:lnTo>
                    <a:pt x="396240" y="495300"/>
                  </a:lnTo>
                  <a:lnTo>
                    <a:pt x="98932" y="495300"/>
                  </a:lnTo>
                  <a:lnTo>
                    <a:pt x="60436" y="487501"/>
                  </a:lnTo>
                  <a:lnTo>
                    <a:pt x="28987" y="466248"/>
                  </a:lnTo>
                  <a:lnTo>
                    <a:pt x="7778" y="434756"/>
                  </a:lnTo>
                  <a:lnTo>
                    <a:pt x="0" y="396239"/>
                  </a:lnTo>
                  <a:lnTo>
                    <a:pt x="0" y="99060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221219" y="4618926"/>
            <a:ext cx="1949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solidFill>
                  <a:srgbClr val="272424"/>
                </a:solidFill>
                <a:latin typeface="Calibri"/>
                <a:cs typeface="Calibri"/>
              </a:rPr>
              <a:t>3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21394" y="4625657"/>
            <a:ext cx="85725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solidFill>
                  <a:srgbClr val="272424"/>
                </a:solidFill>
                <a:latin typeface="Calibri"/>
                <a:cs typeface="Calibri"/>
              </a:rPr>
              <a:t>Shopify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21394" y="5173154"/>
            <a:ext cx="3765550" cy="21615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37600"/>
              </a:lnSpc>
              <a:spcBef>
                <a:spcPts val="65"/>
              </a:spcBef>
            </a:pP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Shopify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offers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website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hosting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e-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commerce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tools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help businesses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easily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set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up their online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store. </a:t>
            </a:r>
            <a:r>
              <a:rPr sz="1700" spc="-70" dirty="0">
                <a:solidFill>
                  <a:srgbClr val="272424"/>
                </a:solidFill>
                <a:latin typeface="Tahoma"/>
                <a:cs typeface="Tahoma"/>
              </a:rPr>
              <a:t>It 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has 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multiple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features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like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inventory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management,</a:t>
            </a:r>
            <a:r>
              <a:rPr sz="1700" spc="1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payment</a:t>
            </a:r>
            <a:r>
              <a:rPr sz="1700" spc="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processing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-5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point-of-sale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solutions.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494" y="2897886"/>
            <a:ext cx="304863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2494" y="3913441"/>
            <a:ext cx="7178675" cy="14465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70"/>
              </a:spcBef>
            </a:pP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Our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project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was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developed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using 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React, 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an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open-source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JavaScript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library </a:t>
            </a:r>
            <a:r>
              <a:rPr sz="1700" spc="-5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for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building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user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interfaces. </a:t>
            </a:r>
            <a:r>
              <a:rPr sz="1700" spc="140" dirty="0">
                <a:solidFill>
                  <a:srgbClr val="272424"/>
                </a:solidFill>
                <a:latin typeface="Tahoma"/>
                <a:cs typeface="Tahoma"/>
              </a:rPr>
              <a:t>We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used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Tailwind 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CSS,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a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utility-first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CSS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framework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along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Vite,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a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fast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web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development build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tool. </a:t>
            </a:r>
            <a:r>
              <a:rPr sz="1700" spc="140" dirty="0">
                <a:solidFill>
                  <a:srgbClr val="272424"/>
                </a:solidFill>
                <a:latin typeface="Tahoma"/>
                <a:cs typeface="Tahoma"/>
              </a:rPr>
              <a:t>We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also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integrated</a:t>
            </a:r>
            <a:r>
              <a:rPr sz="1700" spc="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Firebase,</a:t>
            </a:r>
            <a:r>
              <a:rPr sz="1700" spc="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a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mobile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web</a:t>
            </a:r>
            <a:r>
              <a:rPr sz="1700" spc="-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application</a:t>
            </a:r>
            <a:r>
              <a:rPr sz="1700" spc="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development</a:t>
            </a:r>
            <a:r>
              <a:rPr sz="1700" spc="5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platform.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979" y="1398524"/>
            <a:ext cx="4523740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System</a:t>
            </a:r>
            <a:r>
              <a:rPr spc="160" dirty="0"/>
              <a:t> </a:t>
            </a:r>
            <a:r>
              <a:rPr spc="-3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350" y="2533650"/>
            <a:ext cx="3295650" cy="20383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17979" y="4865306"/>
            <a:ext cx="731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5" dirty="0">
                <a:solidFill>
                  <a:srgbClr val="302E2B"/>
                </a:solidFill>
                <a:latin typeface="Calibri"/>
                <a:cs typeface="Calibri"/>
              </a:rPr>
              <a:t>S</a:t>
            </a:r>
            <a:r>
              <a:rPr sz="2150" spc="-25" dirty="0">
                <a:solidFill>
                  <a:srgbClr val="302E2B"/>
                </a:solidFill>
                <a:latin typeface="Calibri"/>
                <a:cs typeface="Calibri"/>
              </a:rPr>
              <a:t>e</a:t>
            </a:r>
            <a:r>
              <a:rPr sz="2150" spc="-10" dirty="0">
                <a:solidFill>
                  <a:srgbClr val="302E2B"/>
                </a:solidFill>
                <a:latin typeface="Calibri"/>
                <a:cs typeface="Calibri"/>
              </a:rPr>
              <a:t>r</a:t>
            </a:r>
            <a:r>
              <a:rPr sz="2150" dirty="0">
                <a:solidFill>
                  <a:srgbClr val="302E2B"/>
                </a:solidFill>
                <a:latin typeface="Calibri"/>
                <a:cs typeface="Calibri"/>
              </a:rPr>
              <a:t>v</a:t>
            </a:r>
            <a:r>
              <a:rPr sz="2150" spc="-25" dirty="0">
                <a:solidFill>
                  <a:srgbClr val="302E2B"/>
                </a:solidFill>
                <a:latin typeface="Calibri"/>
                <a:cs typeface="Calibri"/>
              </a:rPr>
              <a:t>e</a:t>
            </a:r>
            <a:r>
              <a:rPr sz="2150" spc="5" dirty="0">
                <a:solidFill>
                  <a:srgbClr val="302E2B"/>
                </a:solidFill>
                <a:latin typeface="Calibri"/>
                <a:cs typeface="Calibri"/>
              </a:rPr>
              <a:t>r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7979" y="5412676"/>
            <a:ext cx="2783840" cy="14465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70"/>
              </a:spcBef>
            </a:pPr>
            <a:r>
              <a:rPr sz="1700" spc="140" dirty="0">
                <a:solidFill>
                  <a:srgbClr val="272424"/>
                </a:solidFill>
                <a:latin typeface="Tahoma"/>
                <a:cs typeface="Tahoma"/>
              </a:rPr>
              <a:t>We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use server resources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 </a:t>
            </a:r>
            <a:r>
              <a:rPr sz="1700" spc="-5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store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manage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product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details,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user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information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-5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transaction</a:t>
            </a:r>
            <a:r>
              <a:rPr sz="1700" spc="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history.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7375" y="2533650"/>
            <a:ext cx="3295650" cy="20383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49544" y="4865687"/>
            <a:ext cx="121158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30" dirty="0">
                <a:solidFill>
                  <a:srgbClr val="302E2B"/>
                </a:solidFill>
                <a:latin typeface="Calibri"/>
                <a:cs typeface="Calibri"/>
              </a:rPr>
              <a:t>C</a:t>
            </a:r>
            <a:r>
              <a:rPr sz="2150" spc="25" dirty="0">
                <a:solidFill>
                  <a:srgbClr val="302E2B"/>
                </a:solidFill>
                <a:latin typeface="Calibri"/>
                <a:cs typeface="Calibri"/>
              </a:rPr>
              <a:t>li</a:t>
            </a:r>
            <a:r>
              <a:rPr sz="2150" spc="-25" dirty="0">
                <a:solidFill>
                  <a:srgbClr val="302E2B"/>
                </a:solidFill>
                <a:latin typeface="Calibri"/>
                <a:cs typeface="Calibri"/>
              </a:rPr>
              <a:t>e</a:t>
            </a:r>
            <a:r>
              <a:rPr sz="2150" spc="-10" dirty="0">
                <a:solidFill>
                  <a:srgbClr val="302E2B"/>
                </a:solidFill>
                <a:latin typeface="Calibri"/>
                <a:cs typeface="Calibri"/>
              </a:rPr>
              <a:t>n</a:t>
            </a:r>
            <a:r>
              <a:rPr sz="2150" spc="30" dirty="0">
                <a:solidFill>
                  <a:srgbClr val="302E2B"/>
                </a:solidFill>
                <a:latin typeface="Calibri"/>
                <a:cs typeface="Calibri"/>
              </a:rPr>
              <a:t>t</a:t>
            </a:r>
            <a:r>
              <a:rPr sz="2150" spc="10" dirty="0">
                <a:solidFill>
                  <a:srgbClr val="302E2B"/>
                </a:solidFill>
                <a:latin typeface="Calibri"/>
                <a:cs typeface="Calibri"/>
              </a:rPr>
              <a:t>-</a:t>
            </a:r>
            <a:r>
              <a:rPr sz="2150" spc="-15" dirty="0">
                <a:solidFill>
                  <a:srgbClr val="302E2B"/>
                </a:solidFill>
                <a:latin typeface="Calibri"/>
                <a:cs typeface="Calibri"/>
              </a:rPr>
              <a:t>s</a:t>
            </a:r>
            <a:r>
              <a:rPr sz="2150" spc="25" dirty="0">
                <a:solidFill>
                  <a:srgbClr val="302E2B"/>
                </a:solidFill>
                <a:latin typeface="Calibri"/>
                <a:cs typeface="Calibri"/>
              </a:rPr>
              <a:t>i</a:t>
            </a:r>
            <a:r>
              <a:rPr sz="2150" spc="-10" dirty="0">
                <a:solidFill>
                  <a:srgbClr val="302E2B"/>
                </a:solidFill>
                <a:latin typeface="Calibri"/>
                <a:cs typeface="Calibri"/>
              </a:rPr>
              <a:t>d</a:t>
            </a:r>
            <a:r>
              <a:rPr sz="2150" spc="10" dirty="0">
                <a:solidFill>
                  <a:srgbClr val="302E2B"/>
                </a:solidFill>
                <a:latin typeface="Calibri"/>
                <a:cs typeface="Calibri"/>
              </a:rPr>
              <a:t>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9544" y="5412676"/>
            <a:ext cx="2912110" cy="179958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75"/>
              </a:spcBef>
            </a:pP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Our</a:t>
            </a:r>
            <a:r>
              <a:rPr sz="1700" spc="-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client-side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system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is</a:t>
            </a:r>
            <a:r>
              <a:rPr sz="1700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built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 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React.js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Redux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toolkits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provide 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a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smooth,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responsive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intuitive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user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interface.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400" y="2533650"/>
            <a:ext cx="3295650" cy="20383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81108" y="4865687"/>
            <a:ext cx="205422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20" dirty="0">
                <a:solidFill>
                  <a:srgbClr val="302E2B"/>
                </a:solidFill>
                <a:latin typeface="Calibri"/>
                <a:cs typeface="Calibri"/>
              </a:rPr>
              <a:t>Payment</a:t>
            </a:r>
            <a:r>
              <a:rPr sz="2150" spc="75" dirty="0">
                <a:solidFill>
                  <a:srgbClr val="302E2B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302E2B"/>
                </a:solidFill>
                <a:latin typeface="Calibri"/>
                <a:cs typeface="Calibri"/>
              </a:rPr>
              <a:t>Gateway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81108" y="5412676"/>
            <a:ext cx="2759075" cy="1094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8100"/>
              </a:lnSpc>
              <a:spcBef>
                <a:spcPts val="55"/>
              </a:spcBef>
            </a:pPr>
            <a:r>
              <a:rPr sz="1700" spc="135" dirty="0">
                <a:solidFill>
                  <a:srgbClr val="272424"/>
                </a:solidFill>
                <a:latin typeface="Tahoma"/>
                <a:cs typeface="Tahoma"/>
              </a:rPr>
              <a:t>We</a:t>
            </a:r>
            <a:r>
              <a:rPr sz="1700" spc="-10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use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Razorpay</a:t>
            </a:r>
            <a:r>
              <a:rPr sz="1700" spc="1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for</a:t>
            </a:r>
            <a:r>
              <a:rPr sz="1700" spc="-5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secure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hassle-free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payment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processing.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7979" y="3020313"/>
            <a:ext cx="361632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spc="-25" dirty="0">
                <a:solidFill>
                  <a:srgbClr val="302E2B"/>
                </a:solidFill>
                <a:latin typeface="Calibri"/>
                <a:cs typeface="Calibri"/>
              </a:rPr>
              <a:t>Implementation</a:t>
            </a:r>
            <a:endParaRPr sz="4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7979" y="4146165"/>
            <a:ext cx="10226675" cy="1094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38100"/>
              </a:lnSpc>
              <a:spcBef>
                <a:spcPts val="60"/>
              </a:spcBef>
            </a:pP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Our</a:t>
            </a:r>
            <a:r>
              <a:rPr sz="1700" spc="-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implementation</a:t>
            </a:r>
            <a:r>
              <a:rPr sz="1700" spc="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process</a:t>
            </a:r>
            <a:r>
              <a:rPr sz="1700" spc="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involved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breaking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down</a:t>
            </a:r>
            <a:r>
              <a:rPr sz="1700" spc="-7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the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project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into</a:t>
            </a:r>
            <a:r>
              <a:rPr sz="1700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smaller</a:t>
            </a:r>
            <a:r>
              <a:rPr sz="1700" spc="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components,</a:t>
            </a:r>
            <a:r>
              <a:rPr sz="1700" spc="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using</a:t>
            </a:r>
            <a:r>
              <a:rPr sz="1700" spc="-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reusable </a:t>
            </a:r>
            <a:r>
              <a:rPr sz="1700" spc="-5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code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wherever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possible,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writing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clear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documentation,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rigorous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testing.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The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code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was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version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controlled</a:t>
            </a:r>
            <a:r>
              <a:rPr sz="1700" spc="1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spc="-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deployed</a:t>
            </a:r>
            <a:r>
              <a:rPr sz="1700" spc="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using</a:t>
            </a:r>
            <a:r>
              <a:rPr sz="1700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best</a:t>
            </a:r>
            <a:r>
              <a:rPr sz="1700" spc="-10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practices.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979" y="681990"/>
            <a:ext cx="1948814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65391" y="1819275"/>
            <a:ext cx="1278890" cy="5734050"/>
            <a:chOff x="7065391" y="1819275"/>
            <a:chExt cx="1278890" cy="5734050"/>
          </a:xfrm>
        </p:grpSpPr>
        <p:sp>
          <p:nvSpPr>
            <p:cNvPr id="4" name="object 4"/>
            <p:cNvSpPr/>
            <p:nvPr/>
          </p:nvSpPr>
          <p:spPr>
            <a:xfrm>
              <a:off x="7296150" y="1819274"/>
              <a:ext cx="1047750" cy="5734050"/>
            </a:xfrm>
            <a:custGeom>
              <a:avLst/>
              <a:gdLst/>
              <a:ahLst/>
              <a:cxnLst/>
              <a:rect l="l" t="t" r="r" b="b"/>
              <a:pathLst>
                <a:path w="1047750" h="5734050">
                  <a:moveTo>
                    <a:pt x="38100" y="0"/>
                  </a:moveTo>
                  <a:lnTo>
                    <a:pt x="0" y="0"/>
                  </a:lnTo>
                  <a:lnTo>
                    <a:pt x="0" y="5734050"/>
                  </a:lnTo>
                  <a:lnTo>
                    <a:pt x="38100" y="5734050"/>
                  </a:lnTo>
                  <a:lnTo>
                    <a:pt x="38100" y="0"/>
                  </a:lnTo>
                  <a:close/>
                </a:path>
                <a:path w="1047750" h="5734050">
                  <a:moveTo>
                    <a:pt x="1047750" y="400050"/>
                  </a:moveTo>
                  <a:lnTo>
                    <a:pt x="266700" y="400050"/>
                  </a:lnTo>
                  <a:lnTo>
                    <a:pt x="266700" y="438150"/>
                  </a:lnTo>
                  <a:lnTo>
                    <a:pt x="1047750" y="438150"/>
                  </a:lnTo>
                  <a:lnTo>
                    <a:pt x="1047750" y="400050"/>
                  </a:lnTo>
                  <a:close/>
                </a:path>
              </a:pathLst>
            </a:custGeom>
            <a:solidFill>
              <a:srgbClr val="D1D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2376" y="1995551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396240" y="0"/>
                  </a:moveTo>
                  <a:lnTo>
                    <a:pt x="98932" y="0"/>
                  </a:lnTo>
                  <a:lnTo>
                    <a:pt x="60436" y="7780"/>
                  </a:lnTo>
                  <a:lnTo>
                    <a:pt x="28987" y="29003"/>
                  </a:lnTo>
                  <a:lnTo>
                    <a:pt x="7778" y="60489"/>
                  </a:lnTo>
                  <a:lnTo>
                    <a:pt x="0" y="99060"/>
                  </a:lnTo>
                  <a:lnTo>
                    <a:pt x="0" y="396239"/>
                  </a:lnTo>
                  <a:lnTo>
                    <a:pt x="7778" y="434756"/>
                  </a:lnTo>
                  <a:lnTo>
                    <a:pt x="28987" y="466248"/>
                  </a:lnTo>
                  <a:lnTo>
                    <a:pt x="60436" y="487501"/>
                  </a:lnTo>
                  <a:lnTo>
                    <a:pt x="98932" y="495300"/>
                  </a:lnTo>
                  <a:lnTo>
                    <a:pt x="396240" y="495300"/>
                  </a:lnTo>
                  <a:lnTo>
                    <a:pt x="434756" y="487501"/>
                  </a:lnTo>
                  <a:lnTo>
                    <a:pt x="466248" y="466248"/>
                  </a:lnTo>
                  <a:lnTo>
                    <a:pt x="487501" y="434756"/>
                  </a:lnTo>
                  <a:lnTo>
                    <a:pt x="495300" y="396239"/>
                  </a:lnTo>
                  <a:lnTo>
                    <a:pt x="495300" y="99060"/>
                  </a:lnTo>
                  <a:lnTo>
                    <a:pt x="487501" y="60489"/>
                  </a:lnTo>
                  <a:lnTo>
                    <a:pt x="466248" y="29003"/>
                  </a:lnTo>
                  <a:lnTo>
                    <a:pt x="434756" y="778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2376" y="1995551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99060"/>
                  </a:moveTo>
                  <a:lnTo>
                    <a:pt x="7778" y="60489"/>
                  </a:lnTo>
                  <a:lnTo>
                    <a:pt x="28987" y="29003"/>
                  </a:lnTo>
                  <a:lnTo>
                    <a:pt x="60436" y="7780"/>
                  </a:lnTo>
                  <a:lnTo>
                    <a:pt x="98932" y="0"/>
                  </a:lnTo>
                  <a:lnTo>
                    <a:pt x="396240" y="0"/>
                  </a:lnTo>
                  <a:lnTo>
                    <a:pt x="434756" y="7780"/>
                  </a:lnTo>
                  <a:lnTo>
                    <a:pt x="466248" y="29003"/>
                  </a:lnTo>
                  <a:lnTo>
                    <a:pt x="487501" y="60489"/>
                  </a:lnTo>
                  <a:lnTo>
                    <a:pt x="495300" y="99060"/>
                  </a:lnTo>
                  <a:lnTo>
                    <a:pt x="495300" y="396239"/>
                  </a:lnTo>
                  <a:lnTo>
                    <a:pt x="487501" y="434756"/>
                  </a:lnTo>
                  <a:lnTo>
                    <a:pt x="466248" y="466248"/>
                  </a:lnTo>
                  <a:lnTo>
                    <a:pt x="434756" y="487501"/>
                  </a:lnTo>
                  <a:lnTo>
                    <a:pt x="396240" y="495300"/>
                  </a:lnTo>
                  <a:lnTo>
                    <a:pt x="98932" y="495300"/>
                  </a:lnTo>
                  <a:lnTo>
                    <a:pt x="60436" y="487501"/>
                  </a:lnTo>
                  <a:lnTo>
                    <a:pt x="28987" y="466248"/>
                  </a:lnTo>
                  <a:lnTo>
                    <a:pt x="7778" y="434756"/>
                  </a:lnTo>
                  <a:lnTo>
                    <a:pt x="0" y="396239"/>
                  </a:lnTo>
                  <a:lnTo>
                    <a:pt x="0" y="99060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21219" y="2047303"/>
            <a:ext cx="1949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solidFill>
                  <a:srgbClr val="272424"/>
                </a:solidFill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1394" y="2053907"/>
            <a:ext cx="17926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5" dirty="0">
                <a:solidFill>
                  <a:srgbClr val="272424"/>
                </a:solidFill>
                <a:latin typeface="Calibri"/>
                <a:cs typeface="Calibri"/>
              </a:rPr>
              <a:t>Easy</a:t>
            </a:r>
            <a:r>
              <a:rPr sz="2150" spc="-25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72424"/>
                </a:solidFill>
                <a:latin typeface="Calibri"/>
                <a:cs typeface="Calibri"/>
              </a:rPr>
              <a:t>Navigation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1394" y="2601404"/>
            <a:ext cx="3806190" cy="1093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55"/>
              </a:spcBef>
            </a:pP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User-friendly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interface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categories, </a:t>
            </a:r>
            <a:r>
              <a:rPr sz="1700" spc="-5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search </a:t>
            </a:r>
            <a:r>
              <a:rPr sz="1700" spc="-45" dirty="0">
                <a:solidFill>
                  <a:srgbClr val="272424"/>
                </a:solidFill>
                <a:latin typeface="Tahoma"/>
                <a:cs typeface="Tahoma"/>
              </a:rPr>
              <a:t>tags,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filters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improve </a:t>
            </a:r>
            <a:r>
              <a:rPr sz="1700" spc="20" dirty="0">
                <a:solidFill>
                  <a:srgbClr val="272424"/>
                </a:solidFill>
                <a:latin typeface="Tahoma"/>
                <a:cs typeface="Tahoma"/>
              </a:rPr>
              <a:t>the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 browsing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experience.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86500" y="3093466"/>
            <a:ext cx="1288415" cy="518795"/>
            <a:chOff x="6286500" y="3093466"/>
            <a:chExt cx="1288415" cy="518795"/>
          </a:xfrm>
        </p:grpSpPr>
        <p:sp>
          <p:nvSpPr>
            <p:cNvPr id="11" name="object 11"/>
            <p:cNvSpPr/>
            <p:nvPr/>
          </p:nvSpPr>
          <p:spPr>
            <a:xfrm>
              <a:off x="6286500" y="3324225"/>
              <a:ext cx="781050" cy="47625"/>
            </a:xfrm>
            <a:custGeom>
              <a:avLst/>
              <a:gdLst/>
              <a:ahLst/>
              <a:cxnLst/>
              <a:rect l="l" t="t" r="r" b="b"/>
              <a:pathLst>
                <a:path w="781050" h="47625">
                  <a:moveTo>
                    <a:pt x="7810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81050" y="47625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D1D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72376" y="3100451"/>
              <a:ext cx="495300" cy="504825"/>
            </a:xfrm>
            <a:custGeom>
              <a:avLst/>
              <a:gdLst/>
              <a:ahLst/>
              <a:cxnLst/>
              <a:rect l="l" t="t" r="r" b="b"/>
              <a:pathLst>
                <a:path w="495300" h="504825">
                  <a:moveTo>
                    <a:pt x="396240" y="0"/>
                  </a:moveTo>
                  <a:lnTo>
                    <a:pt x="98932" y="0"/>
                  </a:lnTo>
                  <a:lnTo>
                    <a:pt x="60436" y="7780"/>
                  </a:lnTo>
                  <a:lnTo>
                    <a:pt x="28987" y="29003"/>
                  </a:lnTo>
                  <a:lnTo>
                    <a:pt x="7778" y="60489"/>
                  </a:lnTo>
                  <a:lnTo>
                    <a:pt x="0" y="99060"/>
                  </a:lnTo>
                  <a:lnTo>
                    <a:pt x="0" y="405764"/>
                  </a:lnTo>
                  <a:lnTo>
                    <a:pt x="7778" y="444281"/>
                  </a:lnTo>
                  <a:lnTo>
                    <a:pt x="28987" y="475773"/>
                  </a:lnTo>
                  <a:lnTo>
                    <a:pt x="60436" y="497026"/>
                  </a:lnTo>
                  <a:lnTo>
                    <a:pt x="98932" y="504825"/>
                  </a:lnTo>
                  <a:lnTo>
                    <a:pt x="396240" y="504825"/>
                  </a:lnTo>
                  <a:lnTo>
                    <a:pt x="434756" y="497026"/>
                  </a:lnTo>
                  <a:lnTo>
                    <a:pt x="466248" y="475773"/>
                  </a:lnTo>
                  <a:lnTo>
                    <a:pt x="487501" y="444281"/>
                  </a:lnTo>
                  <a:lnTo>
                    <a:pt x="495300" y="405764"/>
                  </a:lnTo>
                  <a:lnTo>
                    <a:pt x="495300" y="99060"/>
                  </a:lnTo>
                  <a:lnTo>
                    <a:pt x="487501" y="60489"/>
                  </a:lnTo>
                  <a:lnTo>
                    <a:pt x="466248" y="29003"/>
                  </a:lnTo>
                  <a:lnTo>
                    <a:pt x="434756" y="778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72376" y="3100451"/>
              <a:ext cx="495300" cy="504825"/>
            </a:xfrm>
            <a:custGeom>
              <a:avLst/>
              <a:gdLst/>
              <a:ahLst/>
              <a:cxnLst/>
              <a:rect l="l" t="t" r="r" b="b"/>
              <a:pathLst>
                <a:path w="495300" h="504825">
                  <a:moveTo>
                    <a:pt x="0" y="99060"/>
                  </a:moveTo>
                  <a:lnTo>
                    <a:pt x="7778" y="60489"/>
                  </a:lnTo>
                  <a:lnTo>
                    <a:pt x="28987" y="29003"/>
                  </a:lnTo>
                  <a:lnTo>
                    <a:pt x="60436" y="7780"/>
                  </a:lnTo>
                  <a:lnTo>
                    <a:pt x="98932" y="0"/>
                  </a:lnTo>
                  <a:lnTo>
                    <a:pt x="396240" y="0"/>
                  </a:lnTo>
                  <a:lnTo>
                    <a:pt x="434756" y="7780"/>
                  </a:lnTo>
                  <a:lnTo>
                    <a:pt x="466248" y="29003"/>
                  </a:lnTo>
                  <a:lnTo>
                    <a:pt x="487501" y="60489"/>
                  </a:lnTo>
                  <a:lnTo>
                    <a:pt x="495300" y="99060"/>
                  </a:lnTo>
                  <a:lnTo>
                    <a:pt x="495300" y="405764"/>
                  </a:lnTo>
                  <a:lnTo>
                    <a:pt x="487501" y="444281"/>
                  </a:lnTo>
                  <a:lnTo>
                    <a:pt x="466248" y="475773"/>
                  </a:lnTo>
                  <a:lnTo>
                    <a:pt x="434756" y="497026"/>
                  </a:lnTo>
                  <a:lnTo>
                    <a:pt x="396240" y="504825"/>
                  </a:lnTo>
                  <a:lnTo>
                    <a:pt x="98932" y="504825"/>
                  </a:lnTo>
                  <a:lnTo>
                    <a:pt x="60436" y="497026"/>
                  </a:lnTo>
                  <a:lnTo>
                    <a:pt x="28987" y="475773"/>
                  </a:lnTo>
                  <a:lnTo>
                    <a:pt x="7778" y="444281"/>
                  </a:lnTo>
                  <a:lnTo>
                    <a:pt x="0" y="405764"/>
                  </a:lnTo>
                  <a:lnTo>
                    <a:pt x="0" y="99060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7569" y="3159442"/>
            <a:ext cx="1949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solidFill>
                  <a:srgbClr val="272424"/>
                </a:solidFill>
                <a:latin typeface="Calibri"/>
                <a:cs typeface="Calibri"/>
              </a:rPr>
              <a:t>2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9321" y="3166173"/>
            <a:ext cx="180340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0" dirty="0">
                <a:solidFill>
                  <a:srgbClr val="272424"/>
                </a:solidFill>
                <a:latin typeface="Calibri"/>
                <a:cs typeface="Calibri"/>
              </a:rPr>
              <a:t>Safe</a:t>
            </a:r>
            <a:r>
              <a:rPr sz="2150" spc="-30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72424"/>
                </a:solidFill>
                <a:latin typeface="Calibri"/>
                <a:cs typeface="Calibri"/>
              </a:rPr>
              <a:t>and</a:t>
            </a:r>
            <a:r>
              <a:rPr sz="2150" spc="65" dirty="0">
                <a:solidFill>
                  <a:srgbClr val="272424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72424"/>
                </a:solidFill>
                <a:latin typeface="Calibri"/>
                <a:cs typeface="Calibri"/>
              </a:rPr>
              <a:t>Secure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9360" y="3713800"/>
            <a:ext cx="3532504" cy="144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69875" marR="5080" indent="-257175" algn="r">
              <a:lnSpc>
                <a:spcPct val="138000"/>
              </a:lnSpc>
              <a:spcBef>
                <a:spcPts val="55"/>
              </a:spcBef>
            </a:pPr>
            <a:r>
              <a:rPr sz="1700" spc="135" dirty="0">
                <a:solidFill>
                  <a:srgbClr val="272424"/>
                </a:solidFill>
                <a:latin typeface="Tahoma"/>
                <a:cs typeface="Tahoma"/>
              </a:rPr>
              <a:t>We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ensure secure transactions </a:t>
            </a: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 </a:t>
            </a:r>
            <a:r>
              <a:rPr sz="1700" spc="-5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SSL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encryption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and Razorpay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integration</a:t>
            </a:r>
            <a:r>
              <a:rPr sz="1700" spc="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to</a:t>
            </a:r>
            <a:r>
              <a:rPr sz="1700" spc="-9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provide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272424"/>
                </a:solidFill>
                <a:latin typeface="Tahoma"/>
                <a:cs typeface="Tahoma"/>
              </a:rPr>
              <a:t>options</a:t>
            </a:r>
            <a:r>
              <a:rPr sz="1700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for</a:t>
            </a:r>
            <a:endParaRPr sz="1700">
              <a:latin typeface="Tahoma"/>
              <a:cs typeface="Tahoma"/>
            </a:endParaRPr>
          </a:p>
          <a:p>
            <a:pPr marR="12700" algn="r">
              <a:lnSpc>
                <a:spcPct val="100000"/>
              </a:lnSpc>
              <a:spcBef>
                <a:spcPts val="735"/>
              </a:spcBef>
            </a:pP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online</a:t>
            </a:r>
            <a:r>
              <a:rPr sz="1700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payments.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65391" y="4293615"/>
            <a:ext cx="1278890" cy="509270"/>
            <a:chOff x="7065391" y="4293615"/>
            <a:chExt cx="1278890" cy="509270"/>
          </a:xfrm>
        </p:grpSpPr>
        <p:sp>
          <p:nvSpPr>
            <p:cNvPr id="18" name="object 18"/>
            <p:cNvSpPr/>
            <p:nvPr/>
          </p:nvSpPr>
          <p:spPr>
            <a:xfrm>
              <a:off x="7562850" y="4514849"/>
              <a:ext cx="781050" cy="47625"/>
            </a:xfrm>
            <a:custGeom>
              <a:avLst/>
              <a:gdLst/>
              <a:ahLst/>
              <a:cxnLst/>
              <a:rect l="l" t="t" r="r" b="b"/>
              <a:pathLst>
                <a:path w="781050" h="47625">
                  <a:moveTo>
                    <a:pt x="7810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81050" y="47625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D1D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72376" y="43006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396240" y="0"/>
                  </a:moveTo>
                  <a:lnTo>
                    <a:pt x="98932" y="0"/>
                  </a:lnTo>
                  <a:lnTo>
                    <a:pt x="60436" y="7780"/>
                  </a:lnTo>
                  <a:lnTo>
                    <a:pt x="28987" y="29003"/>
                  </a:lnTo>
                  <a:lnTo>
                    <a:pt x="7778" y="60489"/>
                  </a:lnTo>
                  <a:lnTo>
                    <a:pt x="0" y="99060"/>
                  </a:lnTo>
                  <a:lnTo>
                    <a:pt x="0" y="396239"/>
                  </a:lnTo>
                  <a:lnTo>
                    <a:pt x="7778" y="434756"/>
                  </a:lnTo>
                  <a:lnTo>
                    <a:pt x="28987" y="466248"/>
                  </a:lnTo>
                  <a:lnTo>
                    <a:pt x="60436" y="487501"/>
                  </a:lnTo>
                  <a:lnTo>
                    <a:pt x="98932" y="495300"/>
                  </a:lnTo>
                  <a:lnTo>
                    <a:pt x="396240" y="495300"/>
                  </a:lnTo>
                  <a:lnTo>
                    <a:pt x="434756" y="487501"/>
                  </a:lnTo>
                  <a:lnTo>
                    <a:pt x="466248" y="466248"/>
                  </a:lnTo>
                  <a:lnTo>
                    <a:pt x="487501" y="434756"/>
                  </a:lnTo>
                  <a:lnTo>
                    <a:pt x="495300" y="396239"/>
                  </a:lnTo>
                  <a:lnTo>
                    <a:pt x="495300" y="99060"/>
                  </a:lnTo>
                  <a:lnTo>
                    <a:pt x="487501" y="60489"/>
                  </a:lnTo>
                  <a:lnTo>
                    <a:pt x="466248" y="29003"/>
                  </a:lnTo>
                  <a:lnTo>
                    <a:pt x="434756" y="778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72376" y="43006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99060"/>
                  </a:moveTo>
                  <a:lnTo>
                    <a:pt x="7778" y="60489"/>
                  </a:lnTo>
                  <a:lnTo>
                    <a:pt x="28987" y="29003"/>
                  </a:lnTo>
                  <a:lnTo>
                    <a:pt x="60436" y="7780"/>
                  </a:lnTo>
                  <a:lnTo>
                    <a:pt x="98932" y="0"/>
                  </a:lnTo>
                  <a:lnTo>
                    <a:pt x="396240" y="0"/>
                  </a:lnTo>
                  <a:lnTo>
                    <a:pt x="434756" y="7780"/>
                  </a:lnTo>
                  <a:lnTo>
                    <a:pt x="466248" y="29003"/>
                  </a:lnTo>
                  <a:lnTo>
                    <a:pt x="487501" y="60489"/>
                  </a:lnTo>
                  <a:lnTo>
                    <a:pt x="495300" y="99060"/>
                  </a:lnTo>
                  <a:lnTo>
                    <a:pt x="495300" y="396239"/>
                  </a:lnTo>
                  <a:lnTo>
                    <a:pt x="487501" y="434756"/>
                  </a:lnTo>
                  <a:lnTo>
                    <a:pt x="466248" y="466248"/>
                  </a:lnTo>
                  <a:lnTo>
                    <a:pt x="434756" y="487501"/>
                  </a:lnTo>
                  <a:lnTo>
                    <a:pt x="396240" y="495300"/>
                  </a:lnTo>
                  <a:lnTo>
                    <a:pt x="98932" y="495300"/>
                  </a:lnTo>
                  <a:lnTo>
                    <a:pt x="60436" y="487501"/>
                  </a:lnTo>
                  <a:lnTo>
                    <a:pt x="28987" y="466248"/>
                  </a:lnTo>
                  <a:lnTo>
                    <a:pt x="7778" y="434756"/>
                  </a:lnTo>
                  <a:lnTo>
                    <a:pt x="0" y="396239"/>
                  </a:lnTo>
                  <a:lnTo>
                    <a:pt x="0" y="99060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221219" y="4351972"/>
            <a:ext cx="1949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solidFill>
                  <a:srgbClr val="272424"/>
                </a:solidFill>
                <a:latin typeface="Calibri"/>
                <a:cs typeface="Calibri"/>
              </a:rPr>
              <a:t>3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21394" y="4358576"/>
            <a:ext cx="110426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5" dirty="0">
                <a:solidFill>
                  <a:srgbClr val="272424"/>
                </a:solidFill>
                <a:latin typeface="Calibri"/>
                <a:cs typeface="Calibri"/>
              </a:rPr>
              <a:t>Flexibility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21394" y="4905946"/>
            <a:ext cx="3881754" cy="14465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70"/>
              </a:spcBef>
            </a:pPr>
            <a:r>
              <a:rPr sz="1700" spc="55" dirty="0">
                <a:solidFill>
                  <a:srgbClr val="272424"/>
                </a:solidFill>
                <a:latin typeface="Tahoma"/>
                <a:cs typeface="Tahoma"/>
              </a:rPr>
              <a:t>Both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sellers</a:t>
            </a:r>
            <a:r>
              <a:rPr sz="1700" spc="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customers</a:t>
            </a:r>
            <a:r>
              <a:rPr sz="1700" spc="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can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track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order </a:t>
            </a:r>
            <a:r>
              <a:rPr sz="1700" spc="-20" dirty="0">
                <a:solidFill>
                  <a:srgbClr val="272424"/>
                </a:solidFill>
                <a:latin typeface="Tahoma"/>
                <a:cs typeface="Tahoma"/>
              </a:rPr>
              <a:t>status,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review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order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history,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and 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contact</a:t>
            </a:r>
            <a:r>
              <a:rPr sz="1700" spc="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each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other</a:t>
            </a:r>
            <a:r>
              <a:rPr sz="1700" spc="-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0" dirty="0">
                <a:solidFill>
                  <a:srgbClr val="272424"/>
                </a:solidFill>
                <a:latin typeface="Tahoma"/>
                <a:cs typeface="Tahoma"/>
              </a:rPr>
              <a:t>using</a:t>
            </a:r>
            <a:r>
              <a:rPr sz="1700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our</a:t>
            </a:r>
            <a:r>
              <a:rPr sz="1700" spc="-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messaging </a:t>
            </a:r>
            <a:r>
              <a:rPr sz="1700" spc="-51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system.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86500" y="5617670"/>
            <a:ext cx="1288415" cy="509270"/>
            <a:chOff x="6286500" y="5617670"/>
            <a:chExt cx="1288415" cy="509270"/>
          </a:xfrm>
        </p:grpSpPr>
        <p:sp>
          <p:nvSpPr>
            <p:cNvPr id="25" name="object 25"/>
            <p:cNvSpPr/>
            <p:nvPr/>
          </p:nvSpPr>
          <p:spPr>
            <a:xfrm>
              <a:off x="6286500" y="5848349"/>
              <a:ext cx="781050" cy="47625"/>
            </a:xfrm>
            <a:custGeom>
              <a:avLst/>
              <a:gdLst/>
              <a:ahLst/>
              <a:cxnLst/>
              <a:rect l="l" t="t" r="r" b="b"/>
              <a:pathLst>
                <a:path w="781050" h="47625">
                  <a:moveTo>
                    <a:pt x="7810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81050" y="47625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D1D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72376" y="5624575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396240" y="0"/>
                  </a:moveTo>
                  <a:lnTo>
                    <a:pt x="98932" y="0"/>
                  </a:lnTo>
                  <a:lnTo>
                    <a:pt x="60436" y="7780"/>
                  </a:lnTo>
                  <a:lnTo>
                    <a:pt x="28987" y="29003"/>
                  </a:lnTo>
                  <a:lnTo>
                    <a:pt x="7778" y="60489"/>
                  </a:lnTo>
                  <a:lnTo>
                    <a:pt x="0" y="99060"/>
                  </a:lnTo>
                  <a:lnTo>
                    <a:pt x="0" y="396240"/>
                  </a:lnTo>
                  <a:lnTo>
                    <a:pt x="7778" y="434756"/>
                  </a:lnTo>
                  <a:lnTo>
                    <a:pt x="28987" y="466248"/>
                  </a:lnTo>
                  <a:lnTo>
                    <a:pt x="60436" y="487501"/>
                  </a:lnTo>
                  <a:lnTo>
                    <a:pt x="98932" y="495300"/>
                  </a:lnTo>
                  <a:lnTo>
                    <a:pt x="396240" y="495300"/>
                  </a:lnTo>
                  <a:lnTo>
                    <a:pt x="434756" y="487501"/>
                  </a:lnTo>
                  <a:lnTo>
                    <a:pt x="466248" y="466248"/>
                  </a:lnTo>
                  <a:lnTo>
                    <a:pt x="487501" y="434756"/>
                  </a:lnTo>
                  <a:lnTo>
                    <a:pt x="495300" y="396240"/>
                  </a:lnTo>
                  <a:lnTo>
                    <a:pt x="495300" y="99060"/>
                  </a:lnTo>
                  <a:lnTo>
                    <a:pt x="487501" y="60489"/>
                  </a:lnTo>
                  <a:lnTo>
                    <a:pt x="466248" y="29003"/>
                  </a:lnTo>
                  <a:lnTo>
                    <a:pt x="434756" y="778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E8E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72376" y="5624575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99060"/>
                  </a:moveTo>
                  <a:lnTo>
                    <a:pt x="7778" y="60489"/>
                  </a:lnTo>
                  <a:lnTo>
                    <a:pt x="28987" y="29003"/>
                  </a:lnTo>
                  <a:lnTo>
                    <a:pt x="60436" y="7780"/>
                  </a:lnTo>
                  <a:lnTo>
                    <a:pt x="98932" y="0"/>
                  </a:lnTo>
                  <a:lnTo>
                    <a:pt x="396240" y="0"/>
                  </a:lnTo>
                  <a:lnTo>
                    <a:pt x="434756" y="7780"/>
                  </a:lnTo>
                  <a:lnTo>
                    <a:pt x="466248" y="29003"/>
                  </a:lnTo>
                  <a:lnTo>
                    <a:pt x="487501" y="60489"/>
                  </a:lnTo>
                  <a:lnTo>
                    <a:pt x="495300" y="99060"/>
                  </a:lnTo>
                  <a:lnTo>
                    <a:pt x="495300" y="396240"/>
                  </a:lnTo>
                  <a:lnTo>
                    <a:pt x="487501" y="434756"/>
                  </a:lnTo>
                  <a:lnTo>
                    <a:pt x="466248" y="466248"/>
                  </a:lnTo>
                  <a:lnTo>
                    <a:pt x="434756" y="487501"/>
                  </a:lnTo>
                  <a:lnTo>
                    <a:pt x="396240" y="495300"/>
                  </a:lnTo>
                  <a:lnTo>
                    <a:pt x="98932" y="495300"/>
                  </a:lnTo>
                  <a:lnTo>
                    <a:pt x="60436" y="487501"/>
                  </a:lnTo>
                  <a:lnTo>
                    <a:pt x="28987" y="466248"/>
                  </a:lnTo>
                  <a:lnTo>
                    <a:pt x="7778" y="434756"/>
                  </a:lnTo>
                  <a:lnTo>
                    <a:pt x="0" y="396240"/>
                  </a:lnTo>
                  <a:lnTo>
                    <a:pt x="0" y="99060"/>
                  </a:lnTo>
                  <a:close/>
                </a:path>
              </a:pathLst>
            </a:custGeom>
            <a:ln w="13811">
              <a:solidFill>
                <a:srgbClr val="D1D1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27569" y="5682297"/>
            <a:ext cx="1949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solidFill>
                  <a:srgbClr val="272424"/>
                </a:solidFill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95800" y="5688901"/>
            <a:ext cx="152463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solidFill>
                  <a:srgbClr val="272424"/>
                </a:solidFill>
                <a:latin typeface="Calibri"/>
                <a:cs typeface="Calibri"/>
              </a:rPr>
              <a:t>Customizable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75129" y="6236654"/>
            <a:ext cx="3851275" cy="10934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830"/>
              </a:spcBef>
            </a:pPr>
            <a:r>
              <a:rPr sz="1700" spc="-15" dirty="0">
                <a:solidFill>
                  <a:srgbClr val="272424"/>
                </a:solidFill>
                <a:latin typeface="Tahoma"/>
                <a:cs typeface="Tahoma"/>
              </a:rPr>
              <a:t>Sellers</a:t>
            </a:r>
            <a:r>
              <a:rPr sz="1700" spc="14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272424"/>
                </a:solidFill>
                <a:latin typeface="Tahoma"/>
                <a:cs typeface="Tahoma"/>
              </a:rPr>
              <a:t>can</a:t>
            </a:r>
            <a:r>
              <a:rPr sz="17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personalize</a:t>
            </a:r>
            <a:r>
              <a:rPr sz="1700" spc="1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their</a:t>
            </a:r>
            <a:r>
              <a:rPr sz="1700" spc="-1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272424"/>
                </a:solidFill>
                <a:latin typeface="Tahoma"/>
                <a:cs typeface="Tahoma"/>
              </a:rPr>
              <a:t>storefronts</a:t>
            </a:r>
            <a:endParaRPr sz="1700">
              <a:latin typeface="Tahoma"/>
              <a:cs typeface="Tahoma"/>
            </a:endParaRPr>
          </a:p>
          <a:p>
            <a:pPr marR="12700" algn="r">
              <a:lnSpc>
                <a:spcPct val="100000"/>
              </a:lnSpc>
              <a:spcBef>
                <a:spcPts val="735"/>
              </a:spcBef>
            </a:pPr>
            <a:r>
              <a:rPr sz="1700" spc="45" dirty="0">
                <a:solidFill>
                  <a:srgbClr val="272424"/>
                </a:solidFill>
                <a:latin typeface="Tahoma"/>
                <a:cs typeface="Tahoma"/>
              </a:rPr>
              <a:t>with</a:t>
            </a:r>
            <a:r>
              <a:rPr sz="1700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272424"/>
                </a:solidFill>
                <a:latin typeface="Tahoma"/>
                <a:cs typeface="Tahoma"/>
              </a:rPr>
              <a:t>their</a:t>
            </a:r>
            <a:r>
              <a:rPr sz="1700" spc="-6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272424"/>
                </a:solidFill>
                <a:latin typeface="Tahoma"/>
                <a:cs typeface="Tahoma"/>
              </a:rPr>
              <a:t>branding</a:t>
            </a: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272424"/>
                </a:solidFill>
                <a:latin typeface="Tahoma"/>
                <a:cs typeface="Tahoma"/>
              </a:rPr>
              <a:t>and</a:t>
            </a:r>
            <a:r>
              <a:rPr sz="1700" spc="-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272424"/>
                </a:solidFill>
                <a:latin typeface="Tahoma"/>
                <a:cs typeface="Tahoma"/>
              </a:rPr>
              <a:t>product</a:t>
            </a:r>
            <a:endParaRPr sz="17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815"/>
              </a:spcBef>
            </a:pPr>
            <a:r>
              <a:rPr sz="1700" spc="-30" dirty="0">
                <a:solidFill>
                  <a:srgbClr val="272424"/>
                </a:solidFill>
                <a:latin typeface="Tahoma"/>
                <a:cs typeface="Tahoma"/>
              </a:rPr>
              <a:t>images.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220824" cy="8181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019" y="1042923"/>
            <a:ext cx="162369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R</a:t>
            </a:r>
            <a:r>
              <a:rPr dirty="0"/>
              <a:t>e</a:t>
            </a:r>
            <a:r>
              <a:rPr spc="25" dirty="0"/>
              <a:t>s</a:t>
            </a:r>
            <a:r>
              <a:rPr spc="-40" dirty="0"/>
              <a:t>u</a:t>
            </a:r>
            <a:r>
              <a:rPr spc="-25" dirty="0"/>
              <a:t>l</a:t>
            </a:r>
            <a:r>
              <a:rPr spc="-35" dirty="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4517" y="2073973"/>
            <a:ext cx="12526010" cy="34429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  <a:tabLst>
                <a:tab pos="3220720" algn="l"/>
              </a:tabLst>
            </a:pPr>
            <a:r>
              <a:rPr sz="2750" spc="10" dirty="0">
                <a:solidFill>
                  <a:srgbClr val="374151"/>
                </a:solidFill>
                <a:latin typeface="Calibri"/>
                <a:cs typeface="Calibri"/>
              </a:rPr>
              <a:t>E-commerce </a:t>
            </a:r>
            <a:r>
              <a:rPr sz="2750" spc="-20" dirty="0">
                <a:solidFill>
                  <a:srgbClr val="374151"/>
                </a:solidFill>
                <a:latin typeface="Calibri"/>
                <a:cs typeface="Calibri"/>
              </a:rPr>
              <a:t>websites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 offer </a:t>
            </a:r>
            <a:r>
              <a:rPr sz="2750" dirty="0">
                <a:solidFill>
                  <a:srgbClr val="374151"/>
                </a:solidFill>
                <a:latin typeface="Calibri"/>
                <a:cs typeface="Calibri"/>
              </a:rPr>
              <a:t>global </a:t>
            </a:r>
            <a:r>
              <a:rPr sz="2750" spc="5" dirty="0">
                <a:solidFill>
                  <a:srgbClr val="374151"/>
                </a:solidFill>
                <a:latin typeface="Calibri"/>
                <a:cs typeface="Calibri"/>
              </a:rPr>
              <a:t>market access, </a:t>
            </a:r>
            <a:r>
              <a:rPr sz="2750" spc="10" dirty="0">
                <a:solidFill>
                  <a:srgbClr val="374151"/>
                </a:solidFill>
                <a:latin typeface="Calibri"/>
                <a:cs typeface="Calibri"/>
              </a:rPr>
              <a:t>24/7 </a:t>
            </a:r>
            <a:r>
              <a:rPr sz="2750" spc="-35" dirty="0">
                <a:solidFill>
                  <a:srgbClr val="374151"/>
                </a:solidFill>
                <a:latin typeface="Calibri"/>
                <a:cs typeface="Calibri"/>
              </a:rPr>
              <a:t>availability,</a:t>
            </a:r>
            <a:r>
              <a:rPr sz="27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2750" spc="15" dirty="0">
                <a:solidFill>
                  <a:srgbClr val="374151"/>
                </a:solidFill>
                <a:latin typeface="Calibri"/>
                <a:cs typeface="Calibri"/>
              </a:rPr>
              <a:t>cost </a:t>
            </a:r>
            <a:r>
              <a:rPr sz="2750" spc="-25" dirty="0">
                <a:solidFill>
                  <a:srgbClr val="374151"/>
                </a:solidFill>
                <a:latin typeface="Calibri"/>
                <a:cs typeface="Calibri"/>
              </a:rPr>
              <a:t>efficiency, </a:t>
            </a:r>
            <a:r>
              <a:rPr sz="2750" spc="-20" dirty="0">
                <a:solidFill>
                  <a:srgbClr val="374151"/>
                </a:solidFill>
                <a:latin typeface="Calibri"/>
                <a:cs typeface="Calibri"/>
              </a:rPr>
              <a:t> expanding</a:t>
            </a:r>
            <a:r>
              <a:rPr sz="2750" spc="3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businesses	</a:t>
            </a:r>
            <a:r>
              <a:rPr sz="2750" dirty="0">
                <a:solidFill>
                  <a:srgbClr val="374151"/>
                </a:solidFill>
                <a:latin typeface="Calibri"/>
                <a:cs typeface="Calibri"/>
              </a:rPr>
              <a:t>beyond</a:t>
            </a:r>
            <a:r>
              <a:rPr sz="2750" spc="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physical</a:t>
            </a:r>
            <a:r>
              <a:rPr sz="275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constraints.</a:t>
            </a:r>
            <a:r>
              <a:rPr sz="2750" spc="2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374151"/>
                </a:solidFill>
                <a:latin typeface="Calibri"/>
                <a:cs typeface="Calibri"/>
              </a:rPr>
              <a:t>With</a:t>
            </a:r>
            <a:r>
              <a:rPr sz="2750" spc="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increased</a:t>
            </a:r>
            <a:r>
              <a:rPr sz="2750" spc="1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374151"/>
                </a:solidFill>
                <a:latin typeface="Calibri"/>
                <a:cs typeface="Calibri"/>
              </a:rPr>
              <a:t>sales</a:t>
            </a:r>
            <a:r>
              <a:rPr sz="2750" spc="1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750" spc="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374151"/>
                </a:solidFill>
                <a:latin typeface="Calibri"/>
                <a:cs typeface="Calibri"/>
              </a:rPr>
              <a:t>revenue, 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they </a:t>
            </a:r>
            <a:r>
              <a:rPr sz="2750" spc="-10" dirty="0">
                <a:solidFill>
                  <a:srgbClr val="374151"/>
                </a:solidFill>
                <a:latin typeface="Calibri"/>
                <a:cs typeface="Calibri"/>
              </a:rPr>
              <a:t>provide </a:t>
            </a:r>
            <a:r>
              <a:rPr sz="2750" dirty="0">
                <a:solidFill>
                  <a:srgbClr val="374151"/>
                </a:solidFill>
                <a:latin typeface="Calibri"/>
                <a:cs typeface="Calibri"/>
              </a:rPr>
              <a:t>customer </a:t>
            </a:r>
            <a:r>
              <a:rPr sz="2750" spc="-10" dirty="0">
                <a:solidFill>
                  <a:srgbClr val="374151"/>
                </a:solidFill>
                <a:latin typeface="Calibri"/>
                <a:cs typeface="Calibri"/>
              </a:rPr>
              <a:t>convenience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through</a:t>
            </a:r>
            <a:r>
              <a:rPr sz="2750" spc="-10" dirty="0">
                <a:solidFill>
                  <a:srgbClr val="374151"/>
                </a:solidFill>
                <a:latin typeface="Calibri"/>
                <a:cs typeface="Calibri"/>
              </a:rPr>
              <a:t> online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374151"/>
                </a:solidFill>
                <a:latin typeface="Calibri"/>
                <a:cs typeface="Calibri"/>
              </a:rPr>
              <a:t>browsing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2750" spc="-10" dirty="0">
                <a:solidFill>
                  <a:srgbClr val="374151"/>
                </a:solidFill>
                <a:latin typeface="Calibri"/>
                <a:cs typeface="Calibri"/>
              </a:rPr>
              <a:t>informed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Calibri"/>
                <a:cs typeface="Calibri"/>
              </a:rPr>
              <a:t>decision- </a:t>
            </a:r>
            <a:r>
              <a:rPr sz="275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374151"/>
                </a:solidFill>
                <a:latin typeface="Calibri"/>
                <a:cs typeface="Calibri"/>
              </a:rPr>
              <a:t>making. 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Personalization</a:t>
            </a:r>
            <a:r>
              <a:rPr sz="275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data </a:t>
            </a:r>
            <a:r>
              <a:rPr sz="2750" dirty="0">
                <a:solidFill>
                  <a:srgbClr val="374151"/>
                </a:solidFill>
                <a:latin typeface="Calibri"/>
                <a:cs typeface="Calibri"/>
              </a:rPr>
              <a:t>analytics 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enhance </a:t>
            </a:r>
            <a:r>
              <a:rPr sz="2750" spc="-20" dirty="0">
                <a:solidFill>
                  <a:srgbClr val="374151"/>
                </a:solidFill>
                <a:latin typeface="Calibri"/>
                <a:cs typeface="Calibri"/>
              </a:rPr>
              <a:t>user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374151"/>
                </a:solidFill>
                <a:latin typeface="Calibri"/>
                <a:cs typeface="Calibri"/>
              </a:rPr>
              <a:t>experience,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374151"/>
                </a:solidFill>
                <a:latin typeface="Calibri"/>
                <a:cs typeface="Calibri"/>
              </a:rPr>
              <a:t>while </a:t>
            </a:r>
            <a:r>
              <a:rPr sz="2750" spc="-10" dirty="0">
                <a:solidFill>
                  <a:srgbClr val="374151"/>
                </a:solidFill>
                <a:latin typeface="Calibri"/>
                <a:cs typeface="Calibri"/>
              </a:rPr>
              <a:t>streamlined </a:t>
            </a:r>
            <a:r>
              <a:rPr sz="2750" spc="-6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transactions</a:t>
            </a:r>
            <a:r>
              <a:rPr sz="2750" dirty="0">
                <a:solidFill>
                  <a:srgbClr val="374151"/>
                </a:solidFill>
                <a:latin typeface="Calibri"/>
                <a:cs typeface="Calibri"/>
              </a:rPr>
              <a:t> reduce time </a:t>
            </a:r>
            <a:r>
              <a:rPr sz="2750" spc="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effort for </a:t>
            </a:r>
            <a:r>
              <a:rPr sz="2750" dirty="0">
                <a:solidFill>
                  <a:srgbClr val="374151"/>
                </a:solidFill>
                <a:latin typeface="Calibri"/>
                <a:cs typeface="Calibri"/>
              </a:rPr>
              <a:t>both 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businesses</a:t>
            </a:r>
            <a:r>
              <a:rPr sz="275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consumers.</a:t>
            </a:r>
            <a:r>
              <a:rPr sz="27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20" dirty="0">
                <a:solidFill>
                  <a:srgbClr val="374151"/>
                </a:solidFill>
                <a:latin typeface="Calibri"/>
                <a:cs typeface="Calibri"/>
              </a:rPr>
              <a:t>E-commerce </a:t>
            </a:r>
            <a:r>
              <a:rPr sz="275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374151"/>
                </a:solidFill>
                <a:latin typeface="Calibri"/>
                <a:cs typeface="Calibri"/>
              </a:rPr>
              <a:t>facilitates</a:t>
            </a:r>
            <a:r>
              <a:rPr sz="2750" spc="1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efficient</a:t>
            </a:r>
            <a:r>
              <a:rPr sz="2750" spc="1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inventory</a:t>
            </a:r>
            <a:r>
              <a:rPr sz="2750" spc="1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374151"/>
                </a:solidFill>
                <a:latin typeface="Calibri"/>
                <a:cs typeface="Calibri"/>
              </a:rPr>
              <a:t>management,</a:t>
            </a:r>
            <a:r>
              <a:rPr sz="2750" spc="1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minimizing</a:t>
            </a:r>
            <a:r>
              <a:rPr sz="2750" spc="2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Calibri"/>
                <a:cs typeface="Calibri"/>
              </a:rPr>
              <a:t>stock-related</a:t>
            </a:r>
            <a:r>
              <a:rPr sz="2750" spc="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374151"/>
                </a:solidFill>
                <a:latin typeface="Calibri"/>
                <a:cs typeface="Calibri"/>
              </a:rPr>
              <a:t>challenges.</a:t>
            </a:r>
            <a:endParaRPr sz="2750">
              <a:latin typeface="Calibri"/>
              <a:cs typeface="Calibri"/>
            </a:endParaRPr>
          </a:p>
          <a:p>
            <a:pPr marL="12700" marR="1804035">
              <a:lnSpc>
                <a:spcPts val="3379"/>
              </a:lnSpc>
              <a:spcBef>
                <a:spcPts val="100"/>
              </a:spcBef>
            </a:pP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Overall, </a:t>
            </a:r>
            <a:r>
              <a:rPr sz="2750" spc="-20" dirty="0">
                <a:solidFill>
                  <a:srgbClr val="374151"/>
                </a:solidFill>
                <a:latin typeface="Calibri"/>
                <a:cs typeface="Calibri"/>
              </a:rPr>
              <a:t>these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platforms </a:t>
            </a:r>
            <a:r>
              <a:rPr sz="2750" spc="-10" dirty="0">
                <a:solidFill>
                  <a:srgbClr val="374151"/>
                </a:solidFill>
                <a:latin typeface="Calibri"/>
                <a:cs typeface="Calibri"/>
              </a:rPr>
              <a:t>revolutionize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374151"/>
                </a:solidFill>
                <a:latin typeface="Calibri"/>
                <a:cs typeface="Calibri"/>
              </a:rPr>
              <a:t>commerce, 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creating </a:t>
            </a:r>
            <a:r>
              <a:rPr sz="2750" spc="10" dirty="0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sz="2750" spc="5" dirty="0">
                <a:solidFill>
                  <a:srgbClr val="374151"/>
                </a:solidFill>
                <a:latin typeface="Calibri"/>
                <a:cs typeface="Calibri"/>
              </a:rPr>
              <a:t>dynamic and </a:t>
            </a:r>
            <a:r>
              <a:rPr sz="275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interconnected</a:t>
            </a:r>
            <a:r>
              <a:rPr sz="2750" spc="2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374151"/>
                </a:solidFill>
                <a:latin typeface="Calibri"/>
                <a:cs typeface="Calibri"/>
              </a:rPr>
              <a:t>marketplace</a:t>
            </a:r>
            <a:r>
              <a:rPr sz="2750" spc="1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275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374151"/>
                </a:solidFill>
                <a:latin typeface="Calibri"/>
                <a:cs typeface="Calibri"/>
              </a:rPr>
              <a:t>benefits</a:t>
            </a:r>
            <a:r>
              <a:rPr sz="2750" spc="3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374151"/>
                </a:solidFill>
                <a:latin typeface="Calibri"/>
                <a:cs typeface="Calibri"/>
              </a:rPr>
              <a:t>businesses</a:t>
            </a:r>
            <a:r>
              <a:rPr sz="2750" spc="3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750" spc="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374151"/>
                </a:solidFill>
                <a:latin typeface="Calibri"/>
                <a:cs typeface="Calibri"/>
              </a:rPr>
              <a:t>consumers</a:t>
            </a:r>
            <a:r>
              <a:rPr sz="2750" spc="1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374151"/>
                </a:solidFill>
                <a:latin typeface="Calibri"/>
                <a:cs typeface="Calibri"/>
              </a:rPr>
              <a:t>alike.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764</Words>
  <Application>Microsoft Office PowerPoint</Application>
  <PresentationFormat>Custom</PresentationFormat>
  <Paragraphs>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E-Commerce: Your One  One Stop Shop</vt:lpstr>
      <vt:lpstr>Objectives</vt:lpstr>
      <vt:lpstr>Slide 3</vt:lpstr>
      <vt:lpstr>Literature Review</vt:lpstr>
      <vt:lpstr>Methodology</vt:lpstr>
      <vt:lpstr>System Architecture</vt:lpstr>
      <vt:lpstr>Slide 7</vt:lpstr>
      <vt:lpstr>Features</vt:lpstr>
      <vt:lpstr>Results</vt:lpstr>
      <vt:lpstr>Challenges Faced</vt:lpstr>
      <vt:lpstr>Future Work</vt:lpstr>
      <vt:lpstr>Conclusion</vt:lpstr>
      <vt:lpstr>Acknowledgments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E-Commerce: Your One  One Stop Shop</dc:title>
  <cp:lastModifiedBy>Ayush</cp:lastModifiedBy>
  <cp:revision>2</cp:revision>
  <dcterms:created xsi:type="dcterms:W3CDTF">2023-12-05T05:59:56Z</dcterms:created>
  <dcterms:modified xsi:type="dcterms:W3CDTF">2023-12-05T06:01:07Z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2023-12-03T00:00:00Z</vt:filetime>
  </property>
  <property fmtid="{D5CDD505-2E9C-101B-9397-08002B2CF9AE}" pid="3" name="LastSaved">
    <vt:filetime>2023-12-05T00:00:00Z</vt:filetime>
  </property>
</Properties>
</file>