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Lst>
  <p:notesMasterIdLst>
    <p:notesMasterId r:id="rId22"/>
  </p:notesMasterIdLst>
  <p:handoutMasterIdLst>
    <p:handoutMasterId r:id="rId23"/>
  </p:handoutMasterIdLst>
  <p:sldIdLst>
    <p:sldId id="256" r:id="rId6"/>
    <p:sldId id="258" r:id="rId7"/>
    <p:sldId id="262" r:id="rId8"/>
    <p:sldId id="299" r:id="rId9"/>
    <p:sldId id="263" r:id="rId10"/>
    <p:sldId id="265" r:id="rId11"/>
    <p:sldId id="296" r:id="rId12"/>
    <p:sldId id="302" r:id="rId13"/>
    <p:sldId id="303" r:id="rId14"/>
    <p:sldId id="300" r:id="rId15"/>
    <p:sldId id="295" r:id="rId16"/>
    <p:sldId id="304" r:id="rId17"/>
    <p:sldId id="305" r:id="rId18"/>
    <p:sldId id="306" r:id="rId19"/>
    <p:sldId id="289"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E56EB-8AFC-4F23-8E1F-0E7F91A8B979}" v="313" dt="2023-04-27T17:23:23.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40D7EE-F678-4796-B54B-F30D90F8EB79}" type="datetimeFigureOut">
              <a:rPr lang="en-IN" smtClean="0"/>
              <a:t>28/04/23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595949-373D-46E6-A3D2-E26100FA4B3F}" type="slidenum">
              <a:rPr lang="en-IN" smtClean="0"/>
              <a:t>‹#›</a:t>
            </a:fld>
            <a:endParaRPr lang="en-IN"/>
          </a:p>
        </p:txBody>
      </p:sp>
    </p:spTree>
    <p:extLst>
      <p:ext uri="{BB962C8B-B14F-4D97-AF65-F5344CB8AC3E}">
        <p14:creationId xmlns:p14="http://schemas.microsoft.com/office/powerpoint/2010/main" val="1776604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EBE51-0286-43EC-9CAF-DC9A10C37FB1}" type="datetimeFigureOut">
              <a:rPr lang="en-IN" smtClean="0"/>
              <a:t>28/04/23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DDEAB-5301-4B69-8FCE-62968CA61FA4}" type="slidenum">
              <a:rPr lang="en-IN" smtClean="0"/>
              <a:t>‹#›</a:t>
            </a:fld>
            <a:endParaRPr lang="en-IN"/>
          </a:p>
        </p:txBody>
      </p:sp>
    </p:spTree>
    <p:extLst>
      <p:ext uri="{BB962C8B-B14F-4D97-AF65-F5344CB8AC3E}">
        <p14:creationId xmlns:p14="http://schemas.microsoft.com/office/powerpoint/2010/main" val="195371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3</a:t>
            </a:fld>
            <a:endParaRPr lang="en-IN"/>
          </a:p>
        </p:txBody>
      </p:sp>
    </p:spTree>
    <p:extLst>
      <p:ext uri="{BB962C8B-B14F-4D97-AF65-F5344CB8AC3E}">
        <p14:creationId xmlns:p14="http://schemas.microsoft.com/office/powerpoint/2010/main" val="36343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12</a:t>
            </a:fld>
            <a:endParaRPr lang="en-IN"/>
          </a:p>
        </p:txBody>
      </p:sp>
    </p:spTree>
    <p:extLst>
      <p:ext uri="{BB962C8B-B14F-4D97-AF65-F5344CB8AC3E}">
        <p14:creationId xmlns:p14="http://schemas.microsoft.com/office/powerpoint/2010/main" val="359809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13</a:t>
            </a:fld>
            <a:endParaRPr lang="en-IN"/>
          </a:p>
        </p:txBody>
      </p:sp>
    </p:spTree>
    <p:extLst>
      <p:ext uri="{BB962C8B-B14F-4D97-AF65-F5344CB8AC3E}">
        <p14:creationId xmlns:p14="http://schemas.microsoft.com/office/powerpoint/2010/main" val="263482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14</a:t>
            </a:fld>
            <a:endParaRPr lang="en-IN"/>
          </a:p>
        </p:txBody>
      </p:sp>
    </p:spTree>
    <p:extLst>
      <p:ext uri="{BB962C8B-B14F-4D97-AF65-F5344CB8AC3E}">
        <p14:creationId xmlns:p14="http://schemas.microsoft.com/office/powerpoint/2010/main" val="193599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4</a:t>
            </a:fld>
            <a:endParaRPr lang="en-IN"/>
          </a:p>
        </p:txBody>
      </p:sp>
    </p:spTree>
    <p:extLst>
      <p:ext uri="{BB962C8B-B14F-4D97-AF65-F5344CB8AC3E}">
        <p14:creationId xmlns:p14="http://schemas.microsoft.com/office/powerpoint/2010/main" val="406277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5</a:t>
            </a:fld>
            <a:endParaRPr lang="en-IN"/>
          </a:p>
        </p:txBody>
      </p:sp>
    </p:spTree>
    <p:extLst>
      <p:ext uri="{BB962C8B-B14F-4D97-AF65-F5344CB8AC3E}">
        <p14:creationId xmlns:p14="http://schemas.microsoft.com/office/powerpoint/2010/main" val="119815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6</a:t>
            </a:fld>
            <a:endParaRPr lang="en-IN"/>
          </a:p>
        </p:txBody>
      </p:sp>
    </p:spTree>
    <p:extLst>
      <p:ext uri="{BB962C8B-B14F-4D97-AF65-F5344CB8AC3E}">
        <p14:creationId xmlns:p14="http://schemas.microsoft.com/office/powerpoint/2010/main" val="1796897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7</a:t>
            </a:fld>
            <a:endParaRPr lang="en-IN"/>
          </a:p>
        </p:txBody>
      </p:sp>
    </p:spTree>
    <p:extLst>
      <p:ext uri="{BB962C8B-B14F-4D97-AF65-F5344CB8AC3E}">
        <p14:creationId xmlns:p14="http://schemas.microsoft.com/office/powerpoint/2010/main" val="358271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8</a:t>
            </a:fld>
            <a:endParaRPr lang="en-IN"/>
          </a:p>
        </p:txBody>
      </p:sp>
    </p:spTree>
    <p:extLst>
      <p:ext uri="{BB962C8B-B14F-4D97-AF65-F5344CB8AC3E}">
        <p14:creationId xmlns:p14="http://schemas.microsoft.com/office/powerpoint/2010/main" val="2172491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9</a:t>
            </a:fld>
            <a:endParaRPr lang="en-IN"/>
          </a:p>
        </p:txBody>
      </p:sp>
    </p:spTree>
    <p:extLst>
      <p:ext uri="{BB962C8B-B14F-4D97-AF65-F5344CB8AC3E}">
        <p14:creationId xmlns:p14="http://schemas.microsoft.com/office/powerpoint/2010/main" val="134222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10</a:t>
            </a:fld>
            <a:endParaRPr lang="en-IN"/>
          </a:p>
        </p:txBody>
      </p:sp>
    </p:spTree>
    <p:extLst>
      <p:ext uri="{BB962C8B-B14F-4D97-AF65-F5344CB8AC3E}">
        <p14:creationId xmlns:p14="http://schemas.microsoft.com/office/powerpoint/2010/main" val="291056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DDEAB-5301-4B69-8FCE-62968CA61FA4}" type="slidenum">
              <a:rPr lang="en-IN" smtClean="0"/>
              <a:t>11</a:t>
            </a:fld>
            <a:endParaRPr lang="en-IN"/>
          </a:p>
        </p:txBody>
      </p:sp>
    </p:spTree>
    <p:extLst>
      <p:ext uri="{BB962C8B-B14F-4D97-AF65-F5344CB8AC3E}">
        <p14:creationId xmlns:p14="http://schemas.microsoft.com/office/powerpoint/2010/main" val="139696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60FC-6761-45A0-87F3-0057D282FCB5}" type="datetime3">
              <a:rPr lang="en-IN" smtClean="0"/>
              <a:t>28 April 2023</a:t>
            </a:fld>
            <a:endParaRPr lang="en-IN"/>
          </a:p>
        </p:txBody>
      </p:sp>
      <p:sp>
        <p:nvSpPr>
          <p:cNvPr id="3" name="Footer Placeholder 2"/>
          <p:cNvSpPr>
            <a:spLocks noGrp="1"/>
          </p:cNvSpPr>
          <p:nvPr>
            <p:ph type="ftr" sz="quarter" idx="11"/>
          </p:nvPr>
        </p:nvSpPr>
        <p:spPr/>
        <p:txBody>
          <a:bodyPr/>
          <a:lstStyle/>
          <a:p>
            <a:r>
              <a:rPr lang="en-IN"/>
              <a:t>IISc</a:t>
            </a:r>
          </a:p>
        </p:txBody>
      </p:sp>
      <p:sp>
        <p:nvSpPr>
          <p:cNvPr id="4" name="Slide Number Placeholder 3"/>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63755140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FCE2E3-EC42-4DAA-AA14-332E6B7F4910}"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1451861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1C51A1-EB69-4799-B7F0-456C565B6269}"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85988204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F149C-347D-4712-8041-C22B5B9CD46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395195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6F2FD3-A583-4186-8915-D15957D96D42}"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RAACE 2017</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62648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28 April 2023</a:t>
            </a:fld>
            <a:endParaRPr lang="en-IN"/>
          </a:p>
        </p:txBody>
      </p:sp>
      <p:sp>
        <p:nvSpPr>
          <p:cNvPr id="8" name="Footer Placeholder 7"/>
          <p:cNvSpPr>
            <a:spLocks noGrp="1"/>
          </p:cNvSpPr>
          <p:nvPr>
            <p:ph type="ftr" sz="quarter" idx="11"/>
          </p:nvPr>
        </p:nvSpPr>
        <p:spPr/>
        <p:txBody>
          <a:bodyPr/>
          <a:lstStyle/>
          <a:p>
            <a:r>
              <a:rPr lang="en-IN"/>
              <a:t>RAACE 2017</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28 April 2023</a:t>
            </a:fld>
            <a:endParaRPr lang="en-IN"/>
          </a:p>
        </p:txBody>
      </p:sp>
      <p:sp>
        <p:nvSpPr>
          <p:cNvPr id="8" name="Footer Placeholder 7"/>
          <p:cNvSpPr>
            <a:spLocks noGrp="1"/>
          </p:cNvSpPr>
          <p:nvPr>
            <p:ph type="ftr" sz="quarter" idx="11"/>
          </p:nvPr>
        </p:nvSpPr>
        <p:spPr/>
        <p:txBody>
          <a:bodyPr/>
          <a:lstStyle/>
          <a:p>
            <a:r>
              <a:rPr lang="en-IN"/>
              <a:t>RAACE 2017</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427BBAC-AB74-4674-AC0A-99C23BF566A3}" type="datetime3">
              <a:rPr lang="en-IN" smtClean="0"/>
              <a:t>28 April 2023</a:t>
            </a:fld>
            <a:endParaRPr lang="en-IN"/>
          </a:p>
        </p:txBody>
      </p:sp>
      <p:sp>
        <p:nvSpPr>
          <p:cNvPr id="4" name="Footer Placeholder 3"/>
          <p:cNvSpPr>
            <a:spLocks noGrp="1"/>
          </p:cNvSpPr>
          <p:nvPr>
            <p:ph type="ftr" sz="quarter" idx="11"/>
          </p:nvPr>
        </p:nvSpPr>
        <p:spPr/>
        <p:txBody>
          <a:bodyPr/>
          <a:lstStyle/>
          <a:p>
            <a:r>
              <a:rPr lang="en-IN"/>
              <a:t>RAACE 2017</a:t>
            </a:r>
          </a:p>
        </p:txBody>
      </p:sp>
      <p:sp>
        <p:nvSpPr>
          <p:cNvPr id="5" name="Slide Number Placeholder 4"/>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362420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60FC-6761-45A0-87F3-0057D282FCB5}" type="datetime3">
              <a:rPr lang="en-IN" smtClean="0"/>
              <a:t>28 April 2023</a:t>
            </a:fld>
            <a:endParaRPr lang="en-IN"/>
          </a:p>
        </p:txBody>
      </p:sp>
      <p:sp>
        <p:nvSpPr>
          <p:cNvPr id="3" name="Footer Placeholder 2"/>
          <p:cNvSpPr>
            <a:spLocks noGrp="1"/>
          </p:cNvSpPr>
          <p:nvPr>
            <p:ph type="ftr" sz="quarter" idx="11"/>
          </p:nvPr>
        </p:nvSpPr>
        <p:spPr/>
        <p:txBody>
          <a:bodyPr/>
          <a:lstStyle/>
          <a:p>
            <a:r>
              <a:rPr lang="en-IN"/>
              <a:t>RAACE 2017</a:t>
            </a:r>
          </a:p>
        </p:txBody>
      </p:sp>
      <p:sp>
        <p:nvSpPr>
          <p:cNvPr id="4" name="Slide Number Placeholder 3"/>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637551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RAACE 2017</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RAACE 2017</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RAACE 2017</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F149C-347D-4712-8041-C22B5B9CD46E}"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395195928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RAACE 2017</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FCE2E3-EC42-4DAA-AA14-332E6B7F4910}"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1451861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1C51A1-EB69-4799-B7F0-456C565B6269}"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RAACE 2017</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85988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28 April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6F2FD3-A583-4186-8915-D15957D96D42}" type="datetime3">
              <a:rPr lang="en-IN" smtClean="0"/>
              <a:t>28 April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6264842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28 April 2023</a:t>
            </a:fld>
            <a:endParaRPr lang="en-IN"/>
          </a:p>
        </p:txBody>
      </p:sp>
      <p:sp>
        <p:nvSpPr>
          <p:cNvPr id="8" name="Footer Placeholder 7"/>
          <p:cNvSpPr>
            <a:spLocks noGrp="1"/>
          </p:cNvSpPr>
          <p:nvPr>
            <p:ph type="ftr" sz="quarter" idx="11"/>
          </p:nvPr>
        </p:nvSpPr>
        <p:spPr/>
        <p:txBody>
          <a:bodyPr/>
          <a:lstStyle/>
          <a:p>
            <a:r>
              <a:rPr lang="en-IN"/>
              <a:t>IISc</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28 April 2023</a:t>
            </a:fld>
            <a:endParaRPr lang="en-IN"/>
          </a:p>
        </p:txBody>
      </p:sp>
      <p:sp>
        <p:nvSpPr>
          <p:cNvPr id="8" name="Footer Placeholder 7"/>
          <p:cNvSpPr>
            <a:spLocks noGrp="1"/>
          </p:cNvSpPr>
          <p:nvPr>
            <p:ph type="ftr" sz="quarter" idx="11"/>
          </p:nvPr>
        </p:nvSpPr>
        <p:spPr/>
        <p:txBody>
          <a:bodyPr/>
          <a:lstStyle/>
          <a:p>
            <a:r>
              <a:rPr lang="en-IN"/>
              <a:t>IISc</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427BBAC-AB74-4674-AC0A-99C23BF566A3}" type="datetime3">
              <a:rPr lang="en-IN" smtClean="0"/>
              <a:t>28 April 2023</a:t>
            </a:fld>
            <a:endParaRPr lang="en-IN"/>
          </a:p>
        </p:txBody>
      </p:sp>
      <p:sp>
        <p:nvSpPr>
          <p:cNvPr id="4" name="Footer Placeholder 3"/>
          <p:cNvSpPr>
            <a:spLocks noGrp="1"/>
          </p:cNvSpPr>
          <p:nvPr>
            <p:ph type="ftr" sz="quarter" idx="11"/>
          </p:nvPr>
        </p:nvSpPr>
        <p:spPr/>
        <p:txBody>
          <a:bodyPr/>
          <a:lstStyle/>
          <a:p>
            <a:r>
              <a:rPr lang="en-IN"/>
              <a:t>IISc</a:t>
            </a:r>
          </a:p>
        </p:txBody>
      </p:sp>
      <p:sp>
        <p:nvSpPr>
          <p:cNvPr id="5" name="Slide Number Placeholder 4"/>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3624209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D6A34-7F09-4577-B6DF-472BDCE96166}" type="datetime3">
              <a:rPr lang="en-IN" smtClean="0"/>
              <a:t>28 April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IISc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E9452-FA16-4E5B-A2CE-F8DC2CB61707}" type="slidenum">
              <a:rPr lang="en-IN" smtClean="0"/>
              <a:t>‹#›</a:t>
            </a:fld>
            <a:endParaRPr lang="en-IN"/>
          </a:p>
        </p:txBody>
      </p:sp>
    </p:spTree>
    <p:extLst>
      <p:ext uri="{BB962C8B-B14F-4D97-AF65-F5344CB8AC3E}">
        <p14:creationId xmlns:p14="http://schemas.microsoft.com/office/powerpoint/2010/main" val="191793363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1" r:id="rId4"/>
    <p:sldLayoutId id="2147483651" r:id="rId5"/>
    <p:sldLayoutId id="2147483652" r:id="rId6"/>
    <p:sldLayoutId id="2147483662" r:id="rId7"/>
    <p:sldLayoutId id="2147483653" r:id="rId8"/>
    <p:sldLayoutId id="2147483654" r:id="rId9"/>
    <p:sldLayoutId id="2147483655" r:id="rId10"/>
    <p:sldLayoutId id="2147483663" r:id="rId11"/>
    <p:sldLayoutId id="2147483664" r:id="rId12"/>
    <p:sldLayoutId id="2147483656" r:id="rId13"/>
    <p:sldLayoutId id="2147483657" r:id="rId14"/>
    <p:sldLayoutId id="2147483658" r:id="rId15"/>
    <p:sldLayoutId id="2147483659"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D6A34-7F09-4577-B6DF-472BDCE96166}" type="datetime3">
              <a:rPr lang="en-IN" smtClean="0"/>
              <a:t>28 April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RAACE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E9452-FA16-4E5B-A2CE-F8DC2CB61707}" type="slidenum">
              <a:rPr lang="en-IN" smtClean="0"/>
              <a:t>‹#›</a:t>
            </a:fld>
            <a:endParaRPr lang="en-IN"/>
          </a:p>
        </p:txBody>
      </p:sp>
    </p:spTree>
    <p:extLst>
      <p:ext uri="{BB962C8B-B14F-4D97-AF65-F5344CB8AC3E}">
        <p14:creationId xmlns:p14="http://schemas.microsoft.com/office/powerpoint/2010/main" val="19179336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DE6F7-75FB-420F-2B24-D24C83758D2F}"/>
              </a:ext>
            </a:extLst>
          </p:cNvPr>
          <p:cNvSpPr txBox="1"/>
          <p:nvPr/>
        </p:nvSpPr>
        <p:spPr>
          <a:xfrm>
            <a:off x="2205346" y="200937"/>
            <a:ext cx="7699568" cy="369332"/>
          </a:xfrm>
          <a:prstGeom prst="rect">
            <a:avLst/>
          </a:prstGeom>
          <a:noFill/>
        </p:spPr>
        <p:txBody>
          <a:bodyPr wrap="square">
            <a:spAutoFit/>
          </a:bodyPr>
          <a:lstStyle/>
          <a:p>
            <a:pPr algn="ctr">
              <a:defRPr/>
            </a:pPr>
            <a:r>
              <a:rPr lang="en-US" b="1" cap="all">
                <a:ln w="0"/>
                <a:solidFill>
                  <a:srgbClr val="002060"/>
                </a:solidFill>
              </a:rPr>
              <a:t>Project : </a:t>
            </a:r>
            <a:r>
              <a:rPr lang="en-US" sz="1600" b="1" cap="all">
                <a:ln w="0"/>
                <a:solidFill>
                  <a:srgbClr val="002060"/>
                </a:solidFill>
                <a:latin typeface="Arial" panose="020B0604020202020204" pitchFamily="34" charset="0"/>
                <a:cs typeface="Arial" panose="020B0604020202020204" pitchFamily="34" charset="0"/>
              </a:rPr>
              <a:t>e9-246</a:t>
            </a:r>
            <a:r>
              <a:rPr lang="en-US" sz="1600" b="1">
                <a:solidFill>
                  <a:srgbClr val="002060"/>
                </a:solidFill>
                <a:latin typeface="Arial" panose="020B0604020202020204" pitchFamily="34" charset="0"/>
                <a:cs typeface="Arial" panose="020B0604020202020204" pitchFamily="34" charset="0"/>
              </a:rPr>
              <a:t> Advanced Image Processing</a:t>
            </a:r>
            <a:endParaRPr kumimoji="0" lang="en-US" b="1" i="0" u="none" strike="noStrike" kern="1200" cap="all" normalizeH="0" baseline="0" noProof="0">
              <a:ln w="0"/>
              <a:solidFill>
                <a:srgbClr val="002060"/>
              </a:solidFill>
              <a:effectLst/>
              <a:uLnTx/>
              <a:uFillTx/>
              <a:latin typeface="+mn-lt"/>
              <a:ea typeface="+mn-ea"/>
              <a:cs typeface="+mn-cs"/>
            </a:endParaRPr>
          </a:p>
        </p:txBody>
      </p:sp>
      <p:sp>
        <p:nvSpPr>
          <p:cNvPr id="12" name="Subtitle 2">
            <a:extLst>
              <a:ext uri="{FF2B5EF4-FFF2-40B4-BE49-F238E27FC236}">
                <a16:creationId xmlns:a16="http://schemas.microsoft.com/office/drawing/2014/main" id="{346375AF-F2C3-7E9A-C97A-7729BC035512}"/>
              </a:ext>
            </a:extLst>
          </p:cNvPr>
          <p:cNvSpPr txBox="1">
            <a:spLocks/>
          </p:cNvSpPr>
          <p:nvPr/>
        </p:nvSpPr>
        <p:spPr>
          <a:xfrm>
            <a:off x="1398289" y="2188335"/>
            <a:ext cx="9144000" cy="1862584"/>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Arial"/>
              <a:cs typeface="Arial"/>
            </a:endParaRPr>
          </a:p>
          <a:p>
            <a:r>
              <a:rPr lang="en-IN" sz="3200" b="1" dirty="0">
                <a:effectLst/>
                <a:ea typeface="+mn-lt"/>
                <a:cs typeface="+mn-lt"/>
              </a:rPr>
              <a:t>Hateful Memes </a:t>
            </a:r>
            <a:r>
              <a:rPr lang="en-IN" sz="3200" b="1" dirty="0">
                <a:ea typeface="+mn-lt"/>
                <a:cs typeface="+mn-lt"/>
              </a:rPr>
              <a:t>Identification </a:t>
            </a:r>
            <a:r>
              <a:rPr lang="en-IN" sz="3200" b="1" dirty="0">
                <a:effectLst/>
                <a:ea typeface="+mn-lt"/>
                <a:cs typeface="+mn-lt"/>
              </a:rPr>
              <a:t>with Multimodal</a:t>
            </a:r>
            <a:br>
              <a:rPr lang="en-IN" sz="3200" b="1" dirty="0">
                <a:ea typeface="+mn-lt"/>
                <a:cs typeface="+mn-lt"/>
              </a:rPr>
            </a:br>
            <a:r>
              <a:rPr lang="en-IN" sz="3200" b="1" dirty="0">
                <a:ea typeface="+mn-lt"/>
                <a:cs typeface="+mn-lt"/>
              </a:rPr>
              <a:t>Classifications</a:t>
            </a:r>
            <a:endParaRPr lang="en-IN" sz="3200" b="1" dirty="0">
              <a:effectLst/>
              <a:latin typeface="HelveticaNeue"/>
              <a:cs typeface="Calibri"/>
            </a:endParaRPr>
          </a:p>
        </p:txBody>
      </p:sp>
      <p:sp>
        <p:nvSpPr>
          <p:cNvPr id="13" name="Subtitle 2">
            <a:extLst>
              <a:ext uri="{FF2B5EF4-FFF2-40B4-BE49-F238E27FC236}">
                <a16:creationId xmlns:a16="http://schemas.microsoft.com/office/drawing/2014/main" id="{E74318C1-5BB0-12C8-E48A-A125419F1865}"/>
              </a:ext>
            </a:extLst>
          </p:cNvPr>
          <p:cNvSpPr txBox="1">
            <a:spLocks/>
          </p:cNvSpPr>
          <p:nvPr/>
        </p:nvSpPr>
        <p:spPr>
          <a:xfrm>
            <a:off x="1398289" y="2877027"/>
            <a:ext cx="9144000" cy="3206418"/>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dirty="0">
              <a:latin typeface="Arial" panose="020B0604020202020204" pitchFamily="34" charset="0"/>
              <a:cs typeface="Arial" panose="020B0604020202020204" pitchFamily="34" charset="0"/>
            </a:endParaRPr>
          </a:p>
          <a:p>
            <a:endParaRPr lang="en-US" sz="1600" dirty="0">
              <a:latin typeface="Arial"/>
              <a:cs typeface="Arial"/>
            </a:endParaRPr>
          </a:p>
          <a:p>
            <a:pPr algn="r"/>
            <a:endParaRPr lang="en-US" sz="1600" dirty="0">
              <a:latin typeface="Arial"/>
              <a:cs typeface="Arial"/>
            </a:endParaRPr>
          </a:p>
          <a:p>
            <a:pPr algn="r"/>
            <a:endParaRPr lang="en-US" sz="1600" dirty="0">
              <a:latin typeface="Arial"/>
              <a:cs typeface="Arial"/>
            </a:endParaRPr>
          </a:p>
          <a:p>
            <a:pPr algn="r"/>
            <a:endParaRPr lang="en-US" sz="1600" dirty="0">
              <a:latin typeface="Arial"/>
              <a:cs typeface="Arial"/>
            </a:endParaRPr>
          </a:p>
          <a:p>
            <a:pPr algn="r"/>
            <a:endParaRPr lang="en-US" sz="1600" dirty="0">
              <a:latin typeface="Arial"/>
              <a:cs typeface="Arial"/>
            </a:endParaRPr>
          </a:p>
          <a:p>
            <a:pPr algn="r"/>
            <a:endParaRPr lang="en-US" sz="1600" dirty="0">
              <a:latin typeface="Arial"/>
              <a:cs typeface="Arial"/>
            </a:endParaRPr>
          </a:p>
          <a:p>
            <a:pPr algn="r"/>
            <a:endParaRPr lang="en-US" sz="1600" dirty="0">
              <a:latin typeface="Arial"/>
              <a:cs typeface="Arial"/>
            </a:endParaRPr>
          </a:p>
          <a:p>
            <a:pPr algn="r"/>
            <a:r>
              <a:rPr lang="en-US" sz="1600" dirty="0" err="1">
                <a:latin typeface="Arial"/>
                <a:cs typeface="Arial"/>
              </a:rPr>
              <a:t>Ayush</a:t>
            </a:r>
            <a:r>
              <a:rPr lang="en-US" sz="1600" dirty="0">
                <a:latin typeface="Arial"/>
                <a:cs typeface="Arial"/>
              </a:rPr>
              <a:t> Singh (20910)</a:t>
            </a:r>
            <a:endParaRPr lang="en-US" sz="1600" dirty="0">
              <a:latin typeface="Arial" panose="020B0604020202020204" pitchFamily="34" charset="0"/>
              <a:cs typeface="Arial" panose="020B0604020202020204" pitchFamily="34" charset="0"/>
            </a:endParaRPr>
          </a:p>
          <a:p>
            <a:pPr algn="r"/>
            <a:r>
              <a:rPr lang="en-US" sz="1600" dirty="0" err="1">
                <a:latin typeface="Arial"/>
                <a:cs typeface="Arial"/>
              </a:rPr>
              <a:t>Preeti</a:t>
            </a:r>
            <a:r>
              <a:rPr lang="en-US" sz="1600" dirty="0">
                <a:latin typeface="Arial"/>
                <a:cs typeface="Arial"/>
              </a:rPr>
              <a:t> Sharma (20983)</a:t>
            </a:r>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a:cs typeface="Arial"/>
            </a:endParaRPr>
          </a:p>
          <a:p>
            <a:endParaRPr lang="en-US" sz="1600" b="1" dirty="0">
              <a:cs typeface="Calibri"/>
            </a:endParaRPr>
          </a:p>
          <a:p>
            <a:endParaRPr lang="en-US" sz="20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CBBA810E-AB48-B281-FF78-BB836DC7EF65}"/>
              </a:ext>
            </a:extLst>
          </p:cNvPr>
          <p:cNvSpPr>
            <a:spLocks noGrp="1"/>
          </p:cNvSpPr>
          <p:nvPr>
            <p:ph type="sldNum" sz="quarter" idx="12"/>
          </p:nvPr>
        </p:nvSpPr>
        <p:spPr/>
        <p:txBody>
          <a:bodyPr/>
          <a:lstStyle/>
          <a:p>
            <a:fld id="{596E9452-FA16-4E5B-A2CE-F8DC2CB61707}" type="slidenum">
              <a:rPr lang="en-IN" dirty="0" smtClean="0">
                <a:solidFill>
                  <a:schemeClr val="bg1"/>
                </a:solidFill>
              </a:rPr>
              <a:t>1</a:t>
            </a:fld>
            <a:endParaRPr lang="en-US">
              <a:solidFill>
                <a:schemeClr val="bg1"/>
              </a:solidFill>
            </a:endParaRPr>
          </a:p>
        </p:txBody>
      </p:sp>
      <p:sp>
        <p:nvSpPr>
          <p:cNvPr id="2" name="Footer Placeholder 1">
            <a:extLst>
              <a:ext uri="{FF2B5EF4-FFF2-40B4-BE49-F238E27FC236}">
                <a16:creationId xmlns:a16="http://schemas.microsoft.com/office/drawing/2014/main" id="{1001A187-2E63-0899-1C8B-D6864950BD2A}"/>
              </a:ext>
            </a:extLst>
          </p:cNvPr>
          <p:cNvSpPr>
            <a:spLocks noGrp="1"/>
          </p:cNvSpPr>
          <p:nvPr>
            <p:ph type="ftr" sz="quarter" idx="11"/>
          </p:nvPr>
        </p:nvSpPr>
        <p:spPr/>
        <p:txBody>
          <a:bodyPr/>
          <a:lstStyle/>
          <a:p>
            <a:r>
              <a:rPr lang="en-IN">
                <a:solidFill>
                  <a:schemeClr val="bg1"/>
                </a:solidFill>
              </a:rPr>
              <a:t>IISc</a:t>
            </a:r>
            <a:endParaRPr lang="en-US">
              <a:solidFill>
                <a:schemeClr val="bg1"/>
              </a:solidFill>
            </a:endParaRPr>
          </a:p>
        </p:txBody>
      </p:sp>
    </p:spTree>
    <p:extLst>
      <p:ext uri="{BB962C8B-B14F-4D97-AF65-F5344CB8AC3E}">
        <p14:creationId xmlns:p14="http://schemas.microsoft.com/office/powerpoint/2010/main" val="141185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10</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err="1">
                <a:latin typeface="Arial"/>
                <a:cs typeface="Arial"/>
              </a:rPr>
              <a:t>VisualBERT</a:t>
            </a:r>
            <a:r>
              <a:rPr lang="en-IN" sz="2400" b="1" dirty="0">
                <a:latin typeface="Arial"/>
                <a:cs typeface="Arial"/>
              </a:rPr>
              <a:t> Architecture</a:t>
            </a:r>
            <a:endParaRPr lang="en-IN" sz="2400" b="1" dirty="0">
              <a:latin typeface="Arial" panose="020B0604020202020204" pitchFamily="34" charset="0"/>
              <a:cs typeface="Arial" panose="020B0604020202020204" pitchFamily="34" charset="0"/>
            </a:endParaRP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pic>
        <p:nvPicPr>
          <p:cNvPr id="13" name="Content Placeholder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35938" y="900752"/>
            <a:ext cx="6909032" cy="5276211"/>
          </a:xfrm>
        </p:spPr>
      </p:pic>
    </p:spTree>
    <p:extLst>
      <p:ext uri="{BB962C8B-B14F-4D97-AF65-F5344CB8AC3E}">
        <p14:creationId xmlns:p14="http://schemas.microsoft.com/office/powerpoint/2010/main" val="205900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11</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800" b="1" dirty="0">
                <a:latin typeface="Arial" panose="020B0604020202020204" pitchFamily="34" charset="0"/>
                <a:cs typeface="Arial" panose="020B0604020202020204" pitchFamily="34" charset="0"/>
              </a:rPr>
              <a:t>Clip Fine Tuning</a:t>
            </a: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566058" y="873457"/>
            <a:ext cx="9028318" cy="5207358"/>
          </a:xfrm>
        </p:spPr>
        <p:txBody>
          <a:bodyPr vert="horz" lIns="91440" tIns="45720" rIns="91440" bIns="45720" rtlCol="0" anchor="t">
            <a:noAutofit/>
          </a:bodyPr>
          <a:lstStyle/>
          <a:p>
            <a:pPr algn="just"/>
            <a:r>
              <a:rPr lang="en-US" sz="2400" dirty="0"/>
              <a:t>We propose the CLIP architecture for hate meme classification since CLIP is a state-of-the-art neural network model that can perform a wide range of tasks that involve understanding both text and images, such as image captioning, visual question answering, and object detection.</a:t>
            </a:r>
          </a:p>
          <a:p>
            <a:pPr algn="just"/>
            <a:r>
              <a:rPr lang="en-US" sz="2400" dirty="0"/>
              <a:t>CLIP pre-trains an image encoder and a text encoder to predict which images were paired with which texts in a dataset. </a:t>
            </a:r>
          </a:p>
          <a:p>
            <a:pPr algn="just"/>
            <a:r>
              <a:rPr lang="en-US" sz="2400" dirty="0"/>
              <a:t> It was found in literature that features of CLIP are more versatile and better suited for a multimodal domain.</a:t>
            </a:r>
          </a:p>
          <a:p>
            <a:pPr algn="just"/>
            <a:r>
              <a:rPr lang="en-US" sz="2400" dirty="0">
                <a:latin typeface="Calibri" panose="020F0502020204030204"/>
                <a:cs typeface="Calibri" panose="020F0502020204030204"/>
              </a:rPr>
              <a:t>We Fine tuned the CLIP model by freezing the backbone network till last second layer and we added the classification layer as the last layer.</a:t>
            </a:r>
          </a:p>
          <a:p>
            <a:pPr algn="just"/>
            <a:r>
              <a:rPr lang="en-US" sz="2400" dirty="0">
                <a:latin typeface="Calibri" panose="020F0502020204030204"/>
                <a:cs typeface="Calibri" panose="020F0502020204030204"/>
              </a:rPr>
              <a:t>We used  Dropout Regularization and Leaky </a:t>
            </a:r>
            <a:r>
              <a:rPr lang="en-US" sz="2400" dirty="0" err="1">
                <a:latin typeface="Calibri" panose="020F0502020204030204"/>
                <a:cs typeface="Calibri" panose="020F0502020204030204"/>
              </a:rPr>
              <a:t>Relu</a:t>
            </a:r>
            <a:r>
              <a:rPr lang="en-US" sz="2400" dirty="0">
                <a:latin typeface="Calibri" panose="020F0502020204030204"/>
                <a:cs typeface="Calibri" panose="020F0502020204030204"/>
              </a:rPr>
              <a:t> activation functions for the fully connected layer.</a:t>
            </a:r>
          </a:p>
        </p:txBody>
      </p:sp>
    </p:spTree>
    <p:extLst>
      <p:ext uri="{BB962C8B-B14F-4D97-AF65-F5344CB8AC3E}">
        <p14:creationId xmlns:p14="http://schemas.microsoft.com/office/powerpoint/2010/main" val="426801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12</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800" b="1" dirty="0">
                <a:latin typeface="Arial" panose="020B0604020202020204" pitchFamily="34" charset="0"/>
                <a:cs typeface="Arial" panose="020B0604020202020204" pitchFamily="34" charset="0"/>
              </a:rPr>
              <a:t>CLIP Architecture</a:t>
            </a: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566057" y="1130745"/>
            <a:ext cx="9427029" cy="4950069"/>
          </a:xfrm>
        </p:spPr>
        <p:txBody>
          <a:bodyPr vert="horz" lIns="91440" tIns="45720" rIns="91440" bIns="45720" rtlCol="0" anchor="t">
            <a:noAutofit/>
          </a:bodyPr>
          <a:lstStyle/>
          <a:p>
            <a:pPr marL="0" indent="0">
              <a:buNone/>
            </a:pPr>
            <a:endParaRPr lang="en-US" sz="2000" dirty="0">
              <a:latin typeface="Arial"/>
              <a:cs typeface="Arial"/>
            </a:endParaRPr>
          </a:p>
          <a:p>
            <a:pPr marL="0" indent="0">
              <a:buNone/>
            </a:pPr>
            <a:endParaRPr lang="en-US" sz="2000" u="sng" dirty="0">
              <a:latin typeface="Calibri" panose="020F0502020204030204"/>
              <a:cs typeface="Calibri" panose="020F0502020204030204"/>
            </a:endParaRPr>
          </a:p>
        </p:txBody>
      </p:sp>
      <p:sp>
        <p:nvSpPr>
          <p:cNvPr id="3" name="AutoShape 2" descr="blob:https://indianinstituteofscience-my.sharepoint.com/04104f2e-6333-40df-8c88-5df3448b724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indianinstituteofscience-my.sharepoint.com/04104f2e-6333-40df-8c88-5df3448b724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128" y="831716"/>
            <a:ext cx="8623743" cy="5194567"/>
          </a:xfrm>
          <a:prstGeom prst="rect">
            <a:avLst/>
          </a:prstGeom>
        </p:spPr>
      </p:pic>
    </p:spTree>
    <p:extLst>
      <p:ext uri="{BB962C8B-B14F-4D97-AF65-F5344CB8AC3E}">
        <p14:creationId xmlns:p14="http://schemas.microsoft.com/office/powerpoint/2010/main" val="354187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13</a:t>
            </a:fld>
            <a:endParaRPr lang="en-IN" sz="1400" b="1">
              <a:solidFill>
                <a:schemeClr val="bg1"/>
              </a:solidFill>
            </a:endParaRPr>
          </a:p>
        </p:txBody>
      </p:sp>
      <p:sp>
        <p:nvSpPr>
          <p:cNvPr id="8" name="Rectangle 7"/>
          <p:cNvSpPr/>
          <p:nvPr/>
        </p:nvSpPr>
        <p:spPr>
          <a:xfrm>
            <a:off x="0" y="0"/>
            <a:ext cx="4135272" cy="7771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800" b="1" dirty="0">
                <a:latin typeface="Arial"/>
                <a:cs typeface="Arial"/>
              </a:rPr>
              <a:t>Results &amp; Observations</a:t>
            </a:r>
            <a:endParaRPr lang="en-US" sz="2800" dirty="0"/>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566057" y="1130745"/>
            <a:ext cx="9427029" cy="4950069"/>
          </a:xfrm>
        </p:spPr>
        <p:txBody>
          <a:bodyPr vert="horz" lIns="91440" tIns="45720" rIns="91440" bIns="45720" rtlCol="0" anchor="t">
            <a:noAutofit/>
          </a:bodyPr>
          <a:lstStyle/>
          <a:p>
            <a:pPr marL="0" indent="0">
              <a:buNone/>
            </a:pPr>
            <a:endParaRPr lang="en-US" sz="2000" dirty="0">
              <a:latin typeface="Arial"/>
              <a:cs typeface="Arial"/>
            </a:endParaRPr>
          </a:p>
          <a:p>
            <a:pPr marL="0" indent="0">
              <a:buNone/>
            </a:pPr>
            <a:r>
              <a:rPr lang="en-US" sz="2000" u="sng" dirty="0">
                <a:latin typeface="Calibri" panose="020F0502020204030204"/>
                <a:cs typeface="Calibri" panose="020F0502020204030204"/>
              </a:rPr>
              <a:t>   </a:t>
            </a:r>
          </a:p>
        </p:txBody>
      </p:sp>
      <p:sp>
        <p:nvSpPr>
          <p:cNvPr id="3" name="AutoShape 2" descr="blob:https://indianinstituteofscience-my.sharepoint.com/04104f2e-6333-40df-8c88-5df3448b724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indianinstituteofscience-my.sharepoint.com/04104f2e-6333-40df-8c88-5df3448b724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C4DEF60-7F80-5AB5-ABA7-B9200524DE1C}"/>
              </a:ext>
            </a:extLst>
          </p:cNvPr>
          <p:cNvSpPr txBox="1"/>
          <p:nvPr/>
        </p:nvSpPr>
        <p:spPr>
          <a:xfrm>
            <a:off x="787947" y="1125583"/>
            <a:ext cx="3158242" cy="369332"/>
          </a:xfrm>
          <a:prstGeom prst="rect">
            <a:avLst/>
          </a:prstGeom>
          <a:noFill/>
        </p:spPr>
        <p:txBody>
          <a:bodyPr wrap="square" rtlCol="0">
            <a:spAutoFit/>
          </a:bodyPr>
          <a:lstStyle/>
          <a:p>
            <a:r>
              <a:rPr lang="en-US" b="1" dirty="0"/>
              <a:t>Baseline Architecture</a:t>
            </a:r>
          </a:p>
        </p:txBody>
      </p:sp>
      <p:cxnSp>
        <p:nvCxnSpPr>
          <p:cNvPr id="13" name="Straight Connector 12">
            <a:extLst>
              <a:ext uri="{FF2B5EF4-FFF2-40B4-BE49-F238E27FC236}">
                <a16:creationId xmlns:a16="http://schemas.microsoft.com/office/drawing/2014/main" id="{16B982A2-587C-BE15-A6EC-F5244B55498C}"/>
              </a:ext>
            </a:extLst>
          </p:cNvPr>
          <p:cNvCxnSpPr>
            <a:cxnSpLocks/>
          </p:cNvCxnSpPr>
          <p:nvPr/>
        </p:nvCxnSpPr>
        <p:spPr>
          <a:xfrm>
            <a:off x="6275540" y="7937"/>
            <a:ext cx="0" cy="63667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75E26D-8A31-DCFC-DADF-FB705E9CD2CB}"/>
              </a:ext>
            </a:extLst>
          </p:cNvPr>
          <p:cNvSpPr txBox="1"/>
          <p:nvPr/>
        </p:nvSpPr>
        <p:spPr>
          <a:xfrm>
            <a:off x="6494959" y="1065429"/>
            <a:ext cx="3158242" cy="369332"/>
          </a:xfrm>
          <a:prstGeom prst="rect">
            <a:avLst/>
          </a:prstGeom>
          <a:noFill/>
        </p:spPr>
        <p:txBody>
          <a:bodyPr wrap="square" rtlCol="0">
            <a:spAutoFit/>
          </a:bodyPr>
          <a:lstStyle/>
          <a:p>
            <a:r>
              <a:rPr lang="en-US" b="1" dirty="0" err="1"/>
              <a:t>VisualBERT</a:t>
            </a:r>
            <a:r>
              <a:rPr lang="en-US" b="1" dirty="0"/>
              <a:t> Architecture</a:t>
            </a:r>
          </a:p>
        </p:txBody>
      </p:sp>
      <p:sp>
        <p:nvSpPr>
          <p:cNvPr id="16" name="TextBox 15">
            <a:extLst>
              <a:ext uri="{FF2B5EF4-FFF2-40B4-BE49-F238E27FC236}">
                <a16:creationId xmlns:a16="http://schemas.microsoft.com/office/drawing/2014/main" id="{E56CD436-9C07-F4AA-3A95-4E5F6215AD3D}"/>
              </a:ext>
            </a:extLst>
          </p:cNvPr>
          <p:cNvSpPr txBox="1"/>
          <p:nvPr/>
        </p:nvSpPr>
        <p:spPr>
          <a:xfrm>
            <a:off x="787947" y="1467824"/>
            <a:ext cx="3057543" cy="646331"/>
          </a:xfrm>
          <a:prstGeom prst="rect">
            <a:avLst/>
          </a:prstGeom>
          <a:noFill/>
        </p:spPr>
        <p:txBody>
          <a:bodyPr wrap="square" rtlCol="0">
            <a:spAutoFit/>
          </a:bodyPr>
          <a:lstStyle/>
          <a:p>
            <a:r>
              <a:rPr lang="en-US" dirty="0"/>
              <a:t>Accuracy : 0.67</a:t>
            </a:r>
          </a:p>
          <a:p>
            <a:r>
              <a:rPr lang="en-US" dirty="0"/>
              <a:t>AUC : 0.54</a:t>
            </a:r>
          </a:p>
        </p:txBody>
      </p:sp>
      <p:sp>
        <p:nvSpPr>
          <p:cNvPr id="17" name="TextBox 16">
            <a:extLst>
              <a:ext uri="{FF2B5EF4-FFF2-40B4-BE49-F238E27FC236}">
                <a16:creationId xmlns:a16="http://schemas.microsoft.com/office/drawing/2014/main" id="{CA2928B5-725C-C9BD-0212-7FA46E91CCDA}"/>
              </a:ext>
            </a:extLst>
          </p:cNvPr>
          <p:cNvSpPr txBox="1"/>
          <p:nvPr/>
        </p:nvSpPr>
        <p:spPr>
          <a:xfrm>
            <a:off x="6545308" y="1452583"/>
            <a:ext cx="3057543" cy="646331"/>
          </a:xfrm>
          <a:prstGeom prst="rect">
            <a:avLst/>
          </a:prstGeom>
          <a:noFill/>
        </p:spPr>
        <p:txBody>
          <a:bodyPr wrap="square" rtlCol="0">
            <a:spAutoFit/>
          </a:bodyPr>
          <a:lstStyle/>
          <a:p>
            <a:r>
              <a:rPr lang="en-US" dirty="0"/>
              <a:t>Accuracy : 0.65</a:t>
            </a:r>
          </a:p>
          <a:p>
            <a:r>
              <a:rPr lang="en-US" dirty="0"/>
              <a:t>AUC : 0.52</a:t>
            </a:r>
          </a:p>
        </p:txBody>
      </p:sp>
      <p:pic>
        <p:nvPicPr>
          <p:cNvPr id="19" name="Picture 18" descr="A picture containing line, plot, screenshot, typography&#10;&#10;Description automatically generated">
            <a:extLst>
              <a:ext uri="{FF2B5EF4-FFF2-40B4-BE49-F238E27FC236}">
                <a16:creationId xmlns:a16="http://schemas.microsoft.com/office/drawing/2014/main" id="{1CEA1755-1C53-8AED-39C5-55D11047F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271" y="2392774"/>
            <a:ext cx="5449333" cy="2789539"/>
          </a:xfrm>
          <a:prstGeom prst="rect">
            <a:avLst/>
          </a:prstGeom>
        </p:spPr>
      </p:pic>
      <p:sp>
        <p:nvSpPr>
          <p:cNvPr id="20" name="TextBox 19">
            <a:extLst>
              <a:ext uri="{FF2B5EF4-FFF2-40B4-BE49-F238E27FC236}">
                <a16:creationId xmlns:a16="http://schemas.microsoft.com/office/drawing/2014/main" id="{E6928FDF-15F4-2934-8E4B-1F516A6A63E0}"/>
              </a:ext>
            </a:extLst>
          </p:cNvPr>
          <p:cNvSpPr txBox="1"/>
          <p:nvPr/>
        </p:nvSpPr>
        <p:spPr>
          <a:xfrm>
            <a:off x="8075157" y="5205296"/>
            <a:ext cx="2440861" cy="369332"/>
          </a:xfrm>
          <a:prstGeom prst="rect">
            <a:avLst/>
          </a:prstGeom>
          <a:noFill/>
        </p:spPr>
        <p:txBody>
          <a:bodyPr wrap="none" rtlCol="0">
            <a:spAutoFit/>
          </a:bodyPr>
          <a:lstStyle/>
          <a:p>
            <a:r>
              <a:rPr lang="en-US" dirty="0"/>
              <a:t>Loss vs Number of steps</a:t>
            </a:r>
          </a:p>
        </p:txBody>
      </p:sp>
      <p:pic>
        <p:nvPicPr>
          <p:cNvPr id="22" name="Picture 21" descr="A picture containing line, plot&#10;&#10;Description automatically generated">
            <a:extLst>
              <a:ext uri="{FF2B5EF4-FFF2-40B4-BE49-F238E27FC236}">
                <a16:creationId xmlns:a16="http://schemas.microsoft.com/office/drawing/2014/main" id="{07B0170A-0FF7-6033-557C-9094BFE26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775" y="2467715"/>
            <a:ext cx="5147493" cy="2576821"/>
          </a:xfrm>
          <a:prstGeom prst="rect">
            <a:avLst/>
          </a:prstGeom>
        </p:spPr>
      </p:pic>
      <p:sp>
        <p:nvSpPr>
          <p:cNvPr id="23" name="TextBox 22">
            <a:extLst>
              <a:ext uri="{FF2B5EF4-FFF2-40B4-BE49-F238E27FC236}">
                <a16:creationId xmlns:a16="http://schemas.microsoft.com/office/drawing/2014/main" id="{D427D4DC-CB66-8CB4-2DE6-8AF38F824F07}"/>
              </a:ext>
            </a:extLst>
          </p:cNvPr>
          <p:cNvSpPr txBox="1"/>
          <p:nvPr/>
        </p:nvSpPr>
        <p:spPr>
          <a:xfrm>
            <a:off x="2032161" y="5153730"/>
            <a:ext cx="2440861" cy="369332"/>
          </a:xfrm>
          <a:prstGeom prst="rect">
            <a:avLst/>
          </a:prstGeom>
          <a:noFill/>
        </p:spPr>
        <p:txBody>
          <a:bodyPr wrap="none" rtlCol="0">
            <a:spAutoFit/>
          </a:bodyPr>
          <a:lstStyle/>
          <a:p>
            <a:r>
              <a:rPr lang="en-US" dirty="0"/>
              <a:t>Loss vs Number of steps</a:t>
            </a:r>
          </a:p>
        </p:txBody>
      </p:sp>
    </p:spTree>
    <p:extLst>
      <p:ext uri="{BB962C8B-B14F-4D97-AF65-F5344CB8AC3E}">
        <p14:creationId xmlns:p14="http://schemas.microsoft.com/office/powerpoint/2010/main" val="60527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14</a:t>
            </a:fld>
            <a:endParaRPr lang="en-IN" sz="1400" b="1">
              <a:solidFill>
                <a:schemeClr val="bg1"/>
              </a:solidFill>
            </a:endParaRPr>
          </a:p>
        </p:txBody>
      </p:sp>
      <p:sp>
        <p:nvSpPr>
          <p:cNvPr id="8" name="Rectangle 7"/>
          <p:cNvSpPr/>
          <p:nvPr/>
        </p:nvSpPr>
        <p:spPr>
          <a:xfrm>
            <a:off x="0" y="0"/>
            <a:ext cx="4135272" cy="7771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800" b="1" dirty="0">
                <a:latin typeface="Arial"/>
                <a:cs typeface="Arial"/>
              </a:rPr>
              <a:t>Results &amp; Observations</a:t>
            </a:r>
            <a:endParaRPr lang="en-US" sz="2800" dirty="0"/>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566057" y="1130745"/>
            <a:ext cx="9427029" cy="4950069"/>
          </a:xfrm>
        </p:spPr>
        <p:txBody>
          <a:bodyPr vert="horz" lIns="91440" tIns="45720" rIns="91440" bIns="45720" rtlCol="0" anchor="t">
            <a:noAutofit/>
          </a:bodyPr>
          <a:lstStyle/>
          <a:p>
            <a:pPr marL="0" indent="0">
              <a:buNone/>
            </a:pPr>
            <a:endParaRPr lang="en-US" sz="2000" dirty="0">
              <a:latin typeface="Arial"/>
              <a:cs typeface="Arial"/>
            </a:endParaRPr>
          </a:p>
          <a:p>
            <a:pPr marL="0" indent="0">
              <a:buNone/>
            </a:pPr>
            <a:endParaRPr lang="en-US" sz="2000" u="sng" dirty="0">
              <a:latin typeface="Calibri" panose="020F0502020204030204"/>
              <a:cs typeface="Calibri" panose="020F0502020204030204"/>
            </a:endParaRPr>
          </a:p>
        </p:txBody>
      </p:sp>
      <p:sp>
        <p:nvSpPr>
          <p:cNvPr id="3" name="AutoShape 2" descr="blob:https://indianinstituteofscience-my.sharepoint.com/04104f2e-6333-40df-8c88-5df3448b724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indianinstituteofscience-my.sharepoint.com/04104f2e-6333-40df-8c88-5df3448b724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F730D4E8-2956-7316-0C75-37A6E3261F36}"/>
              </a:ext>
            </a:extLst>
          </p:cNvPr>
          <p:cNvSpPr txBox="1"/>
          <p:nvPr/>
        </p:nvSpPr>
        <p:spPr>
          <a:xfrm>
            <a:off x="787947" y="1125583"/>
            <a:ext cx="3158242" cy="369332"/>
          </a:xfrm>
          <a:prstGeom prst="rect">
            <a:avLst/>
          </a:prstGeom>
          <a:noFill/>
        </p:spPr>
        <p:txBody>
          <a:bodyPr wrap="square" rtlCol="0">
            <a:spAutoFit/>
          </a:bodyPr>
          <a:lstStyle/>
          <a:p>
            <a:r>
              <a:rPr lang="en-US" b="1" dirty="0"/>
              <a:t>CLIP Fine Tuning Architecture</a:t>
            </a:r>
          </a:p>
        </p:txBody>
      </p:sp>
      <p:sp>
        <p:nvSpPr>
          <p:cNvPr id="12" name="TextBox 11">
            <a:extLst>
              <a:ext uri="{FF2B5EF4-FFF2-40B4-BE49-F238E27FC236}">
                <a16:creationId xmlns:a16="http://schemas.microsoft.com/office/drawing/2014/main" id="{51A24B1E-9BAC-6101-C794-1A7DB06DB4A6}"/>
              </a:ext>
            </a:extLst>
          </p:cNvPr>
          <p:cNvSpPr txBox="1"/>
          <p:nvPr/>
        </p:nvSpPr>
        <p:spPr>
          <a:xfrm>
            <a:off x="787947" y="1467824"/>
            <a:ext cx="3057543" cy="646331"/>
          </a:xfrm>
          <a:prstGeom prst="rect">
            <a:avLst/>
          </a:prstGeom>
          <a:noFill/>
        </p:spPr>
        <p:txBody>
          <a:bodyPr wrap="square" rtlCol="0">
            <a:spAutoFit/>
          </a:bodyPr>
          <a:lstStyle/>
          <a:p>
            <a:r>
              <a:rPr lang="en-US" dirty="0"/>
              <a:t>Accuracy : 0.69</a:t>
            </a:r>
          </a:p>
          <a:p>
            <a:r>
              <a:rPr lang="en-US" dirty="0"/>
              <a:t>AUC : 0.66</a:t>
            </a:r>
          </a:p>
        </p:txBody>
      </p:sp>
      <p:sp>
        <p:nvSpPr>
          <p:cNvPr id="14" name="TextBox 13">
            <a:extLst>
              <a:ext uri="{FF2B5EF4-FFF2-40B4-BE49-F238E27FC236}">
                <a16:creationId xmlns:a16="http://schemas.microsoft.com/office/drawing/2014/main" id="{2C8F4770-ABD9-EFDC-78DE-0F8145CF7A6C}"/>
              </a:ext>
            </a:extLst>
          </p:cNvPr>
          <p:cNvSpPr txBox="1"/>
          <p:nvPr/>
        </p:nvSpPr>
        <p:spPr>
          <a:xfrm>
            <a:off x="1900335" y="5054458"/>
            <a:ext cx="2621808" cy="369332"/>
          </a:xfrm>
          <a:prstGeom prst="rect">
            <a:avLst/>
          </a:prstGeom>
          <a:noFill/>
        </p:spPr>
        <p:txBody>
          <a:bodyPr wrap="none" rtlCol="0">
            <a:spAutoFit/>
          </a:bodyPr>
          <a:lstStyle/>
          <a:p>
            <a:r>
              <a:rPr lang="en-US" dirty="0"/>
              <a:t>Loss vs Number of epochs</a:t>
            </a:r>
          </a:p>
        </p:txBody>
      </p:sp>
      <p:pic>
        <p:nvPicPr>
          <p:cNvPr id="16" name="Picture 15" descr="A picture containing line, plot&#10;&#10;Description automatically generated">
            <a:extLst>
              <a:ext uri="{FF2B5EF4-FFF2-40B4-BE49-F238E27FC236}">
                <a16:creationId xmlns:a16="http://schemas.microsoft.com/office/drawing/2014/main" id="{BCE5C574-A357-75C2-1090-1F54D43A3EBF}"/>
              </a:ext>
            </a:extLst>
          </p:cNvPr>
          <p:cNvPicPr>
            <a:picLocks noChangeAspect="1"/>
          </p:cNvPicPr>
          <p:nvPr/>
        </p:nvPicPr>
        <p:blipFill rotWithShape="1">
          <a:blip r:embed="rId4">
            <a:extLst>
              <a:ext uri="{28A0092B-C50C-407E-A947-70E740481C1C}">
                <a14:useLocalDpi xmlns:a14="http://schemas.microsoft.com/office/drawing/2010/main" val="0"/>
              </a:ext>
            </a:extLst>
          </a:blip>
          <a:srcRect t="9733"/>
          <a:stretch/>
        </p:blipFill>
        <p:spPr>
          <a:xfrm>
            <a:off x="612775" y="2644346"/>
            <a:ext cx="4808837" cy="2191834"/>
          </a:xfrm>
          <a:prstGeom prst="rect">
            <a:avLst/>
          </a:prstGeom>
        </p:spPr>
      </p:pic>
      <p:pic>
        <p:nvPicPr>
          <p:cNvPr id="18" name="Picture 17" descr="A picture containing line, plot, diagram, receipt&#10;&#10;Description automatically generated">
            <a:extLst>
              <a:ext uri="{FF2B5EF4-FFF2-40B4-BE49-F238E27FC236}">
                <a16:creationId xmlns:a16="http://schemas.microsoft.com/office/drawing/2014/main" id="{D6E7CAB9-5C9F-6239-02EB-C90896E6FFF1}"/>
              </a:ext>
            </a:extLst>
          </p:cNvPr>
          <p:cNvPicPr>
            <a:picLocks noChangeAspect="1"/>
          </p:cNvPicPr>
          <p:nvPr/>
        </p:nvPicPr>
        <p:blipFill rotWithShape="1">
          <a:blip r:embed="rId5">
            <a:extLst>
              <a:ext uri="{28A0092B-C50C-407E-A947-70E740481C1C}">
                <a14:useLocalDpi xmlns:a14="http://schemas.microsoft.com/office/drawing/2010/main" val="0"/>
              </a:ext>
            </a:extLst>
          </a:blip>
          <a:srcRect t="3605"/>
          <a:stretch/>
        </p:blipFill>
        <p:spPr>
          <a:xfrm>
            <a:off x="5715295" y="2557849"/>
            <a:ext cx="4920048" cy="2278331"/>
          </a:xfrm>
          <a:prstGeom prst="rect">
            <a:avLst/>
          </a:prstGeom>
        </p:spPr>
      </p:pic>
      <p:sp>
        <p:nvSpPr>
          <p:cNvPr id="19" name="TextBox 18">
            <a:extLst>
              <a:ext uri="{FF2B5EF4-FFF2-40B4-BE49-F238E27FC236}">
                <a16:creationId xmlns:a16="http://schemas.microsoft.com/office/drawing/2014/main" id="{F066F149-4326-C70C-198C-2239C376F4C0}"/>
              </a:ext>
            </a:extLst>
          </p:cNvPr>
          <p:cNvSpPr txBox="1"/>
          <p:nvPr/>
        </p:nvSpPr>
        <p:spPr>
          <a:xfrm>
            <a:off x="6435288" y="5005074"/>
            <a:ext cx="3856377" cy="369332"/>
          </a:xfrm>
          <a:prstGeom prst="rect">
            <a:avLst/>
          </a:prstGeom>
          <a:noFill/>
        </p:spPr>
        <p:txBody>
          <a:bodyPr wrap="none" rtlCol="0">
            <a:spAutoFit/>
          </a:bodyPr>
          <a:lstStyle/>
          <a:p>
            <a:r>
              <a:rPr lang="en-US" dirty="0"/>
              <a:t>Training Accuracy vs Number of epochs</a:t>
            </a:r>
          </a:p>
        </p:txBody>
      </p:sp>
    </p:spTree>
    <p:extLst>
      <p:ext uri="{BB962C8B-B14F-4D97-AF65-F5344CB8AC3E}">
        <p14:creationId xmlns:p14="http://schemas.microsoft.com/office/powerpoint/2010/main" val="198652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6D00221-C699-9F0D-6480-24247794C336}"/>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7A6A0C41-C525-A2CF-1CEC-86E9BE8F140D}"/>
              </a:ext>
            </a:extLst>
          </p:cNvPr>
          <p:cNvSpPr>
            <a:spLocks noGrp="1"/>
          </p:cNvSpPr>
          <p:nvPr>
            <p:ph type="sldNum" sz="quarter" idx="12"/>
          </p:nvPr>
        </p:nvSpPr>
        <p:spPr/>
        <p:txBody>
          <a:bodyPr/>
          <a:lstStyle/>
          <a:p>
            <a:fld id="{596E9452-FA16-4E5B-A2CE-F8DC2CB61707}" type="slidenum">
              <a:rPr lang="en-IN" smtClean="0"/>
              <a:t>15</a:t>
            </a:fld>
            <a:endParaRPr lang="en-IN"/>
          </a:p>
        </p:txBody>
      </p:sp>
      <p:sp>
        <p:nvSpPr>
          <p:cNvPr id="8" name="Rectangle 7">
            <a:extLst>
              <a:ext uri="{FF2B5EF4-FFF2-40B4-BE49-F238E27FC236}">
                <a16:creationId xmlns:a16="http://schemas.microsoft.com/office/drawing/2014/main" id="{FA4C9649-D2A5-1B9D-1679-DB4228E40F23}"/>
              </a:ext>
            </a:extLst>
          </p:cNvPr>
          <p:cNvSpPr/>
          <p:nvPr/>
        </p:nvSpPr>
        <p:spPr>
          <a:xfrm>
            <a:off x="0" y="1"/>
            <a:ext cx="4838974"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Arial"/>
                <a:cs typeface="Arial"/>
              </a:rPr>
              <a:t>Future Works</a:t>
            </a:r>
            <a:endParaRPr lang="en-US" dirty="0"/>
          </a:p>
        </p:txBody>
      </p:sp>
      <p:sp>
        <p:nvSpPr>
          <p:cNvPr id="10" name="TextBox 9">
            <a:extLst>
              <a:ext uri="{FF2B5EF4-FFF2-40B4-BE49-F238E27FC236}">
                <a16:creationId xmlns:a16="http://schemas.microsoft.com/office/drawing/2014/main" id="{0B2C541B-3F3E-E1FC-FCE8-2ED5EF8CCF8F}"/>
              </a:ext>
            </a:extLst>
          </p:cNvPr>
          <p:cNvSpPr txBox="1"/>
          <p:nvPr/>
        </p:nvSpPr>
        <p:spPr>
          <a:xfrm>
            <a:off x="317955" y="844230"/>
            <a:ext cx="107557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ffectLst/>
              </a:rPr>
              <a:t>Due to time and computational limitations, there is still room for improvement. These include: </a:t>
            </a:r>
          </a:p>
          <a:p>
            <a:pPr marL="742950" lvl="1" indent="-285750">
              <a:buFont typeface="+mj-lt"/>
              <a:buAutoNum type="arabicPeriod"/>
            </a:pPr>
            <a:r>
              <a:rPr lang="en-IN" dirty="0">
                <a:effectLst/>
              </a:rPr>
              <a:t>Train on more data if available</a:t>
            </a:r>
          </a:p>
          <a:p>
            <a:pPr marL="742950" lvl="1" indent="-285750">
              <a:buFont typeface="+mj-lt"/>
              <a:buAutoNum type="arabicPeriod"/>
            </a:pPr>
            <a:r>
              <a:rPr lang="en-IN" dirty="0">
                <a:effectLst/>
              </a:rPr>
              <a:t>Improve the current model architecture to decrease probability of wrongly classifying memes as non-hateful</a:t>
            </a:r>
          </a:p>
          <a:p>
            <a:pPr marL="742950" lvl="1" indent="-285750">
              <a:buFont typeface="+mj-lt"/>
              <a:buAutoNum type="arabicPeriod"/>
            </a:pPr>
            <a:r>
              <a:rPr lang="en-IN" dirty="0"/>
              <a:t>We can use better fusion techniques apart from concatenation</a:t>
            </a:r>
            <a:endParaRPr lang="en-IN" dirty="0">
              <a:effectLst/>
            </a:endParaRPr>
          </a:p>
          <a:p>
            <a:pPr marL="742950" lvl="1" indent="-285750">
              <a:buFont typeface="+mj-lt"/>
              <a:buAutoNum type="arabicPeriod"/>
            </a:pPr>
            <a:endParaRPr lang="en-IN" dirty="0">
              <a:effectLst/>
            </a:endParaRPr>
          </a:p>
        </p:txBody>
      </p:sp>
      <p:sp>
        <p:nvSpPr>
          <p:cNvPr id="2" name="Rectangle 1">
            <a:extLst>
              <a:ext uri="{FF2B5EF4-FFF2-40B4-BE49-F238E27FC236}">
                <a16:creationId xmlns:a16="http://schemas.microsoft.com/office/drawing/2014/main" id="{513C53EC-5DB6-8090-01E0-9EB7121DDEA2}"/>
              </a:ext>
            </a:extLst>
          </p:cNvPr>
          <p:cNvSpPr/>
          <p:nvPr/>
        </p:nvSpPr>
        <p:spPr>
          <a:xfrm>
            <a:off x="0" y="2560384"/>
            <a:ext cx="4838974" cy="63635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Arial"/>
                <a:cs typeface="Arial"/>
              </a:rPr>
              <a:t>Conclusions</a:t>
            </a:r>
            <a:endParaRPr lang="en-US" dirty="0"/>
          </a:p>
        </p:txBody>
      </p:sp>
      <p:sp>
        <p:nvSpPr>
          <p:cNvPr id="3" name="TextBox 2">
            <a:extLst>
              <a:ext uri="{FF2B5EF4-FFF2-40B4-BE49-F238E27FC236}">
                <a16:creationId xmlns:a16="http://schemas.microsoft.com/office/drawing/2014/main" id="{D39B588D-2E15-73D9-131A-FAFA24B331CF}"/>
              </a:ext>
            </a:extLst>
          </p:cNvPr>
          <p:cNvSpPr txBox="1"/>
          <p:nvPr/>
        </p:nvSpPr>
        <p:spPr>
          <a:xfrm>
            <a:off x="317956" y="3442704"/>
            <a:ext cx="1075571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IN" dirty="0"/>
              <a:t>We worked on classifying hateful memes using three models: a baseline model, a </a:t>
            </a:r>
            <a:r>
              <a:rPr lang="en-IN" dirty="0" err="1"/>
              <a:t>VisualBERT</a:t>
            </a:r>
            <a:r>
              <a:rPr lang="en-IN" dirty="0"/>
              <a:t> model and a CLIP Fine Tuning Model.</a:t>
            </a:r>
          </a:p>
          <a:p>
            <a:pPr marL="285750" indent="-285750" algn="just">
              <a:buFont typeface="Arial"/>
              <a:buChar char="•"/>
            </a:pPr>
            <a:r>
              <a:rPr lang="en-IN" dirty="0"/>
              <a:t>The model with the highest accuracy is with the CLIP model, and a good AUC too.</a:t>
            </a:r>
          </a:p>
          <a:p>
            <a:pPr marL="285750" indent="-285750" algn="just">
              <a:buFont typeface="Arial"/>
              <a:buChar char="•"/>
            </a:pPr>
            <a:r>
              <a:rPr lang="en-IN" dirty="0"/>
              <a:t>The results of </a:t>
            </a:r>
            <a:r>
              <a:rPr lang="en-IN" dirty="0" err="1"/>
              <a:t>VisualBERT</a:t>
            </a:r>
            <a:r>
              <a:rPr lang="en-IN" dirty="0"/>
              <a:t> and baseline model were nearly equal (baseline performed somewhat better)</a:t>
            </a:r>
          </a:p>
          <a:p>
            <a:pPr marL="285750" indent="-285750" algn="just">
              <a:buFont typeface="Arial"/>
              <a:buChar char="•"/>
            </a:pPr>
            <a:r>
              <a:rPr lang="en-IN" dirty="0"/>
              <a:t>Given this result, if provided with more resource and time, we might consider adding other external features to further improve the accuracy and update the decision rule in our model to balance the false positive and false negative more.</a:t>
            </a:r>
            <a:endParaRPr lang="en-US" dirty="0">
              <a:solidFill>
                <a:schemeClr val="accent1">
                  <a:lumMod val="75000"/>
                </a:schemeClr>
              </a:solidFill>
              <a:cs typeface="Calibri"/>
            </a:endParaRPr>
          </a:p>
        </p:txBody>
      </p:sp>
      <p:sp>
        <p:nvSpPr>
          <p:cNvPr id="11" name="Date Placeholder 3">
            <a:extLst>
              <a:ext uri="{FF2B5EF4-FFF2-40B4-BE49-F238E27FC236}">
                <a16:creationId xmlns:a16="http://schemas.microsoft.com/office/drawing/2014/main" id="{2AB0A4EA-EA3B-3517-2C16-4B375379364D}"/>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Tree>
    <p:extLst>
      <p:ext uri="{BB962C8B-B14F-4D97-AF65-F5344CB8AC3E}">
        <p14:creationId xmlns:p14="http://schemas.microsoft.com/office/powerpoint/2010/main" val="397214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CD8000D-20D9-01FB-0D8D-033773C56F1B}"/>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3556FCC1-E6C6-1F75-B747-C74910A730AD}"/>
              </a:ext>
            </a:extLst>
          </p:cNvPr>
          <p:cNvSpPr>
            <a:spLocks noGrp="1"/>
          </p:cNvSpPr>
          <p:nvPr>
            <p:ph type="sldNum" sz="quarter" idx="12"/>
          </p:nvPr>
        </p:nvSpPr>
        <p:spPr/>
        <p:txBody>
          <a:bodyPr/>
          <a:lstStyle/>
          <a:p>
            <a:fld id="{596E9452-FA16-4E5B-A2CE-F8DC2CB61707}" type="slidenum">
              <a:rPr lang="en-IN" smtClean="0"/>
              <a:t>16</a:t>
            </a:fld>
            <a:endParaRPr lang="en-IN"/>
          </a:p>
        </p:txBody>
      </p:sp>
      <p:sp>
        <p:nvSpPr>
          <p:cNvPr id="8" name="Rectangle 7">
            <a:extLst>
              <a:ext uri="{FF2B5EF4-FFF2-40B4-BE49-F238E27FC236}">
                <a16:creationId xmlns:a16="http://schemas.microsoft.com/office/drawing/2014/main" id="{11459A65-F099-A43B-1C31-EDA082CD3C0C}"/>
              </a:ext>
            </a:extLst>
          </p:cNvPr>
          <p:cNvSpPr/>
          <p:nvPr/>
        </p:nvSpPr>
        <p:spPr>
          <a:xfrm>
            <a:off x="0" y="2713410"/>
            <a:ext cx="4838974" cy="483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a:latin typeface="Arial"/>
                <a:cs typeface="Arial"/>
              </a:rPr>
              <a:t>Thank You!</a:t>
            </a:r>
            <a:endParaRPr lang="en-US"/>
          </a:p>
        </p:txBody>
      </p:sp>
      <p:sp>
        <p:nvSpPr>
          <p:cNvPr id="2" name="Date Placeholder 3">
            <a:extLst>
              <a:ext uri="{FF2B5EF4-FFF2-40B4-BE49-F238E27FC236}">
                <a16:creationId xmlns:a16="http://schemas.microsoft.com/office/drawing/2014/main" id="{D51C0F5D-2EB2-6FEF-DD2E-62E4A230716F}"/>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Tree>
    <p:extLst>
      <p:ext uri="{BB962C8B-B14F-4D97-AF65-F5344CB8AC3E}">
        <p14:creationId xmlns:p14="http://schemas.microsoft.com/office/powerpoint/2010/main" val="155874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fld id="{596E9452-FA16-4E5B-A2CE-F8DC2CB61707}" type="slidenum">
              <a:rPr lang="en-IN" smtClean="0"/>
              <a:t>2</a:t>
            </a:fld>
            <a:endParaRPr lang="en-IN"/>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7" y="1171689"/>
            <a:ext cx="9427029" cy="4950069"/>
          </a:xfrm>
        </p:spPr>
        <p:txBody>
          <a:bodyPr vert="horz" lIns="91440" tIns="45720" rIns="91440" bIns="45720" rtlCol="0" anchor="t">
            <a:noAutofit/>
          </a:bodyPr>
          <a:lstStyle/>
          <a:p>
            <a:pPr marL="457200" indent="-457200">
              <a:buFont typeface="+mj-lt"/>
              <a:buAutoNum type="arabicPeriod"/>
            </a:pPr>
            <a:r>
              <a:rPr lang="en-US" sz="2400" dirty="0"/>
              <a:t>Motivation</a:t>
            </a:r>
          </a:p>
          <a:p>
            <a:pPr marL="457200" indent="-457200">
              <a:buFont typeface="+mj-lt"/>
              <a:buAutoNum type="arabicPeriod"/>
            </a:pPr>
            <a:r>
              <a:rPr lang="en-US" sz="2400" dirty="0"/>
              <a:t>Introduction</a:t>
            </a:r>
          </a:p>
          <a:p>
            <a:pPr marL="457200" indent="-457200">
              <a:buFont typeface="+mj-lt"/>
              <a:buAutoNum type="arabicPeriod"/>
            </a:pPr>
            <a:r>
              <a:rPr lang="en-US" sz="2400" dirty="0"/>
              <a:t>Multimodal Classification &amp; Data Overview</a:t>
            </a:r>
            <a:endParaRPr lang="en-US" sz="2400" dirty="0">
              <a:ea typeface="Calibri"/>
              <a:cs typeface="Calibri"/>
            </a:endParaRPr>
          </a:p>
          <a:p>
            <a:pPr marL="457200" indent="-457200">
              <a:buFont typeface="+mj-lt"/>
              <a:buAutoNum type="arabicPeriod"/>
            </a:pPr>
            <a:r>
              <a:rPr lang="en-US" sz="2400" dirty="0">
                <a:ea typeface="+mn-lt"/>
                <a:cs typeface="Calibri"/>
              </a:rPr>
              <a:t>Data Fusion &amp; Multimodal Representation</a:t>
            </a:r>
          </a:p>
          <a:p>
            <a:pPr marL="457200" indent="-457200">
              <a:buFont typeface="+mj-lt"/>
              <a:buAutoNum type="arabicPeriod"/>
            </a:pPr>
            <a:r>
              <a:rPr lang="en-US" sz="2400" dirty="0">
                <a:ea typeface="+mn-lt"/>
                <a:cs typeface="Calibri"/>
              </a:rPr>
              <a:t>Baseline Model </a:t>
            </a:r>
          </a:p>
          <a:p>
            <a:pPr marL="457200" indent="-457200">
              <a:buAutoNum type="arabicPeriod"/>
            </a:pPr>
            <a:r>
              <a:rPr lang="en-US" sz="2400" dirty="0" err="1">
                <a:ea typeface="Calibri"/>
                <a:cs typeface="Calibri"/>
              </a:rPr>
              <a:t>VisualBERT</a:t>
            </a:r>
            <a:r>
              <a:rPr lang="en-US" sz="2400" dirty="0">
                <a:ea typeface="Calibri"/>
                <a:cs typeface="Calibri"/>
              </a:rPr>
              <a:t> Model</a:t>
            </a:r>
          </a:p>
          <a:p>
            <a:pPr marL="457200" indent="-457200">
              <a:buFont typeface="+mj-lt"/>
              <a:buAutoNum type="arabicPeriod"/>
            </a:pPr>
            <a:r>
              <a:rPr lang="en-US" sz="2400" dirty="0">
                <a:ea typeface="Calibri"/>
                <a:cs typeface="Calibri"/>
              </a:rPr>
              <a:t>CLIP Fine Tuning</a:t>
            </a:r>
          </a:p>
          <a:p>
            <a:pPr marL="457200" indent="-457200">
              <a:buAutoNum type="arabicPeriod"/>
            </a:pPr>
            <a:r>
              <a:rPr lang="en-US" sz="2400" dirty="0"/>
              <a:t>Experimentation Details and Results </a:t>
            </a:r>
          </a:p>
          <a:p>
            <a:pPr marL="457200" indent="-457200">
              <a:buAutoNum type="arabicPeriod"/>
            </a:pPr>
            <a:r>
              <a:rPr lang="en-US" sz="2400" dirty="0"/>
              <a:t>Conclusions &amp; Future Works </a:t>
            </a:r>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4244454" cy="6416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Outline</a:t>
            </a: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Tree>
    <p:extLst>
      <p:ext uri="{BB962C8B-B14F-4D97-AF65-F5344CB8AC3E}">
        <p14:creationId xmlns:p14="http://schemas.microsoft.com/office/powerpoint/2010/main" val="244587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297673" y="1011433"/>
            <a:ext cx="5798327" cy="4950069"/>
          </a:xfrm>
        </p:spPr>
        <p:txBody>
          <a:bodyPr vert="horz" lIns="91440" tIns="45720" rIns="91440" bIns="45720" rtlCol="0" anchor="t">
            <a:noAutofit/>
          </a:bodyPr>
          <a:lstStyle/>
          <a:p>
            <a:pPr algn="just"/>
            <a:r>
              <a:rPr lang="en-US" sz="2400" dirty="0"/>
              <a:t>Social media growth and communication changes.</a:t>
            </a:r>
          </a:p>
          <a:p>
            <a:pPr algn="just"/>
            <a:r>
              <a:rPr lang="en-US" sz="2400" dirty="0"/>
              <a:t>Hateful expressions propagation on social media.</a:t>
            </a:r>
          </a:p>
          <a:p>
            <a:pPr algn="just"/>
            <a:r>
              <a:rPr lang="en-US" sz="2400" dirty="0"/>
              <a:t>Progress in deep learning-based models to detect hate speech.</a:t>
            </a:r>
          </a:p>
          <a:p>
            <a:pPr algn="just"/>
            <a:r>
              <a:rPr lang="en-US" sz="2400" dirty="0"/>
              <a:t>Different forms of hateful conduct require different modeling.</a:t>
            </a:r>
          </a:p>
          <a:p>
            <a:pPr algn="just"/>
            <a:r>
              <a:rPr lang="en-US" sz="2400" dirty="0"/>
              <a:t>Memes as a unique form of hateful conduct on social media.</a:t>
            </a:r>
          </a:p>
          <a:p>
            <a:pPr marL="0" indent="0">
              <a:buNone/>
            </a:pP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3</a:t>
            </a:fld>
            <a:endParaRPr lang="en-IN" sz="1400" b="1">
              <a:solidFill>
                <a:schemeClr val="bg1"/>
              </a:solidFill>
            </a:endParaRPr>
          </a:p>
        </p:txBody>
      </p:sp>
      <p:sp>
        <p:nvSpPr>
          <p:cNvPr id="8" name="Rectangle 7"/>
          <p:cNvSpPr/>
          <p:nvPr/>
        </p:nvSpPr>
        <p:spPr>
          <a:xfrm>
            <a:off x="-1" y="0"/>
            <a:ext cx="4135273"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Motivation</a:t>
            </a:r>
            <a:endParaRPr lang="en-IN" sz="2800" b="1" dirty="0"/>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pic>
        <p:nvPicPr>
          <p:cNvPr id="15" name="Picture 14"/>
          <p:cNvPicPr>
            <a:picLocks noChangeAspect="1"/>
          </p:cNvPicPr>
          <p:nvPr/>
        </p:nvPicPr>
        <p:blipFill>
          <a:blip r:embed="rId4"/>
          <a:stretch>
            <a:fillRect/>
          </a:stretch>
        </p:blipFill>
        <p:spPr>
          <a:xfrm>
            <a:off x="7642747" y="1195638"/>
            <a:ext cx="3302758" cy="3753136"/>
          </a:xfrm>
          <a:prstGeom prst="rect">
            <a:avLst/>
          </a:prstGeom>
        </p:spPr>
      </p:pic>
    </p:spTree>
    <p:extLst>
      <p:ext uri="{BB962C8B-B14F-4D97-AF65-F5344CB8AC3E}">
        <p14:creationId xmlns:p14="http://schemas.microsoft.com/office/powerpoint/2010/main" val="101085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193040" y="1011433"/>
            <a:ext cx="5948453" cy="5102764"/>
          </a:xfrm>
        </p:spPr>
        <p:txBody>
          <a:bodyPr vert="horz" lIns="91440" tIns="45720" rIns="91440" bIns="45720" rtlCol="0" anchor="t">
            <a:noAutofit/>
          </a:bodyPr>
          <a:lstStyle/>
          <a:p>
            <a:pPr algn="just"/>
            <a:r>
              <a:rPr lang="en-US" sz="2400" dirty="0"/>
              <a:t>Challenge of detecting and classifying hate memes due to coherence between image and text</a:t>
            </a:r>
          </a:p>
          <a:p>
            <a:pPr algn="just"/>
            <a:r>
              <a:rPr lang="en-US" sz="2400" dirty="0"/>
              <a:t>Multimodal approach necessary to bridge CV and NLP</a:t>
            </a:r>
          </a:p>
          <a:p>
            <a:pPr algn="just"/>
            <a:r>
              <a:rPr lang="en-US" sz="2400" dirty="0"/>
              <a:t>Project aims to build and train a model for hateful meme detection</a:t>
            </a:r>
          </a:p>
          <a:p>
            <a:pPr algn="just"/>
            <a:r>
              <a:rPr lang="en-US" sz="2400" dirty="0"/>
              <a:t>Utilization of data from Facebook's Hateful Meme Challenge</a:t>
            </a:r>
          </a:p>
          <a:p>
            <a:pPr algn="just"/>
            <a:r>
              <a:rPr lang="en-US" sz="2400" dirty="0"/>
              <a:t>Baseline model with independently pre-trained text and visual </a:t>
            </a:r>
            <a:r>
              <a:rPr lang="en-US" sz="2400" dirty="0" err="1"/>
              <a:t>embeddings</a:t>
            </a:r>
            <a:endParaRPr lang="en-US" sz="2400" dirty="0"/>
          </a:p>
          <a:p>
            <a:pPr algn="just"/>
            <a:r>
              <a:rPr lang="en-US" sz="2400" dirty="0" err="1"/>
              <a:t>VisualBERT</a:t>
            </a:r>
            <a:r>
              <a:rPr lang="en-US" sz="2400" dirty="0"/>
              <a:t> standalone model</a:t>
            </a:r>
          </a:p>
          <a:p>
            <a:pPr algn="just"/>
            <a:r>
              <a:rPr lang="en-US" sz="2400" dirty="0">
                <a:cs typeface="Arial" panose="020B0604020202020204" pitchFamily="34" charset="0"/>
              </a:rPr>
              <a:t>CLIP Fine Tuning</a:t>
            </a:r>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4</a:t>
            </a:fld>
            <a:endParaRPr lang="en-IN" sz="1400" b="1">
              <a:solidFill>
                <a:schemeClr val="bg1"/>
              </a:solidFill>
            </a:endParaRPr>
          </a:p>
        </p:txBody>
      </p:sp>
      <p:sp>
        <p:nvSpPr>
          <p:cNvPr id="8" name="Rectangle 7"/>
          <p:cNvSpPr/>
          <p:nvPr/>
        </p:nvSpPr>
        <p:spPr>
          <a:xfrm>
            <a:off x="-1" y="0"/>
            <a:ext cx="4135273"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Introduction </a:t>
            </a:r>
            <a:endParaRPr lang="en-IN" sz="2800" b="1" dirty="0"/>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pic>
        <p:nvPicPr>
          <p:cNvPr id="11" name="Picture 10"/>
          <p:cNvPicPr>
            <a:picLocks noChangeAspect="1"/>
          </p:cNvPicPr>
          <p:nvPr/>
        </p:nvPicPr>
        <p:blipFill>
          <a:blip r:embed="rId4"/>
          <a:stretch>
            <a:fillRect/>
          </a:stretch>
        </p:blipFill>
        <p:spPr>
          <a:xfrm>
            <a:off x="6729888" y="904832"/>
            <a:ext cx="2362530" cy="2581635"/>
          </a:xfrm>
          <a:prstGeom prst="rect">
            <a:avLst/>
          </a:prstGeom>
        </p:spPr>
      </p:pic>
      <p:pic>
        <p:nvPicPr>
          <p:cNvPr id="12" name="Picture 11"/>
          <p:cNvPicPr>
            <a:picLocks noChangeAspect="1"/>
          </p:cNvPicPr>
          <p:nvPr/>
        </p:nvPicPr>
        <p:blipFill>
          <a:blip r:embed="rId5"/>
          <a:stretch>
            <a:fillRect/>
          </a:stretch>
        </p:blipFill>
        <p:spPr>
          <a:xfrm>
            <a:off x="9092418" y="3486467"/>
            <a:ext cx="2272268" cy="2431006"/>
          </a:xfrm>
          <a:prstGeom prst="rect">
            <a:avLst/>
          </a:prstGeom>
        </p:spPr>
      </p:pic>
      <p:sp>
        <p:nvSpPr>
          <p:cNvPr id="13" name="TextBox 12"/>
          <p:cNvSpPr txBox="1"/>
          <p:nvPr/>
        </p:nvSpPr>
        <p:spPr>
          <a:xfrm>
            <a:off x="6961010" y="3486467"/>
            <a:ext cx="1910036" cy="523220"/>
          </a:xfrm>
          <a:prstGeom prst="rect">
            <a:avLst/>
          </a:prstGeom>
          <a:noFill/>
        </p:spPr>
        <p:txBody>
          <a:bodyPr wrap="square" rtlCol="0">
            <a:spAutoFit/>
          </a:bodyPr>
          <a:lstStyle/>
          <a:p>
            <a:pPr algn="ctr"/>
            <a:r>
              <a:rPr lang="en-US" sz="1400" dirty="0"/>
              <a:t>Hateful or Non Hateful   Meme ?</a:t>
            </a:r>
          </a:p>
        </p:txBody>
      </p:sp>
      <p:sp>
        <p:nvSpPr>
          <p:cNvPr id="16" name="TextBox 15"/>
          <p:cNvSpPr txBox="1"/>
          <p:nvPr/>
        </p:nvSpPr>
        <p:spPr>
          <a:xfrm>
            <a:off x="9280478" y="2988860"/>
            <a:ext cx="1997122" cy="738664"/>
          </a:xfrm>
          <a:prstGeom prst="rect">
            <a:avLst/>
          </a:prstGeom>
          <a:noFill/>
        </p:spPr>
        <p:txBody>
          <a:bodyPr wrap="square" rtlCol="0">
            <a:spAutoFit/>
          </a:bodyPr>
          <a:lstStyle/>
          <a:p>
            <a:pPr algn="ctr"/>
            <a:r>
              <a:rPr lang="en-US" sz="1400" dirty="0"/>
              <a:t>Hateful or Non Hateful   Meme ?</a:t>
            </a:r>
          </a:p>
          <a:p>
            <a:pPr algn="ctr"/>
            <a:endParaRPr lang="en-US" sz="1400" dirty="0"/>
          </a:p>
        </p:txBody>
      </p:sp>
    </p:spTree>
    <p:extLst>
      <p:ext uri="{BB962C8B-B14F-4D97-AF65-F5344CB8AC3E}">
        <p14:creationId xmlns:p14="http://schemas.microsoft.com/office/powerpoint/2010/main" val="7026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150125" y="900752"/>
            <a:ext cx="6810233" cy="5254388"/>
          </a:xfrm>
        </p:spPr>
        <p:txBody>
          <a:bodyPr vert="horz" lIns="91440" tIns="45720" rIns="91440" bIns="45720" rtlCol="0" anchor="t">
            <a:noAutofit/>
          </a:bodyPr>
          <a:lstStyle/>
          <a:p>
            <a:pPr algn="just"/>
            <a:r>
              <a:rPr lang="en-US" sz="2400" dirty="0"/>
              <a:t>Combines data representations from different modalities.</a:t>
            </a:r>
          </a:p>
          <a:p>
            <a:pPr algn="just"/>
            <a:r>
              <a:rPr lang="en-US" sz="2400" dirty="0"/>
              <a:t>The Hateful Memes dataset was pre-processed by Facebook AI.</a:t>
            </a:r>
          </a:p>
          <a:p>
            <a:pPr algn="just"/>
            <a:r>
              <a:rPr lang="en-US" sz="2400" dirty="0"/>
              <a:t>Within the hateful category, memes can be </a:t>
            </a:r>
            <a:r>
              <a:rPr lang="en-US" sz="2400" dirty="0" err="1"/>
              <a:t>unimodal</a:t>
            </a:r>
            <a:r>
              <a:rPr lang="en-US" sz="2400" dirty="0"/>
              <a:t> hate or multimodal hate, where the combination of the text and the visual makes them hateful.</a:t>
            </a:r>
          </a:p>
          <a:p>
            <a:pPr algn="just"/>
            <a:r>
              <a:rPr lang="en-US" sz="2400" dirty="0"/>
              <a:t>The dataset contains 2,000 memes, with 14,00, 400 , and 2,00 memes used as train, </a:t>
            </a:r>
            <a:r>
              <a:rPr lang="en-US" sz="2400" dirty="0" err="1"/>
              <a:t>dev</a:t>
            </a:r>
            <a:r>
              <a:rPr lang="en-US" sz="2400" dirty="0"/>
              <a:t>, and test sets respectively.</a:t>
            </a:r>
          </a:p>
          <a:p>
            <a:pPr algn="just"/>
            <a:r>
              <a:rPr lang="en-US" sz="2400" dirty="0"/>
              <a:t>Most of the models tested rely only on the raw pixel and text data, but </a:t>
            </a:r>
            <a:r>
              <a:rPr lang="en-US" sz="2400" dirty="0" err="1"/>
              <a:t>VisualBERT</a:t>
            </a:r>
            <a:r>
              <a:rPr lang="en-US" sz="2400" dirty="0"/>
              <a:t> also utilizes the R-CNN backbone for image processing.</a:t>
            </a:r>
            <a:endParaRPr lang="en-US" sz="24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5</a:t>
            </a:fld>
            <a:endParaRPr lang="en-IN" sz="1400" b="1">
              <a:solidFill>
                <a:schemeClr val="bg1"/>
              </a:solidFill>
            </a:endParaRPr>
          </a:p>
        </p:txBody>
      </p:sp>
      <p:sp>
        <p:nvSpPr>
          <p:cNvPr id="8" name="Rectangle 7"/>
          <p:cNvSpPr/>
          <p:nvPr/>
        </p:nvSpPr>
        <p:spPr>
          <a:xfrm>
            <a:off x="0" y="0"/>
            <a:ext cx="4094328" cy="6414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Multimodal Classification &amp; Data Overview</a:t>
            </a:r>
            <a:endParaRPr lang="en-US" sz="2400" b="1" dirty="0">
              <a:ea typeface="Calibri"/>
              <a:cs typeface="Calibri"/>
            </a:endParaRP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138" y="1309839"/>
            <a:ext cx="4968671" cy="2615156"/>
          </a:xfrm>
          <a:prstGeom prst="rect">
            <a:avLst/>
          </a:prstGeom>
        </p:spPr>
      </p:pic>
      <p:sp>
        <p:nvSpPr>
          <p:cNvPr id="15" name="TextBox 14"/>
          <p:cNvSpPr txBox="1"/>
          <p:nvPr/>
        </p:nvSpPr>
        <p:spPr>
          <a:xfrm>
            <a:off x="7119138" y="4121624"/>
            <a:ext cx="4968671" cy="830997"/>
          </a:xfrm>
          <a:prstGeom prst="rect">
            <a:avLst/>
          </a:prstGeom>
          <a:noFill/>
        </p:spPr>
        <p:txBody>
          <a:bodyPr wrap="square" rtlCol="0">
            <a:spAutoFit/>
          </a:bodyPr>
          <a:lstStyle/>
          <a:p>
            <a:r>
              <a:rPr lang="en-US" sz="1200" dirty="0"/>
              <a:t>Illustrative (not real) examples of multimodal hateful memes . While the memes on the left column are hateful, the ones in the middle are non-hateful image confounders, and those on the right are non-hateful text confounders.</a:t>
            </a:r>
          </a:p>
        </p:txBody>
      </p:sp>
    </p:spTree>
    <p:extLst>
      <p:ext uri="{BB962C8B-B14F-4D97-AF65-F5344CB8AC3E}">
        <p14:creationId xmlns:p14="http://schemas.microsoft.com/office/powerpoint/2010/main" val="123885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6</a:t>
            </a:fld>
            <a:endParaRPr lang="en-IN" sz="1400" b="1">
              <a:solidFill>
                <a:schemeClr val="bg1"/>
              </a:solidFill>
            </a:endParaRPr>
          </a:p>
        </p:txBody>
      </p:sp>
      <p:sp>
        <p:nvSpPr>
          <p:cNvPr id="8" name="Rectangle 7"/>
          <p:cNvSpPr/>
          <p:nvPr/>
        </p:nvSpPr>
        <p:spPr>
          <a:xfrm>
            <a:off x="-1" y="0"/>
            <a:ext cx="4162567" cy="6550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a typeface="+mn-lt"/>
                <a:cs typeface="Calibri"/>
              </a:rPr>
              <a:t>Data Fusion &amp; Multimodal Representation</a:t>
            </a: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327547" y="1078172"/>
            <a:ext cx="6851176" cy="4885899"/>
          </a:xfrm>
        </p:spPr>
        <p:txBody>
          <a:bodyPr vert="horz" lIns="91440" tIns="45720" rIns="91440" bIns="45720" rtlCol="0" anchor="t">
            <a:noAutofit/>
          </a:bodyPr>
          <a:lstStyle/>
          <a:p>
            <a:pPr algn="just"/>
            <a:r>
              <a:rPr lang="en-US" sz="2400" dirty="0"/>
              <a:t>Multimodal data fusion is essential in creating a coherent joint representation of drastically different representations.</a:t>
            </a:r>
          </a:p>
          <a:p>
            <a:pPr algn="just"/>
            <a:r>
              <a:rPr lang="en-US" sz="2400" dirty="0"/>
              <a:t>We focused on conventional fusion steps used in both baseline and </a:t>
            </a:r>
            <a:r>
              <a:rPr lang="en-US" sz="2400" dirty="0" err="1"/>
              <a:t>VisualBERT</a:t>
            </a:r>
            <a:r>
              <a:rPr lang="en-US" sz="2400" dirty="0"/>
              <a:t> models.</a:t>
            </a:r>
          </a:p>
          <a:p>
            <a:pPr algn="just"/>
            <a:r>
              <a:rPr lang="en-US" sz="2400" dirty="0"/>
              <a:t>Fusion methods can be model-agnostic or model-based, with three commonly used approaches: early, late, and cross-modality fusion.</a:t>
            </a:r>
          </a:p>
          <a:p>
            <a:pPr algn="just"/>
            <a:r>
              <a:rPr lang="en-US" sz="2400" dirty="0"/>
              <a:t>Another challenge in multimodal classification is how to represent data for computational purposes.</a:t>
            </a:r>
          </a:p>
          <a:p>
            <a:pPr algn="just"/>
            <a:r>
              <a:rPr lang="en-US" sz="2400" dirty="0"/>
              <a:t>Introduced two categories of representations: joint and coordinated representations.</a:t>
            </a:r>
          </a:p>
        </p:txBody>
      </p:sp>
      <p:pic>
        <p:nvPicPr>
          <p:cNvPr id="3" name="Picture 2"/>
          <p:cNvPicPr>
            <a:picLocks noChangeAspect="1"/>
          </p:cNvPicPr>
          <p:nvPr/>
        </p:nvPicPr>
        <p:blipFill>
          <a:blip r:embed="rId4"/>
          <a:stretch>
            <a:fillRect/>
          </a:stretch>
        </p:blipFill>
        <p:spPr>
          <a:xfrm>
            <a:off x="7342496" y="1349485"/>
            <a:ext cx="4692432" cy="3067478"/>
          </a:xfrm>
          <a:prstGeom prst="rect">
            <a:avLst/>
          </a:prstGeom>
        </p:spPr>
      </p:pic>
    </p:spTree>
    <p:extLst>
      <p:ext uri="{BB962C8B-B14F-4D97-AF65-F5344CB8AC3E}">
        <p14:creationId xmlns:p14="http://schemas.microsoft.com/office/powerpoint/2010/main" val="33208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7</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Arial"/>
                <a:cs typeface="Arial"/>
              </a:rPr>
              <a:t>Baseline Model</a:t>
            </a:r>
            <a:endParaRPr lang="en-IN" sz="2400" b="1" dirty="0">
              <a:latin typeface="Arial" panose="020B0604020202020204" pitchFamily="34" charset="0"/>
              <a:cs typeface="Arial" panose="020B0604020202020204" pitchFamily="34" charset="0"/>
            </a:endParaRP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494937" y="1019289"/>
            <a:ext cx="10095308" cy="4950069"/>
          </a:xfrm>
        </p:spPr>
        <p:txBody>
          <a:bodyPr vert="horz" lIns="91440" tIns="45720" rIns="91440" bIns="45720" rtlCol="0" anchor="t">
            <a:noAutofit/>
          </a:bodyPr>
          <a:lstStyle/>
          <a:p>
            <a:r>
              <a:rPr lang="en-US" sz="2400" dirty="0"/>
              <a:t>The baseline model used two pre-trained models for text and vision that were fused and fine-tuned to our specific task of classifying hateful memes.</a:t>
            </a:r>
          </a:p>
          <a:p>
            <a:r>
              <a:rPr lang="en-US" sz="2400" dirty="0"/>
              <a:t>The converted image data was fed through the pre-trained Resnet152 model.</a:t>
            </a:r>
          </a:p>
          <a:p>
            <a:r>
              <a:rPr lang="en-US" sz="2400" dirty="0"/>
              <a:t>For the text data, S-BERT's sentence embedding was used, which pools each word-level embedding of the sentence into a single sentence-level embedding.</a:t>
            </a:r>
          </a:p>
          <a:p>
            <a:r>
              <a:rPr lang="en-US" sz="2400" dirty="0"/>
              <a:t>The fusion method was a simple concatenation of the embedding dimension.</a:t>
            </a:r>
          </a:p>
          <a:p>
            <a:r>
              <a:rPr lang="en-US" sz="2400" dirty="0"/>
              <a:t>The concatenated matrix was fed through a fully-connected linear and </a:t>
            </a:r>
            <a:r>
              <a:rPr lang="en-US" sz="2400" dirty="0" err="1"/>
              <a:t>ReLU</a:t>
            </a:r>
            <a:r>
              <a:rPr lang="en-US" sz="2400" dirty="0"/>
              <a:t> activation layer.</a:t>
            </a:r>
          </a:p>
          <a:p>
            <a:r>
              <a:rPr lang="en-US" sz="2400" dirty="0"/>
              <a:t>The matrix was then projected down for the </a:t>
            </a:r>
            <a:r>
              <a:rPr lang="en-US" sz="2400" dirty="0" err="1"/>
              <a:t>softmax</a:t>
            </a:r>
            <a:r>
              <a:rPr lang="en-US" sz="2400" dirty="0"/>
              <a:t> scoring.</a:t>
            </a:r>
          </a:p>
          <a:p>
            <a:r>
              <a:rPr lang="en-US" sz="2400" dirty="0"/>
              <a:t>A binary cross-entropy loss was used to </a:t>
            </a:r>
            <a:r>
              <a:rPr lang="en-US" sz="2400" dirty="0" err="1"/>
              <a:t>backpropagate</a:t>
            </a:r>
            <a:r>
              <a:rPr lang="en-US" sz="2400" dirty="0"/>
              <a:t> the errors.</a:t>
            </a:r>
          </a:p>
          <a:p>
            <a:pPr marL="0" indent="0">
              <a:buNone/>
            </a:pPr>
            <a:endParaRPr lang="en-US" sz="2400" u="sng" dirty="0">
              <a:latin typeface="Calibri" panose="020F0502020204030204"/>
              <a:cs typeface="Calibri" panose="020F0502020204030204"/>
            </a:endParaRPr>
          </a:p>
        </p:txBody>
      </p:sp>
    </p:spTree>
    <p:extLst>
      <p:ext uri="{BB962C8B-B14F-4D97-AF65-F5344CB8AC3E}">
        <p14:creationId xmlns:p14="http://schemas.microsoft.com/office/powerpoint/2010/main" val="26065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8</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Arial"/>
                <a:cs typeface="Arial"/>
              </a:rPr>
              <a:t>Baseline Architecture</a:t>
            </a:r>
            <a:endParaRPr lang="en-IN" sz="2400" b="1" dirty="0">
              <a:latin typeface="Arial" panose="020B0604020202020204" pitchFamily="34" charset="0"/>
              <a:cs typeface="Arial" panose="020B0604020202020204" pitchFamily="34" charset="0"/>
            </a:endParaRP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48066" y="1019175"/>
            <a:ext cx="7389381" cy="4949825"/>
          </a:xfrm>
        </p:spPr>
      </p:pic>
    </p:spTree>
    <p:extLst>
      <p:ext uri="{BB962C8B-B14F-4D97-AF65-F5344CB8AC3E}">
        <p14:creationId xmlns:p14="http://schemas.microsoft.com/office/powerpoint/2010/main" val="75067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74674"/>
            <a:ext cx="12192000" cy="483326"/>
          </a:xfrm>
          <a:prstGeom prst="rect">
            <a:avLst/>
          </a:prstGeom>
          <a:solidFill>
            <a:srgbClr val="0033D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a:xfrm>
            <a:off x="8621486" y="6427559"/>
            <a:ext cx="2743200" cy="365125"/>
          </a:xfrm>
        </p:spPr>
        <p:txBody>
          <a:bodyPr/>
          <a:lstStyle/>
          <a:p>
            <a:fld id="{596E9452-FA16-4E5B-A2CE-F8DC2CB61707}" type="slidenum">
              <a:rPr lang="en-IN" sz="1400" b="1" smtClean="0">
                <a:solidFill>
                  <a:schemeClr val="bg1"/>
                </a:solidFill>
              </a:rPr>
              <a:t>9</a:t>
            </a:fld>
            <a:endParaRPr lang="en-IN" sz="1400" b="1">
              <a:solidFill>
                <a:schemeClr val="bg1"/>
              </a:solidFill>
            </a:endParaRPr>
          </a:p>
        </p:txBody>
      </p:sp>
      <p:sp>
        <p:nvSpPr>
          <p:cNvPr id="8" name="Rectangle 7"/>
          <p:cNvSpPr/>
          <p:nvPr/>
        </p:nvSpPr>
        <p:spPr>
          <a:xfrm>
            <a:off x="0" y="0"/>
            <a:ext cx="4038600" cy="598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err="1">
                <a:latin typeface="Arial"/>
                <a:cs typeface="Arial"/>
              </a:rPr>
              <a:t>VisualBERT</a:t>
            </a:r>
            <a:r>
              <a:rPr lang="en-IN" sz="2400" b="1" dirty="0">
                <a:latin typeface="Arial"/>
                <a:cs typeface="Arial"/>
              </a:rPr>
              <a:t> Model</a:t>
            </a:r>
            <a:endParaRPr lang="en-IN" sz="2400" b="1" dirty="0">
              <a:latin typeface="Arial" panose="020B0604020202020204" pitchFamily="34" charset="0"/>
              <a:cs typeface="Arial" panose="020B0604020202020204" pitchFamily="34" charset="0"/>
            </a:endParaRPr>
          </a:p>
        </p:txBody>
      </p:sp>
      <p:sp>
        <p:nvSpPr>
          <p:cNvPr id="9" name="Right Triangle 8"/>
          <p:cNvSpPr/>
          <p:nvPr/>
        </p:nvSpPr>
        <p:spPr>
          <a:xfrm rot="16200000">
            <a:off x="11277600" y="5460274"/>
            <a:ext cx="914400" cy="914400"/>
          </a:xfrm>
          <a:prstGeom prst="rtTriangle">
            <a:avLst/>
          </a:prstGeom>
          <a:solidFill>
            <a:schemeClr val="accent2">
              <a:lumMod val="75000"/>
            </a:schemeClr>
          </a:solidFill>
          <a:ln>
            <a:solidFill>
              <a:schemeClr val="accent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pic>
        <p:nvPicPr>
          <p:cNvPr id="10" name="Picture 9" descr="A picture containing shape&#10;&#10;Description automatically generated">
            <a:extLst>
              <a:ext uri="{FF2B5EF4-FFF2-40B4-BE49-F238E27FC236}">
                <a16:creationId xmlns:a16="http://schemas.microsoft.com/office/drawing/2014/main" id="{8CB601FD-DDAB-4D0C-8498-7676133F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245" y="-143142"/>
            <a:ext cx="2055846" cy="1453391"/>
          </a:xfrm>
          <a:prstGeom prst="rect">
            <a:avLst/>
          </a:prstGeom>
        </p:spPr>
      </p:pic>
      <p:sp>
        <p:nvSpPr>
          <p:cNvPr id="2" name="Date Placeholder 3">
            <a:extLst>
              <a:ext uri="{FF2B5EF4-FFF2-40B4-BE49-F238E27FC236}">
                <a16:creationId xmlns:a16="http://schemas.microsoft.com/office/drawing/2014/main" id="{46D9677B-EB67-1436-6953-591CA0D48AB5}"/>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29</a:t>
            </a:r>
            <a:r>
              <a:rPr lang="en-IN" sz="1400" b="1" baseline="30000" dirty="0">
                <a:solidFill>
                  <a:schemeClr val="bg1"/>
                </a:solidFill>
              </a:rPr>
              <a:t>th</a:t>
            </a:r>
            <a:r>
              <a:rPr lang="en-IN" sz="1400" b="1" dirty="0">
                <a:solidFill>
                  <a:schemeClr val="bg1"/>
                </a:solidFill>
              </a:rPr>
              <a:t> April, 2023</a:t>
            </a:r>
          </a:p>
        </p:txBody>
      </p:sp>
      <p:sp>
        <p:nvSpPr>
          <p:cNvPr id="11" name="Content Placeholder 2">
            <a:extLst>
              <a:ext uri="{FF2B5EF4-FFF2-40B4-BE49-F238E27FC236}">
                <a16:creationId xmlns:a16="http://schemas.microsoft.com/office/drawing/2014/main" id="{02106D31-642F-4109-0E59-5DBA5DF12FF9}"/>
              </a:ext>
            </a:extLst>
          </p:cNvPr>
          <p:cNvSpPr>
            <a:spLocks noGrp="1"/>
          </p:cNvSpPr>
          <p:nvPr>
            <p:ph idx="1"/>
          </p:nvPr>
        </p:nvSpPr>
        <p:spPr>
          <a:xfrm>
            <a:off x="303868" y="914400"/>
            <a:ext cx="9931953" cy="5394958"/>
          </a:xfrm>
        </p:spPr>
        <p:txBody>
          <a:bodyPr vert="horz" lIns="91440" tIns="45720" rIns="91440" bIns="45720" rtlCol="0" anchor="t">
            <a:noAutofit/>
          </a:bodyPr>
          <a:lstStyle/>
          <a:p>
            <a:pPr algn="just"/>
            <a:r>
              <a:rPr lang="en-US" sz="2400" dirty="0"/>
              <a:t>Pre-training step require both visual </a:t>
            </a:r>
            <a:r>
              <a:rPr lang="en-US" sz="2400" dirty="0" err="1"/>
              <a:t>embeddings</a:t>
            </a:r>
            <a:r>
              <a:rPr lang="en-US" sz="2400" dirty="0"/>
              <a:t> and tokenized text.</a:t>
            </a:r>
          </a:p>
          <a:p>
            <a:pPr algn="just"/>
            <a:r>
              <a:rPr lang="en-US" sz="2400" dirty="0"/>
              <a:t>The text is fed through the BERT uncased </a:t>
            </a:r>
            <a:r>
              <a:rPr lang="en-US" sz="2400" dirty="0" err="1"/>
              <a:t>tokenizer</a:t>
            </a:r>
            <a:r>
              <a:rPr lang="en-US" sz="2400" dirty="0"/>
              <a:t> model.</a:t>
            </a:r>
          </a:p>
          <a:p>
            <a:pPr algn="just"/>
            <a:r>
              <a:rPr lang="en-US" sz="2400" dirty="0"/>
              <a:t>The visual embedding inputs for </a:t>
            </a:r>
            <a:r>
              <a:rPr lang="en-US" sz="2400" dirty="0" err="1"/>
              <a:t>VisualBERT</a:t>
            </a:r>
            <a:r>
              <a:rPr lang="en-US" sz="2400" dirty="0"/>
              <a:t> are obtained from an R-CNN.</a:t>
            </a:r>
          </a:p>
          <a:p>
            <a:pPr algn="just"/>
            <a:r>
              <a:rPr lang="en-US" sz="2400" dirty="0"/>
              <a:t>The raw pixels are initially fed through a RCNN model, using a Resnet101 model as the backbone </a:t>
            </a:r>
          </a:p>
          <a:p>
            <a:pPr algn="just"/>
            <a:r>
              <a:rPr lang="en-US" sz="2400" dirty="0"/>
              <a:t>The R-CNN outputs will be the visual </a:t>
            </a:r>
            <a:r>
              <a:rPr lang="en-US" sz="2400" dirty="0" err="1"/>
              <a:t>embeddings</a:t>
            </a:r>
            <a:r>
              <a:rPr lang="en-US" sz="2400" dirty="0"/>
              <a:t> for </a:t>
            </a:r>
            <a:r>
              <a:rPr lang="en-US" sz="2400" dirty="0" err="1"/>
              <a:t>VisualBERT</a:t>
            </a:r>
            <a:r>
              <a:rPr lang="en-US" sz="2400" dirty="0"/>
              <a:t>.</a:t>
            </a:r>
          </a:p>
          <a:p>
            <a:pPr algn="just"/>
            <a:r>
              <a:rPr lang="en-US" sz="2400" dirty="0"/>
              <a:t>The last hidden state of this pre-trained model, is flattened and then fed through fully-connected feed forward layers with </a:t>
            </a:r>
            <a:r>
              <a:rPr lang="en-US" sz="2400" dirty="0" err="1"/>
              <a:t>LeakyReLU</a:t>
            </a:r>
            <a:r>
              <a:rPr lang="en-US" sz="2400" dirty="0"/>
              <a:t> activations.</a:t>
            </a:r>
          </a:p>
          <a:p>
            <a:pPr algn="just"/>
            <a:r>
              <a:rPr lang="en-US" sz="2400" dirty="0" err="1"/>
              <a:t>Layernorm</a:t>
            </a:r>
            <a:r>
              <a:rPr lang="en-US" sz="2400" dirty="0"/>
              <a:t> and dropout regularization are applied before and after the activations respectively.</a:t>
            </a:r>
          </a:p>
          <a:p>
            <a:pPr algn="just"/>
            <a:r>
              <a:rPr lang="en-US" sz="2400" dirty="0"/>
              <a:t>Finally, the matrices are projected down for </a:t>
            </a:r>
            <a:r>
              <a:rPr lang="en-US" sz="2400" dirty="0" err="1"/>
              <a:t>softmax</a:t>
            </a:r>
            <a:r>
              <a:rPr lang="en-US" sz="2400" dirty="0"/>
              <a:t> scoring in a binary cross-entropy loss function.</a:t>
            </a:r>
          </a:p>
          <a:p>
            <a:pPr marL="0" indent="0">
              <a:buNone/>
            </a:pPr>
            <a:endParaRPr lang="en-US" sz="2400" u="sng" dirty="0">
              <a:latin typeface="Calibri" panose="020F0502020204030204"/>
              <a:cs typeface="Calibri" panose="020F0502020204030204"/>
            </a:endParaRPr>
          </a:p>
        </p:txBody>
      </p:sp>
    </p:spTree>
    <p:extLst>
      <p:ext uri="{BB962C8B-B14F-4D97-AF65-F5344CB8AC3E}">
        <p14:creationId xmlns:p14="http://schemas.microsoft.com/office/powerpoint/2010/main" val="323826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EBC448E7A8AB4EB9BAF53232C78281" ma:contentTypeVersion="7" ma:contentTypeDescription="Create a new document." ma:contentTypeScope="" ma:versionID="61cf0266750eea156df597196629927a">
  <xsd:schema xmlns:xsd="http://www.w3.org/2001/XMLSchema" xmlns:xs="http://www.w3.org/2001/XMLSchema" xmlns:p="http://schemas.microsoft.com/office/2006/metadata/properties" xmlns:ns2="e0954d01-9601-4d99-9531-2db935f504e0" targetNamespace="http://schemas.microsoft.com/office/2006/metadata/properties" ma:root="true" ma:fieldsID="ff81b04931896cbfc16b51ca886f7b30" ns2:_="">
    <xsd:import namespace="e0954d01-9601-4d99-9531-2db935f504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954d01-9601-4d99-9531-2db935f504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CEB4D3-34CE-435E-A38F-566875C6C4C1}">
  <ds:schemaRefs>
    <ds:schemaRef ds:uri="http://schemas.microsoft.com/sharepoint/v3/contenttype/forms"/>
  </ds:schemaRefs>
</ds:datastoreItem>
</file>

<file path=customXml/itemProps2.xml><?xml version="1.0" encoding="utf-8"?>
<ds:datastoreItem xmlns:ds="http://schemas.openxmlformats.org/officeDocument/2006/customXml" ds:itemID="{6B221E72-2600-4A86-89C8-7306B9E686FB}">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e0954d01-9601-4d99-9531-2db935f504e0"/>
    <ds:schemaRef ds:uri="http://www.w3.org/XML/1998/namespace"/>
  </ds:schemaRefs>
</ds:datastoreItem>
</file>

<file path=customXml/itemProps3.xml><?xml version="1.0" encoding="utf-8"?>
<ds:datastoreItem xmlns:ds="http://schemas.openxmlformats.org/officeDocument/2006/customXml" ds:itemID="{EF559A4C-B3D6-41E0-B791-823DF34F2850}">
  <ds:schemaRefs>
    <ds:schemaRef ds:uri="e0954d01-9601-4d99-9531-2db935f504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302</TotalTime>
  <Words>1056</Words>
  <Application>Microsoft Macintosh PowerPoint</Application>
  <PresentationFormat>Widescreen</PresentationFormat>
  <Paragraphs>157</Paragraphs>
  <Slides>16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HelveticaNeue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 001</dc:creator>
  <cp:lastModifiedBy>Preeti Sharma</cp:lastModifiedBy>
  <cp:revision>29</cp:revision>
  <dcterms:created xsi:type="dcterms:W3CDTF">2017-11-15T12:38:07Z</dcterms:created>
  <dcterms:modified xsi:type="dcterms:W3CDTF">2023-04-28T00:43:04Z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0x0101006AEBC448E7A8AB4EB9BAF53232C78281</vt:lpwstr>
  </property>
</Properties>
</file>