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28" r:id="rId5"/>
    <p:sldId id="326" r:id="rId6"/>
    <p:sldId id="327" r:id="rId7"/>
    <p:sldId id="341" r:id="rId8"/>
    <p:sldId id="342" r:id="rId9"/>
    <p:sldId id="330" r:id="rId10"/>
    <p:sldId id="340" r:id="rId11"/>
    <p:sldId id="343" r:id="rId12"/>
    <p:sldId id="337" r:id="rId13"/>
    <p:sldId id="339" r:id="rId14"/>
    <p:sldId id="338" r:id="rId15"/>
    <p:sldId id="334" r:id="rId16"/>
    <p:sldId id="344" r:id="rId17"/>
    <p:sldId id="345"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Sharma" initials="NS" lastIdx="1" clrIdx="0">
    <p:extLst>
      <p:ext uri="{19B8F6BF-5375-455C-9EA6-DF929625EA0E}">
        <p15:presenceInfo xmlns:p15="http://schemas.microsoft.com/office/powerpoint/2012/main" userId="f105a0ce3102f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E56EB-8AFC-4F23-8E1F-0E7F91A8B979}" v="313" dt="2023-04-27T17:23:23.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80" d="100"/>
          <a:sy n="80" d="100"/>
        </p:scale>
        <p:origin x="75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40D7EE-F678-4796-B54B-F30D90F8EB79}" type="datetimeFigureOut">
              <a:rPr lang="en-IN" smtClean="0"/>
              <a:t>01-05-2023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6595949-373D-46E6-A3D2-E26100FA4B3F}" type="slidenum">
              <a:rPr lang="en-IN" smtClean="0"/>
              <a:t>‹#›</a:t>
            </a:fld>
            <a:endParaRPr lang="en-IN"/>
          </a:p>
        </p:txBody>
      </p:sp>
    </p:spTree>
    <p:extLst>
      <p:ext uri="{BB962C8B-B14F-4D97-AF65-F5344CB8AC3E}">
        <p14:creationId xmlns:p14="http://schemas.microsoft.com/office/powerpoint/2010/main" val="1776604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EBE51-0286-43EC-9CAF-DC9A10C37FB1}" type="datetimeFigureOut">
              <a:rPr lang="en-IN" smtClean="0"/>
              <a:t>01-05-2023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DDEAB-5301-4B69-8FCE-62968CA61FA4}" type="slidenum">
              <a:rPr lang="en-IN" smtClean="0"/>
              <a:t>‹#›</a:t>
            </a:fld>
            <a:endParaRPr lang="en-IN"/>
          </a:p>
        </p:txBody>
      </p:sp>
    </p:spTree>
    <p:extLst>
      <p:ext uri="{BB962C8B-B14F-4D97-AF65-F5344CB8AC3E}">
        <p14:creationId xmlns:p14="http://schemas.microsoft.com/office/powerpoint/2010/main" val="195371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9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960FC-6761-45A0-87F3-0057D282FCB5}" type="datetime3">
              <a:rPr lang="en-IN" smtClean="0"/>
              <a:t>1 May 2023</a:t>
            </a:fld>
            <a:endParaRPr lang="en-IN"/>
          </a:p>
        </p:txBody>
      </p:sp>
      <p:sp>
        <p:nvSpPr>
          <p:cNvPr id="3" name="Footer Placeholder 2"/>
          <p:cNvSpPr>
            <a:spLocks noGrp="1"/>
          </p:cNvSpPr>
          <p:nvPr>
            <p:ph type="ftr" sz="quarter" idx="11"/>
          </p:nvPr>
        </p:nvSpPr>
        <p:spPr/>
        <p:txBody>
          <a:bodyPr/>
          <a:lstStyle/>
          <a:p>
            <a:r>
              <a:rPr lang="en-IN"/>
              <a:t>IISc</a:t>
            </a:r>
          </a:p>
        </p:txBody>
      </p:sp>
      <p:sp>
        <p:nvSpPr>
          <p:cNvPr id="4" name="Slide Number Placeholder 3"/>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63755140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1 May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500"/>
            </a:lvl2pPr>
            <a:lvl3pPr marL="914377" indent="0">
              <a:buNone/>
              <a:defRPr sz="1200"/>
            </a:lvl3pPr>
            <a:lvl4pPr marL="1371566" indent="0">
              <a:buNone/>
              <a:defRPr sz="1100"/>
            </a:lvl4pPr>
            <a:lvl5pPr marL="1828754" indent="0">
              <a:buNone/>
              <a:defRPr sz="1100"/>
            </a:lvl5pPr>
            <a:lvl6pPr marL="2285943" indent="0">
              <a:buNone/>
              <a:defRPr sz="1100"/>
            </a:lvl6pPr>
            <a:lvl7pPr marL="2743131" indent="0">
              <a:buNone/>
              <a:defRPr sz="1100"/>
            </a:lvl7pPr>
            <a:lvl8pPr marL="3200320" indent="0">
              <a:buNone/>
              <a:defRPr sz="1100"/>
            </a:lvl8pPr>
            <a:lvl9pPr marL="3657509"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1 May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46984D-1A06-469E-B464-C66FAC59737B}" type="datetime3">
              <a:rPr lang="en-IN" smtClean="0"/>
              <a:t>1 May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0926259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FD8C82-22C8-40F8-96F1-AAE995F7C287}" type="datetime3">
              <a:rPr lang="en-IN" smtClean="0"/>
              <a:t>1 May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08034633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3FCE2E3-EC42-4DAA-AA14-332E6B7F4910}"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1451861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81C51A1-EB69-4799-B7F0-456C565B6269}"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8598820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2348F1-8465-4724-8271-84876227FADE}"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93123649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F149C-347D-4712-8041-C22B5B9CD46E}"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39519592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9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4D80A52-C1CB-4580-BE9F-4BB2952F7315}" type="datetime3">
              <a:rPr lang="en-IN" smtClean="0"/>
              <a:t>1 May 2023</a:t>
            </a:fld>
            <a:endParaRPr lang="en-IN"/>
          </a:p>
        </p:txBody>
      </p:sp>
      <p:sp>
        <p:nvSpPr>
          <p:cNvPr id="5" name="Footer Placeholder 4"/>
          <p:cNvSpPr>
            <a:spLocks noGrp="1"/>
          </p:cNvSpPr>
          <p:nvPr>
            <p:ph type="ftr" sz="quarter" idx="11"/>
          </p:nvPr>
        </p:nvSpPr>
        <p:spPr/>
        <p:txBody>
          <a:bodyPr/>
          <a:lstStyle/>
          <a:p>
            <a:r>
              <a:rPr lang="en-IN"/>
              <a:t>IISc</a:t>
            </a:r>
          </a:p>
        </p:txBody>
      </p:sp>
      <p:sp>
        <p:nvSpPr>
          <p:cNvPr id="6" name="Slide Number Placeholder 5"/>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15157771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6F2FD3-A583-4186-8915-D15957D96D42}" type="datetime3">
              <a:rPr lang="en-IN" smtClean="0"/>
              <a:t>1 May 2023</a:t>
            </a:fld>
            <a:endParaRPr lang="en-IN"/>
          </a:p>
        </p:txBody>
      </p:sp>
      <p:sp>
        <p:nvSpPr>
          <p:cNvPr id="6" name="Footer Placeholder 5"/>
          <p:cNvSpPr>
            <a:spLocks noGrp="1"/>
          </p:cNvSpPr>
          <p:nvPr>
            <p:ph type="ftr" sz="quarter" idx="11"/>
          </p:nvPr>
        </p:nvSpPr>
        <p:spPr/>
        <p:txBody>
          <a:bodyPr/>
          <a:lstStyle/>
          <a:p>
            <a:r>
              <a:rPr lang="en-IN"/>
              <a:t>IISc</a:t>
            </a:r>
          </a:p>
        </p:txBody>
      </p:sp>
      <p:sp>
        <p:nvSpPr>
          <p:cNvPr id="7" name="Slide Number Placeholder 6"/>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266264842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9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1 May 2023</a:t>
            </a:fld>
            <a:endParaRPr lang="en-IN"/>
          </a:p>
        </p:txBody>
      </p:sp>
      <p:sp>
        <p:nvSpPr>
          <p:cNvPr id="8" name="Footer Placeholder 7"/>
          <p:cNvSpPr>
            <a:spLocks noGrp="1"/>
          </p:cNvSpPr>
          <p:nvPr>
            <p:ph type="ftr" sz="quarter" idx="11"/>
          </p:nvPr>
        </p:nvSpPr>
        <p:spPr/>
        <p:txBody>
          <a:bodyPr/>
          <a:lstStyle/>
          <a:p>
            <a:r>
              <a:rPr lang="en-IN"/>
              <a:t>IISc</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082007-E7C7-4F78-B225-757E2D555B4E}" type="datetime3">
              <a:rPr lang="en-IN" smtClean="0"/>
              <a:t>1 May 2023</a:t>
            </a:fld>
            <a:endParaRPr lang="en-IN"/>
          </a:p>
        </p:txBody>
      </p:sp>
      <p:sp>
        <p:nvSpPr>
          <p:cNvPr id="8" name="Footer Placeholder 7"/>
          <p:cNvSpPr>
            <a:spLocks noGrp="1"/>
          </p:cNvSpPr>
          <p:nvPr>
            <p:ph type="ftr" sz="quarter" idx="11"/>
          </p:nvPr>
        </p:nvSpPr>
        <p:spPr/>
        <p:txBody>
          <a:bodyPr/>
          <a:lstStyle/>
          <a:p>
            <a:r>
              <a:rPr lang="en-IN"/>
              <a:t>IISc</a:t>
            </a:r>
          </a:p>
        </p:txBody>
      </p:sp>
      <p:sp>
        <p:nvSpPr>
          <p:cNvPr id="9" name="Slide Number Placeholder 8"/>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59632775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427BBAC-AB74-4674-AC0A-99C23BF566A3}" type="datetime3">
              <a:rPr lang="en-IN" smtClean="0"/>
              <a:t>1 May 2023</a:t>
            </a:fld>
            <a:endParaRPr lang="en-IN"/>
          </a:p>
        </p:txBody>
      </p:sp>
      <p:sp>
        <p:nvSpPr>
          <p:cNvPr id="4" name="Footer Placeholder 3"/>
          <p:cNvSpPr>
            <a:spLocks noGrp="1"/>
          </p:cNvSpPr>
          <p:nvPr>
            <p:ph type="ftr" sz="quarter" idx="11"/>
          </p:nvPr>
        </p:nvSpPr>
        <p:spPr/>
        <p:txBody>
          <a:bodyPr/>
          <a:lstStyle/>
          <a:p>
            <a:r>
              <a:rPr lang="en-IN"/>
              <a:t>IISc</a:t>
            </a:r>
          </a:p>
        </p:txBody>
      </p:sp>
      <p:sp>
        <p:nvSpPr>
          <p:cNvPr id="5" name="Slide Number Placeholder 4"/>
          <p:cNvSpPr>
            <a:spLocks noGrp="1"/>
          </p:cNvSpPr>
          <p:nvPr>
            <p:ph type="sldNum" sz="quarter" idx="12"/>
          </p:nvPr>
        </p:nvSpPr>
        <p:spPr/>
        <p:txBody>
          <a:bodyPr/>
          <a:lstStyle/>
          <a:p>
            <a:fld id="{596E9452-FA16-4E5B-A2CE-F8DC2CB61707}" type="slidenum">
              <a:rPr lang="en-IN" smtClean="0"/>
              <a:t>‹#›</a:t>
            </a:fld>
            <a:endParaRPr lang="en-IN"/>
          </a:p>
        </p:txBody>
      </p:sp>
    </p:spTree>
    <p:extLst>
      <p:ext uri="{BB962C8B-B14F-4D97-AF65-F5344CB8AC3E}">
        <p14:creationId xmlns:p14="http://schemas.microsoft.com/office/powerpoint/2010/main" val="13624209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D6A34-7F09-4577-B6DF-472BDCE96166}" type="datetime3">
              <a:rPr lang="en-IN" smtClean="0"/>
              <a:t>1 May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IISc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E9452-FA16-4E5B-A2CE-F8DC2CB61707}" type="slidenum">
              <a:rPr lang="en-IN" smtClean="0"/>
              <a:t>‹#›</a:t>
            </a:fld>
            <a:endParaRPr lang="en-IN"/>
          </a:p>
        </p:txBody>
      </p:sp>
    </p:spTree>
    <p:extLst>
      <p:ext uri="{BB962C8B-B14F-4D97-AF65-F5344CB8AC3E}">
        <p14:creationId xmlns:p14="http://schemas.microsoft.com/office/powerpoint/2010/main" val="191793363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61" r:id="rId4"/>
    <p:sldLayoutId id="2147483651" r:id="rId5"/>
    <p:sldLayoutId id="2147483652" r:id="rId6"/>
    <p:sldLayoutId id="2147483662" r:id="rId7"/>
    <p:sldLayoutId id="2147483653" r:id="rId8"/>
    <p:sldLayoutId id="2147483654" r:id="rId9"/>
    <p:sldLayoutId id="2147483655" r:id="rId10"/>
    <p:sldLayoutId id="2147483663" r:id="rId11"/>
    <p:sldLayoutId id="2147483664" r:id="rId12"/>
    <p:sldLayoutId id="2147483656" r:id="rId13"/>
    <p:sldLayoutId id="2147483657" r:id="rId14"/>
    <p:sldLayoutId id="2147483658" r:id="rId15"/>
    <p:sldLayoutId id="2147483659"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12AD-F1B1-7753-9CAB-6C74370E1E46}"/>
              </a:ext>
            </a:extLst>
          </p:cNvPr>
          <p:cNvSpPr>
            <a:spLocks noGrp="1"/>
          </p:cNvSpPr>
          <p:nvPr>
            <p:ph type="ctrTitle"/>
          </p:nvPr>
        </p:nvSpPr>
        <p:spPr>
          <a:xfrm>
            <a:off x="1524000" y="1122363"/>
            <a:ext cx="8775032" cy="626226"/>
          </a:xfrm>
        </p:spPr>
        <p:txBody>
          <a:bodyPr>
            <a:normAutofit fontScale="90000"/>
          </a:bodyPr>
          <a:lstStyle/>
          <a:p>
            <a:r>
              <a:rPr lang="en-IN" sz="4000" b="1" u="sng" dirty="0">
                <a:solidFill>
                  <a:schemeClr val="dk1"/>
                </a:solidFill>
                <a:latin typeface="Calibri"/>
                <a:ea typeface="Calibri"/>
                <a:cs typeface="Calibri"/>
                <a:sym typeface="Calibri"/>
              </a:rPr>
              <a:t>SIP</a:t>
            </a:r>
            <a:r>
              <a:rPr lang="en-IN" sz="4000" b="1" i="0" u="sng" strike="noStrike" cap="none" dirty="0">
                <a:solidFill>
                  <a:schemeClr val="dk1"/>
                </a:solidFill>
                <a:latin typeface="Calibri"/>
                <a:ea typeface="Calibri"/>
                <a:cs typeface="Calibri"/>
                <a:sym typeface="Calibri"/>
              </a:rPr>
              <a:t> ( E9-261 ) Course Project Presentation</a:t>
            </a:r>
            <a:br>
              <a:rPr lang="en-IN" b="1" u="sng" dirty="0"/>
            </a:br>
            <a:endParaRPr lang="en-IN" dirty="0"/>
          </a:p>
        </p:txBody>
      </p:sp>
      <p:sp>
        <p:nvSpPr>
          <p:cNvPr id="4" name="Footer Placeholder 3">
            <a:extLst>
              <a:ext uri="{FF2B5EF4-FFF2-40B4-BE49-F238E27FC236}">
                <a16:creationId xmlns:a16="http://schemas.microsoft.com/office/drawing/2014/main" id="{AF0EDBCB-E7DF-1D34-EDF3-AED18EE23DD4}"/>
              </a:ext>
            </a:extLst>
          </p:cNvPr>
          <p:cNvSpPr>
            <a:spLocks noGrp="1"/>
          </p:cNvSpPr>
          <p:nvPr>
            <p:ph type="ftr" sz="quarter" idx="11"/>
          </p:nvPr>
        </p:nvSpPr>
        <p:spPr/>
        <p:txBody>
          <a:bodyPr/>
          <a:lstStyle/>
          <a:p>
            <a:r>
              <a:rPr lang="en-IN"/>
              <a:t>IISc</a:t>
            </a:r>
          </a:p>
        </p:txBody>
      </p:sp>
      <p:sp>
        <p:nvSpPr>
          <p:cNvPr id="5" name="Slide Number Placeholder 4">
            <a:extLst>
              <a:ext uri="{FF2B5EF4-FFF2-40B4-BE49-F238E27FC236}">
                <a16:creationId xmlns:a16="http://schemas.microsoft.com/office/drawing/2014/main" id="{8C4B349D-2FF9-0ED1-91D6-25FFE7CD53CB}"/>
              </a:ext>
            </a:extLst>
          </p:cNvPr>
          <p:cNvSpPr>
            <a:spLocks noGrp="1"/>
          </p:cNvSpPr>
          <p:nvPr>
            <p:ph type="sldNum" sz="quarter" idx="12"/>
          </p:nvPr>
        </p:nvSpPr>
        <p:spPr/>
        <p:txBody>
          <a:bodyPr/>
          <a:lstStyle/>
          <a:p>
            <a:fld id="{596E9452-FA16-4E5B-A2CE-F8DC2CB61707}" type="slidenum">
              <a:rPr lang="en-IN" smtClean="0"/>
              <a:t>1</a:t>
            </a:fld>
            <a:endParaRPr lang="en-IN"/>
          </a:p>
        </p:txBody>
      </p:sp>
      <p:sp>
        <p:nvSpPr>
          <p:cNvPr id="6" name="Google Shape;84;p1">
            <a:extLst>
              <a:ext uri="{FF2B5EF4-FFF2-40B4-BE49-F238E27FC236}">
                <a16:creationId xmlns:a16="http://schemas.microsoft.com/office/drawing/2014/main" id="{DDC25DC1-5332-2A60-D15F-7FFDE6CCE55E}"/>
              </a:ext>
            </a:extLst>
          </p:cNvPr>
          <p:cNvSpPr txBox="1"/>
          <p:nvPr/>
        </p:nvSpPr>
        <p:spPr>
          <a:xfrm>
            <a:off x="1892969" y="1363888"/>
            <a:ext cx="8165432"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dirty="0">
                <a:solidFill>
                  <a:schemeClr val="dk1"/>
                </a:solidFill>
                <a:latin typeface="Calibri"/>
                <a:ea typeface="Calibri"/>
                <a:cs typeface="Calibri"/>
                <a:sym typeface="Calibri"/>
              </a:rPr>
              <a:t>Multi-Lingual Speaker Recognition </a:t>
            </a:r>
            <a:endParaRPr dirty="0"/>
          </a:p>
        </p:txBody>
      </p:sp>
      <p:sp>
        <p:nvSpPr>
          <p:cNvPr id="7" name="Google Shape;85;p1">
            <a:extLst>
              <a:ext uri="{FF2B5EF4-FFF2-40B4-BE49-F238E27FC236}">
                <a16:creationId xmlns:a16="http://schemas.microsoft.com/office/drawing/2014/main" id="{B5A70BC7-E3BE-3713-413C-8031419778D3}"/>
              </a:ext>
            </a:extLst>
          </p:cNvPr>
          <p:cNvSpPr txBox="1">
            <a:spLocks noGrp="1"/>
          </p:cNvSpPr>
          <p:nvPr>
            <p:ph type="subTitle" idx="1"/>
          </p:nvPr>
        </p:nvSpPr>
        <p:spPr>
          <a:xfrm>
            <a:off x="1339515" y="4895850"/>
            <a:ext cx="8271210" cy="1354689"/>
          </a:xfrm>
          <a:prstGeom prst="rect">
            <a:avLst/>
          </a:prstGeom>
          <a:noFill/>
          <a:ln>
            <a:noFill/>
          </a:ln>
        </p:spPr>
        <p:txBody>
          <a:bodyPr spcFirstLastPara="1" wrap="square" lIns="91425" tIns="45700" rIns="91425" bIns="45700" anchor="t" anchorCtr="0">
            <a:spAutoFit/>
          </a:bodyPr>
          <a:lstStyle/>
          <a:p>
            <a:pPr lvl="1"/>
            <a:r>
              <a:rPr lang="en-IN" sz="2800" dirty="0"/>
              <a:t>  </a:t>
            </a:r>
            <a:r>
              <a:rPr lang="en-IN" dirty="0"/>
              <a:t>Presented by-  </a:t>
            </a:r>
          </a:p>
          <a:p>
            <a:r>
              <a:rPr lang="en-IN" sz="2000" dirty="0"/>
              <a:t>          Neha Sharma – 21041</a:t>
            </a:r>
          </a:p>
          <a:p>
            <a:r>
              <a:rPr lang="en-IN" sz="2000" dirty="0"/>
              <a:t>          Ayush Singh - 20910</a:t>
            </a:r>
          </a:p>
        </p:txBody>
      </p:sp>
      <p:pic>
        <p:nvPicPr>
          <p:cNvPr id="9" name="Picture 8">
            <a:extLst>
              <a:ext uri="{FF2B5EF4-FFF2-40B4-BE49-F238E27FC236}">
                <a16:creationId xmlns:a16="http://schemas.microsoft.com/office/drawing/2014/main" id="{D2B68C43-DA86-F481-4AEB-0AC09CAFDFBA}"/>
              </a:ext>
            </a:extLst>
          </p:cNvPr>
          <p:cNvPicPr>
            <a:picLocks noChangeAspect="1"/>
          </p:cNvPicPr>
          <p:nvPr/>
        </p:nvPicPr>
        <p:blipFill>
          <a:blip r:embed="rId2"/>
          <a:stretch>
            <a:fillRect/>
          </a:stretch>
        </p:blipFill>
        <p:spPr>
          <a:xfrm>
            <a:off x="3421306" y="2443014"/>
            <a:ext cx="5189294" cy="2143110"/>
          </a:xfrm>
          <a:prstGeom prst="rect">
            <a:avLst/>
          </a:prstGeom>
        </p:spPr>
      </p:pic>
    </p:spTree>
    <p:extLst>
      <p:ext uri="{BB962C8B-B14F-4D97-AF65-F5344CB8AC3E}">
        <p14:creationId xmlns:p14="http://schemas.microsoft.com/office/powerpoint/2010/main" val="15954746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87765" y="914400"/>
            <a:ext cx="7675109" cy="5807075"/>
          </a:xfrm>
        </p:spPr>
        <p:txBody>
          <a:bodyPr vert="horz" lIns="91440" tIns="45720" rIns="91440" bIns="45720" rtlCol="0" anchor="t">
            <a:noAutofit/>
          </a:bodyPr>
          <a:lstStyle/>
          <a:p>
            <a:pPr algn="just">
              <a:buFont typeface="Arial" panose="020B0604020202020204" pitchFamily="34" charset="0"/>
              <a:buChar char="•"/>
            </a:pPr>
            <a:r>
              <a:rPr lang="en-US" sz="2000" b="0" i="0" dirty="0">
                <a:effectLst/>
                <a:latin typeface="Söhne"/>
              </a:rPr>
              <a:t>In this experiment, we recorded 30 sentences (15 Hindi and 15 English) from 25 people for multilingual speaker recognition task.</a:t>
            </a:r>
          </a:p>
          <a:p>
            <a:pPr algn="just">
              <a:buFont typeface="Arial" panose="020B0604020202020204" pitchFamily="34" charset="0"/>
              <a:buChar char="•"/>
            </a:pPr>
            <a:r>
              <a:rPr lang="en-US" sz="2000" b="0" i="0" dirty="0">
                <a:effectLst/>
                <a:latin typeface="Söhne"/>
              </a:rPr>
              <a:t>Multilingual speaker recognition involves identifying speakers who speak multiple languages.</a:t>
            </a:r>
          </a:p>
          <a:p>
            <a:pPr algn="just">
              <a:buFont typeface="Arial" panose="020B0604020202020204" pitchFamily="34" charset="0"/>
              <a:buChar char="•"/>
            </a:pPr>
            <a:r>
              <a:rPr lang="en-US" sz="2000" b="0" i="0" dirty="0">
                <a:effectLst/>
                <a:latin typeface="Söhne"/>
              </a:rPr>
              <a:t>Proper labeling and annotation of the data is crucial to accurately reflect the speaker's identity across different languages.</a:t>
            </a:r>
          </a:p>
          <a:p>
            <a:pPr algn="just">
              <a:buFont typeface="Arial" panose="020B0604020202020204" pitchFamily="34" charset="0"/>
              <a:buChar char="•"/>
            </a:pPr>
            <a:r>
              <a:rPr lang="en-US" sz="2000" b="0" i="0" dirty="0">
                <a:effectLst/>
                <a:latin typeface="Söhne"/>
              </a:rPr>
              <a:t>LSTM networks perform significantly and consistently better in all the experiments, including multilingual speaker recognition.</a:t>
            </a:r>
          </a:p>
          <a:p>
            <a:pPr algn="just">
              <a:buFont typeface="Arial" panose="020B0604020202020204" pitchFamily="34" charset="0"/>
              <a:buChar char="•"/>
            </a:pPr>
            <a:r>
              <a:rPr lang="en-US" sz="2000" b="0" i="0" dirty="0">
                <a:effectLst/>
                <a:latin typeface="Söhne"/>
              </a:rPr>
              <a:t>LSTM networks can learn to extract relevant features from input signals and create a higher-level representation of the data that can be used to classify speakers across multiple languages.</a:t>
            </a:r>
          </a:p>
          <a:p>
            <a:pPr algn="just"/>
            <a:r>
              <a:rPr lang="en-US" sz="2000" b="0" i="0" dirty="0">
                <a:effectLst/>
                <a:latin typeface="Söhne"/>
              </a:rPr>
              <a:t>LSTM networks perform better than other models because they can handle long-term dependencies in the input data and can remember previous input states, making them well-suited for tasks like speech recognition where the data is sequential and complex.</a:t>
            </a:r>
          </a:p>
          <a:p>
            <a:pPr marL="0" indent="0" algn="l">
              <a:buNone/>
            </a:pPr>
            <a:endParaRPr lang="en-US" sz="2000" b="0" i="0" dirty="0">
              <a:effectLst/>
              <a:latin typeface="Söhne"/>
            </a:endParaRPr>
          </a:p>
          <a:p>
            <a:pPr marL="0" indent="0" algn="just">
              <a:buNone/>
            </a:pPr>
            <a:endParaRPr lang="en-US" sz="20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4459705"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Experimental Setup</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sp>
        <p:nvSpPr>
          <p:cNvPr id="3" name="Rectangle 2">
            <a:extLst>
              <a:ext uri="{FF2B5EF4-FFF2-40B4-BE49-F238E27FC236}">
                <a16:creationId xmlns:a16="http://schemas.microsoft.com/office/drawing/2014/main" id="{D291A96A-7CB4-9A4D-6D8E-97B45092E314}"/>
              </a:ext>
            </a:extLst>
          </p:cNvPr>
          <p:cNvSpPr/>
          <p:nvPr/>
        </p:nvSpPr>
        <p:spPr>
          <a:xfrm>
            <a:off x="0" y="-187"/>
            <a:ext cx="794385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4,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D62DFF1-FEF6-ABF4-0BB7-CFEE7A8C6635}"/>
              </a:ext>
            </a:extLst>
          </p:cNvPr>
          <p:cNvPicPr>
            <a:picLocks noChangeAspect="1"/>
          </p:cNvPicPr>
          <p:nvPr/>
        </p:nvPicPr>
        <p:blipFill rotWithShape="1">
          <a:blip r:embed="rId2">
            <a:extLst>
              <a:ext uri="{28A0092B-C50C-407E-A947-70E740481C1C}">
                <a14:useLocalDpi xmlns:a14="http://schemas.microsoft.com/office/drawing/2010/main" val="0"/>
              </a:ext>
            </a:extLst>
          </a:blip>
          <a:srcRect l="14856" t="10668" r="11327" b="7171"/>
          <a:stretch/>
        </p:blipFill>
        <p:spPr>
          <a:xfrm>
            <a:off x="7675109" y="2276475"/>
            <a:ext cx="4429126" cy="1658716"/>
          </a:xfrm>
          <a:prstGeom prst="rect">
            <a:avLst/>
          </a:prstGeom>
        </p:spPr>
      </p:pic>
    </p:spTree>
    <p:extLst>
      <p:ext uri="{BB962C8B-B14F-4D97-AF65-F5344CB8AC3E}">
        <p14:creationId xmlns:p14="http://schemas.microsoft.com/office/powerpoint/2010/main" val="35684677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156483" y="1082595"/>
            <a:ext cx="6015717" cy="5365749"/>
          </a:xfrm>
        </p:spPr>
        <p:txBody>
          <a:bodyPr vert="horz" lIns="91440" tIns="45720" rIns="91440" bIns="45720" rtlCol="0" anchor="t">
            <a:noAutofit/>
          </a:bodyPr>
          <a:lstStyle/>
          <a:p>
            <a:pPr algn="just">
              <a:buFont typeface="Arial" panose="020B0604020202020204" pitchFamily="34" charset="0"/>
              <a:buChar char="•"/>
            </a:pPr>
            <a:r>
              <a:rPr lang="en-US" sz="2000" b="0" i="0" dirty="0">
                <a:effectLst/>
                <a:latin typeface="Söhne"/>
              </a:rPr>
              <a:t>Sample of 5 females and 5 males from dataset tested with 3 models for gender bias in speaker recognition</a:t>
            </a:r>
          </a:p>
          <a:p>
            <a:pPr algn="just">
              <a:buFont typeface="Arial" panose="020B0604020202020204" pitchFamily="34" charset="0"/>
              <a:buChar char="•"/>
            </a:pPr>
            <a:r>
              <a:rPr lang="en-US" sz="2000" b="0" i="0" dirty="0">
                <a:effectLst/>
                <a:latin typeface="Söhne"/>
              </a:rPr>
              <a:t>Models performed better on male group but premature to conclude gender bias</a:t>
            </a:r>
          </a:p>
          <a:p>
            <a:pPr algn="just">
              <a:buFont typeface="Arial" panose="020B0604020202020204" pitchFamily="34" charset="0"/>
              <a:buChar char="•"/>
            </a:pPr>
            <a:r>
              <a:rPr lang="en-US" sz="2000" b="0" i="0" dirty="0">
                <a:effectLst/>
                <a:latin typeface="Söhne"/>
              </a:rPr>
              <a:t>Male and female voices have different characteristics that can impact recognition accuracy</a:t>
            </a:r>
          </a:p>
          <a:p>
            <a:pPr algn="just">
              <a:buFont typeface="Arial" panose="020B0604020202020204" pitchFamily="34" charset="0"/>
              <a:buChar char="•"/>
            </a:pPr>
            <a:r>
              <a:rPr lang="en-US" sz="2000" b="0" i="0" dirty="0">
                <a:effectLst/>
                <a:latin typeface="Söhne"/>
              </a:rPr>
              <a:t>Good speaker recognition system should recognize voices regardless of gender</a:t>
            </a:r>
          </a:p>
          <a:p>
            <a:pPr algn="just">
              <a:buFont typeface="Arial" panose="020B0604020202020204" pitchFamily="34" charset="0"/>
              <a:buChar char="•"/>
            </a:pPr>
            <a:r>
              <a:rPr lang="en-US" sz="2000" b="0" i="0" dirty="0">
                <a:effectLst/>
                <a:latin typeface="Söhne"/>
              </a:rPr>
              <a:t>Both male and female voices can be used for speaker recognition, uniqueness of individual's voice is most important factor</a:t>
            </a:r>
          </a:p>
          <a:p>
            <a:pPr algn="just">
              <a:buFont typeface="Arial" panose="020B0604020202020204" pitchFamily="34" charset="0"/>
              <a:buChar char="•"/>
            </a:pPr>
            <a:r>
              <a:rPr lang="en-US" sz="2000" b="0" i="0" dirty="0">
                <a:effectLst/>
                <a:latin typeface="Söhne"/>
              </a:rPr>
              <a:t>Dataset for speaker recognition tasks should be diverse and include samples from a range of genders, ages, and ethnicities to avoid biases.</a:t>
            </a:r>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4459705"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Experimental Setup</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sp>
        <p:nvSpPr>
          <p:cNvPr id="3" name="Rectangle 2">
            <a:extLst>
              <a:ext uri="{FF2B5EF4-FFF2-40B4-BE49-F238E27FC236}">
                <a16:creationId xmlns:a16="http://schemas.microsoft.com/office/drawing/2014/main" id="{9FDCAFEB-7E38-B923-3705-69A8C8E4251B}"/>
              </a:ext>
            </a:extLst>
          </p:cNvPr>
          <p:cNvSpPr/>
          <p:nvPr/>
        </p:nvSpPr>
        <p:spPr>
          <a:xfrm>
            <a:off x="0" y="-187"/>
            <a:ext cx="794385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5,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1AD6B68-3764-4073-5C7E-C3243FC84BAE}"/>
              </a:ext>
            </a:extLst>
          </p:cNvPr>
          <p:cNvPicPr>
            <a:picLocks noChangeAspect="1"/>
          </p:cNvPicPr>
          <p:nvPr/>
        </p:nvPicPr>
        <p:blipFill rotWithShape="1">
          <a:blip r:embed="rId2">
            <a:extLst>
              <a:ext uri="{28A0092B-C50C-407E-A947-70E740481C1C}">
                <a14:useLocalDpi xmlns:a14="http://schemas.microsoft.com/office/drawing/2010/main" val="0"/>
              </a:ext>
            </a:extLst>
          </a:blip>
          <a:srcRect l="3627" t="5084" r="1529" b="14770"/>
          <a:stretch/>
        </p:blipFill>
        <p:spPr>
          <a:xfrm>
            <a:off x="6330042" y="2324100"/>
            <a:ext cx="5705475" cy="1924050"/>
          </a:xfrm>
          <a:prstGeom prst="rect">
            <a:avLst/>
          </a:prstGeom>
        </p:spPr>
      </p:pic>
    </p:spTree>
    <p:extLst>
      <p:ext uri="{BB962C8B-B14F-4D97-AF65-F5344CB8AC3E}">
        <p14:creationId xmlns:p14="http://schemas.microsoft.com/office/powerpoint/2010/main" val="29408845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8" y="952500"/>
            <a:ext cx="10359118" cy="5695949"/>
          </a:xfrm>
        </p:spPr>
        <p:txBody>
          <a:bodyPr vert="horz" lIns="91440" tIns="45720" rIns="91440" bIns="45720" rtlCol="0" anchor="t">
            <a:noAutofit/>
          </a:bodyPr>
          <a:lstStyle/>
          <a:p>
            <a:pPr algn="just"/>
            <a:r>
              <a:rPr lang="en-US" sz="2000" dirty="0"/>
              <a:t>We conclude that – </a:t>
            </a:r>
          </a:p>
          <a:p>
            <a:pPr marL="457200" indent="-457200" algn="just">
              <a:buFont typeface="+mj-lt"/>
              <a:buAutoNum type="arabicPeriod"/>
            </a:pPr>
            <a:r>
              <a:rPr lang="en-US" sz="2000" b="0" i="0" dirty="0">
                <a:effectLst/>
                <a:latin typeface="Söhne"/>
              </a:rPr>
              <a:t>VCV sentences are preferred in speaker recognition tasks due to their consistent phonetic structure and ease of control regarding length and content.</a:t>
            </a:r>
          </a:p>
          <a:p>
            <a:pPr marL="457200" indent="-457200" algn="just">
              <a:buFont typeface="+mj-lt"/>
              <a:buAutoNum type="arabicPeriod"/>
            </a:pPr>
            <a:r>
              <a:rPr lang="en-US" sz="2000" b="0" i="0" dirty="0">
                <a:effectLst/>
                <a:latin typeface="Söhne"/>
              </a:rPr>
              <a:t>Adding noise to audio datasets can negatively impact the accuracy of speaker recognition models, with KNN being the most affected due to its sensitivity to noisy data.</a:t>
            </a:r>
          </a:p>
          <a:p>
            <a:pPr marL="457200" indent="-457200" algn="just">
              <a:buFont typeface="+mj-lt"/>
              <a:buAutoNum type="arabicPeriod"/>
            </a:pPr>
            <a:r>
              <a:rPr lang="en-US" sz="2000" b="0" i="0" dirty="0">
                <a:effectLst/>
                <a:latin typeface="Söhne"/>
              </a:rPr>
              <a:t>Using VCV sentences and LSTM models can improve the accuracy and efficiency of speaker recognition systems in noisy environments.</a:t>
            </a:r>
          </a:p>
          <a:p>
            <a:pPr marL="457200" indent="-457200" algn="just">
              <a:buFont typeface="+mj-lt"/>
              <a:buAutoNum type="arabicPeriod"/>
            </a:pPr>
            <a:r>
              <a:rPr lang="en-US" sz="2000" b="0" i="0" dirty="0">
                <a:effectLst/>
                <a:latin typeface="Söhne"/>
              </a:rPr>
              <a:t>Experiment 3 showed that existing models are suitable not only for speaker recognition but also for multilingual audio classification.</a:t>
            </a:r>
          </a:p>
          <a:p>
            <a:pPr marL="457200" indent="-457200" algn="just">
              <a:buFont typeface="+mj-lt"/>
              <a:buAutoNum type="arabicPeriod"/>
            </a:pPr>
            <a:r>
              <a:rPr lang="en-US" sz="2000" b="0" i="0" dirty="0">
                <a:effectLst/>
                <a:latin typeface="Söhne"/>
              </a:rPr>
              <a:t>Experiment 4 highlighted the challenges of multilingual speaker recognition, such as variation in phonetic patterns across different languages and the need for a diverse and representative dataset.</a:t>
            </a:r>
          </a:p>
          <a:p>
            <a:pPr marL="457200" indent="-457200" algn="just">
              <a:buFont typeface="+mj-lt"/>
              <a:buAutoNum type="arabicPeriod"/>
            </a:pPr>
            <a:r>
              <a:rPr lang="en-US" sz="2000" b="0" i="0" dirty="0">
                <a:effectLst/>
                <a:latin typeface="Söhne"/>
              </a:rPr>
              <a:t>LSTM networks consistently outperformed other models in multilingual speaker recognition.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0"/>
            <a:ext cx="40386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b="1" dirty="0">
                <a:solidFill>
                  <a:prstClr val="white"/>
                </a:solidFill>
                <a:latin typeface="Calibri" panose="020F0502020204030204"/>
              </a:rPr>
              <a:t>Conclusions -</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spTree>
    <p:extLst>
      <p:ext uri="{BB962C8B-B14F-4D97-AF65-F5344CB8AC3E}">
        <p14:creationId xmlns:p14="http://schemas.microsoft.com/office/powerpoint/2010/main" val="6096588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8" y="952500"/>
            <a:ext cx="10025742" cy="5695949"/>
          </a:xfrm>
        </p:spPr>
        <p:txBody>
          <a:bodyPr vert="horz" lIns="91440" tIns="45720" rIns="91440" bIns="45720" rtlCol="0" anchor="t">
            <a:noAutofit/>
          </a:bodyPr>
          <a:lstStyle/>
          <a:p>
            <a:pPr algn="just"/>
            <a:r>
              <a:rPr lang="en-US" sz="2000" dirty="0"/>
              <a:t>We conclude that – </a:t>
            </a:r>
          </a:p>
          <a:p>
            <a:pPr marL="0" indent="0" algn="just">
              <a:buNone/>
            </a:pPr>
            <a:r>
              <a:rPr lang="en-US" sz="2000" b="0" i="0" dirty="0">
                <a:effectLst/>
                <a:latin typeface="Söhne"/>
              </a:rPr>
              <a:t>7. Experiment 5 found that although the models performed better on the male group, further investigation is needed to draw a more definitive conclusion on gender bias in speaker recognition.</a:t>
            </a:r>
          </a:p>
          <a:p>
            <a:pPr marL="0" indent="0" algn="just">
              <a:buNone/>
            </a:pPr>
            <a:r>
              <a:rPr lang="en-US" sz="2000" b="0" i="0" dirty="0">
                <a:effectLst/>
                <a:latin typeface="Söhne"/>
              </a:rPr>
              <a:t>8. Multilingual audio classification and speaker recognition require careful consideration of various factors, such as the phonetic patterns unique to each language, the availability of diverse and representative datasets, and potential biases in the system.</a:t>
            </a:r>
          </a:p>
          <a:p>
            <a:pPr marL="0" indent="0" algn="just">
              <a:buNone/>
            </a:pPr>
            <a:r>
              <a:rPr lang="en-US" sz="2000" b="0" i="0" dirty="0">
                <a:effectLst/>
                <a:latin typeface="Söhne"/>
              </a:rPr>
              <a:t>9. LSTM networks are effective in capturing the temporal information in speech signals, which is especially important in multilingual speaker recognition.</a:t>
            </a:r>
          </a:p>
          <a:p>
            <a:pPr marL="0" indent="0" algn="just">
              <a:buNone/>
            </a:pPr>
            <a:r>
              <a:rPr lang="en-US" sz="2000" b="0" i="0" dirty="0">
                <a:effectLst/>
                <a:latin typeface="Söhne"/>
              </a:rPr>
              <a:t>10. Diverse datasets and potential biases related to gender, age, and ethnicity should be taken into account to ensure the accuracy and fairness of speaker recognition systems.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0"/>
            <a:ext cx="40386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b="1" dirty="0">
                <a:solidFill>
                  <a:prstClr val="white"/>
                </a:solidFill>
                <a:latin typeface="Calibri" panose="020F0502020204030204"/>
              </a:rPr>
              <a:t>Conclusions -</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spTree>
    <p:extLst>
      <p:ext uri="{BB962C8B-B14F-4D97-AF65-F5344CB8AC3E}">
        <p14:creationId xmlns:p14="http://schemas.microsoft.com/office/powerpoint/2010/main" val="39709154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8" y="1419225"/>
            <a:ext cx="9768567" cy="5229224"/>
          </a:xfrm>
        </p:spPr>
        <p:txBody>
          <a:bodyPr vert="horz" lIns="91440" tIns="45720" rIns="91440" bIns="45720" rtlCol="0" anchor="t">
            <a:noAutofit/>
          </a:bodyPr>
          <a:lstStyle/>
          <a:p>
            <a:pPr algn="just"/>
            <a:r>
              <a:rPr lang="en-US" sz="2000" dirty="0"/>
              <a:t>As for future work, we suggest to continue investigating the following : </a:t>
            </a:r>
          </a:p>
          <a:p>
            <a:pPr algn="just"/>
            <a:r>
              <a:rPr lang="en-US" sz="2000" dirty="0"/>
              <a:t> Are we overfitting the audio source? We used raw wav audio data from 25 people recorded on computers with moderate ambient noise. Testing the models on audio registered from various other sources will be interesting. </a:t>
            </a:r>
          </a:p>
          <a:p>
            <a:pPr algn="just"/>
            <a:r>
              <a:rPr lang="en-US" sz="2000" dirty="0"/>
              <a:t> How can this algorithm be applied to real-time streaming? Currently, the algorithm is trained and tested on existing audio clips; what changes would we have to make to use it in a real-time scenario to identify speakers as they speak? </a:t>
            </a:r>
          </a:p>
          <a:p>
            <a:pPr algn="just"/>
            <a:r>
              <a:rPr lang="en-US" sz="2000" dirty="0"/>
              <a:t>Other Feature Extraction technique should be explored ! We believe that LPC and LPC-derived features like Line spectral frequencies, linear prediction cepstral coefficients, log area ratios and arcus sine coefficients will perform better or equivalent to </a:t>
            </a:r>
            <a:r>
              <a:rPr lang="en-US" sz="2000" dirty="0" err="1"/>
              <a:t>mfcc</a:t>
            </a:r>
            <a:r>
              <a:rPr lang="en-US" sz="2000" dirty="0"/>
              <a:t> with LSTMs.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0"/>
            <a:ext cx="40386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b="1" dirty="0">
                <a:solidFill>
                  <a:prstClr val="white"/>
                </a:solidFill>
                <a:latin typeface="Calibri" panose="020F0502020204030204"/>
              </a:rPr>
              <a:t>Future Works -</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spTree>
    <p:extLst>
      <p:ext uri="{BB962C8B-B14F-4D97-AF65-F5344CB8AC3E}">
        <p14:creationId xmlns:p14="http://schemas.microsoft.com/office/powerpoint/2010/main" val="37724354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6D6590-81B0-CD33-6E00-90F97E0DC7D0}"/>
              </a:ext>
            </a:extLst>
          </p:cNvPr>
          <p:cNvSpPr>
            <a:spLocks noGrp="1"/>
          </p:cNvSpPr>
          <p:nvPr>
            <p:ph type="dt" sz="half" idx="10"/>
          </p:nvPr>
        </p:nvSpPr>
        <p:spPr/>
        <p:txBody>
          <a:bodyPr/>
          <a:lstStyle/>
          <a:p>
            <a:fld id="{5A2F149C-347D-4712-8041-C22B5B9CD46E}" type="datetime3">
              <a:rPr lang="en-IN" smtClean="0"/>
              <a:t>1 May 2023</a:t>
            </a:fld>
            <a:endParaRPr lang="en-IN"/>
          </a:p>
        </p:txBody>
      </p:sp>
      <p:sp>
        <p:nvSpPr>
          <p:cNvPr id="5" name="Footer Placeholder 4">
            <a:extLst>
              <a:ext uri="{FF2B5EF4-FFF2-40B4-BE49-F238E27FC236}">
                <a16:creationId xmlns:a16="http://schemas.microsoft.com/office/drawing/2014/main" id="{BCD8000D-20D9-01FB-0D8D-033773C56F1B}"/>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3556FCC1-E6C6-1F75-B747-C74910A730AD}"/>
              </a:ext>
            </a:extLst>
          </p:cNvPr>
          <p:cNvSpPr>
            <a:spLocks noGrp="1"/>
          </p:cNvSpPr>
          <p:nvPr>
            <p:ph type="sldNum" sz="quarter" idx="12"/>
          </p:nvPr>
        </p:nvSpPr>
        <p:spPr/>
        <p:txBody>
          <a:bodyPr/>
          <a:lstStyle/>
          <a:p>
            <a:fld id="{596E9452-FA16-4E5B-A2CE-F8DC2CB61707}" type="slidenum">
              <a:rPr lang="en-IN" smtClean="0"/>
              <a:t>15</a:t>
            </a:fld>
            <a:endParaRPr lang="en-IN"/>
          </a:p>
        </p:txBody>
      </p:sp>
      <p:sp>
        <p:nvSpPr>
          <p:cNvPr id="8" name="Rectangle 7">
            <a:extLst>
              <a:ext uri="{FF2B5EF4-FFF2-40B4-BE49-F238E27FC236}">
                <a16:creationId xmlns:a16="http://schemas.microsoft.com/office/drawing/2014/main" id="{11459A65-F099-A43B-1C31-EDA082CD3C0C}"/>
              </a:ext>
            </a:extLst>
          </p:cNvPr>
          <p:cNvSpPr/>
          <p:nvPr/>
        </p:nvSpPr>
        <p:spPr>
          <a:xfrm>
            <a:off x="0" y="2713410"/>
            <a:ext cx="4838974" cy="483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a:latin typeface="Arial"/>
                <a:cs typeface="Arial"/>
              </a:rPr>
              <a:t>Thank You!</a:t>
            </a:r>
            <a:endParaRPr lang="en-US"/>
          </a:p>
        </p:txBody>
      </p:sp>
    </p:spTree>
    <p:extLst>
      <p:ext uri="{BB962C8B-B14F-4D97-AF65-F5344CB8AC3E}">
        <p14:creationId xmlns:p14="http://schemas.microsoft.com/office/powerpoint/2010/main" val="155874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fld id="{596E9452-FA16-4E5B-A2CE-F8DC2CB61707}" type="slidenum">
              <a:rPr lang="en-IN" smtClean="0"/>
              <a:t>2</a:t>
            </a:fld>
            <a:endParaRPr lang="en-IN"/>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7" y="1171689"/>
            <a:ext cx="9427029" cy="4950069"/>
          </a:xfrm>
        </p:spPr>
        <p:txBody>
          <a:bodyPr vert="horz" lIns="91440" tIns="45720" rIns="91440" bIns="45720" rtlCol="0" anchor="t">
            <a:noAutofit/>
          </a:bodyPr>
          <a:lstStyle/>
          <a:p>
            <a:pPr marL="457200" indent="-457200">
              <a:buFont typeface="+mj-lt"/>
              <a:buAutoNum type="arabicPeriod"/>
            </a:pPr>
            <a:r>
              <a:rPr lang="en-IN" sz="3200" dirty="0">
                <a:latin typeface="Arial" panose="020B0604020202020204" pitchFamily="34" charset="0"/>
                <a:cs typeface="Arial" panose="020B0604020202020204" pitchFamily="34" charset="0"/>
              </a:rPr>
              <a:t>The problem we are addressing</a:t>
            </a:r>
          </a:p>
          <a:p>
            <a:pPr marL="457200" indent="-457200">
              <a:buFont typeface="+mj-lt"/>
              <a:buAutoNum type="arabicPeriod"/>
            </a:pPr>
            <a:r>
              <a:rPr lang="en-IN" sz="3600" dirty="0"/>
              <a:t>Theory behind the approach to the problem</a:t>
            </a:r>
            <a:endParaRPr lang="en-IN" sz="3600" dirty="0">
              <a:latin typeface="Arial" panose="020B0604020202020204" pitchFamily="34" charset="0"/>
              <a:cs typeface="Arial" panose="020B0604020202020204" pitchFamily="34" charset="0"/>
            </a:endParaRPr>
          </a:p>
          <a:p>
            <a:pPr marL="457200" indent="-457200">
              <a:buFont typeface="+mj-lt"/>
              <a:buAutoNum type="arabicPeriod"/>
            </a:pPr>
            <a:r>
              <a:rPr lang="en-IN" sz="3600" dirty="0"/>
              <a:t>Experimental Setups and their Results and Observations</a:t>
            </a:r>
            <a:endParaRPr lang="en-IN" sz="3600" dirty="0">
              <a:latin typeface="Arial" panose="020B0604020202020204" pitchFamily="34" charset="0"/>
              <a:cs typeface="Arial" panose="020B0604020202020204" pitchFamily="34" charset="0"/>
            </a:endParaRPr>
          </a:p>
          <a:p>
            <a:pPr marL="457200" indent="-457200">
              <a:buFont typeface="+mj-lt"/>
              <a:buAutoNum type="arabicPeriod"/>
            </a:pPr>
            <a:r>
              <a:rPr lang="en-IN" sz="3600" dirty="0"/>
              <a:t>Conclusions</a:t>
            </a:r>
          </a:p>
          <a:p>
            <a:pPr marL="457200" indent="-457200">
              <a:buFont typeface="+mj-lt"/>
              <a:buAutoNum type="arabicPeriod"/>
            </a:pPr>
            <a:r>
              <a:rPr lang="en-IN" sz="3200" dirty="0">
                <a:latin typeface="Arial" panose="020B0604020202020204" pitchFamily="34" charset="0"/>
                <a:cs typeface="Arial" panose="020B0604020202020204" pitchFamily="34" charset="0"/>
              </a:rPr>
              <a:t>Future work</a:t>
            </a:r>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4244454" cy="6416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t>Outline</a:t>
            </a: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1st  May, 2023</a:t>
            </a:r>
          </a:p>
        </p:txBody>
      </p:sp>
    </p:spTree>
    <p:extLst>
      <p:ext uri="{BB962C8B-B14F-4D97-AF65-F5344CB8AC3E}">
        <p14:creationId xmlns:p14="http://schemas.microsoft.com/office/powerpoint/2010/main" val="37502763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r>
              <a:rPr lang="en-IN"/>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fld id="{596E9452-FA16-4E5B-A2CE-F8DC2CB61707}" type="slidenum">
              <a:rPr lang="en-IN" smtClean="0"/>
              <a:t>3</a:t>
            </a:fld>
            <a:endParaRPr lang="en-IN"/>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566058" y="1171690"/>
            <a:ext cx="6225268" cy="5076710"/>
          </a:xfrm>
        </p:spPr>
        <p:txBody>
          <a:bodyPr vert="horz" lIns="91440" tIns="45720" rIns="91440" bIns="45720" rtlCol="0" anchor="t">
            <a:noAutofit/>
          </a:bodyPr>
          <a:lstStyle/>
          <a:p>
            <a:pPr algn="just">
              <a:buFont typeface="Arial" panose="020B0604020202020204" pitchFamily="34" charset="0"/>
              <a:buChar char="•"/>
            </a:pPr>
            <a:r>
              <a:rPr lang="en-US" sz="2000" b="0" i="0" dirty="0">
                <a:effectLst/>
                <a:latin typeface="Söhne"/>
              </a:rPr>
              <a:t>The project addresses the problem of developing a multilingual speaker recognition and language identification system.</a:t>
            </a:r>
          </a:p>
          <a:p>
            <a:pPr algn="just">
              <a:buFont typeface="Arial" panose="020B0604020202020204" pitchFamily="34" charset="0"/>
              <a:buChar char="•"/>
            </a:pPr>
            <a:r>
              <a:rPr lang="en-US" sz="2000" b="0" i="0" dirty="0">
                <a:effectLst/>
                <a:latin typeface="Söhne"/>
              </a:rPr>
              <a:t>Neural network models and MFCC feature extraction are used to improve speaker recognition accuracy for two regional languages: Hindi and English.</a:t>
            </a:r>
          </a:p>
          <a:p>
            <a:pPr algn="just">
              <a:buFont typeface="Arial" panose="020B0604020202020204" pitchFamily="34" charset="0"/>
              <a:buChar char="•"/>
            </a:pPr>
            <a:r>
              <a:rPr lang="en-US" sz="2000" b="0" i="0" dirty="0">
                <a:effectLst/>
                <a:latin typeface="Söhne"/>
              </a:rPr>
              <a:t>We will determine the suitability of VCV or non-VCV sentences for speaker recognition task. </a:t>
            </a:r>
          </a:p>
          <a:p>
            <a:pPr algn="just">
              <a:buFont typeface="Arial" panose="020B0604020202020204" pitchFamily="34" charset="0"/>
              <a:buChar char="•"/>
            </a:pPr>
            <a:r>
              <a:rPr lang="en-US" sz="2000" b="0" i="0" dirty="0">
                <a:effectLst/>
                <a:latin typeface="Söhne"/>
              </a:rPr>
              <a:t> Is speaker recognition gender biased? This will be explored. </a:t>
            </a:r>
          </a:p>
          <a:p>
            <a:pPr algn="just">
              <a:buFont typeface="Arial" panose="020B0604020202020204" pitchFamily="34" charset="0"/>
              <a:buChar char="•"/>
            </a:pPr>
            <a:r>
              <a:rPr lang="en-US" sz="2000" b="0" i="0" dirty="0">
                <a:effectLst/>
                <a:latin typeface="Söhne"/>
              </a:rPr>
              <a:t> We will analyze how adding noise to audio data affects model performance in speaker recognition task. </a:t>
            </a:r>
          </a:p>
          <a:p>
            <a:pPr algn="just">
              <a:buFont typeface="Arial" panose="020B0604020202020204" pitchFamily="34" charset="0"/>
              <a:buChar char="•"/>
            </a:pPr>
            <a:r>
              <a:rPr lang="en-US" sz="2000" b="0" i="0" dirty="0">
                <a:effectLst/>
                <a:latin typeface="Söhne"/>
              </a:rPr>
              <a:t> Comparison of KNN, CNN, and LSTMs for speaker recognition task to determine which model performs better and why.</a:t>
            </a:r>
            <a:r>
              <a:rPr lang="en-US" sz="2000" dirty="0">
                <a:latin typeface="Söhne"/>
              </a:rPr>
              <a:t> </a:t>
            </a:r>
            <a:endParaRPr lang="en-US" sz="2000" b="0" i="0" dirty="0">
              <a:effectLst/>
              <a:latin typeface="Söhne"/>
            </a:endParaRPr>
          </a:p>
        </p:txBody>
      </p:sp>
      <p:sp>
        <p:nvSpPr>
          <p:cNvPr id="22" name="Rectangle 21">
            <a:extLst>
              <a:ext uri="{FF2B5EF4-FFF2-40B4-BE49-F238E27FC236}">
                <a16:creationId xmlns:a16="http://schemas.microsoft.com/office/drawing/2014/main" id="{84FA0A48-8B64-A003-9816-A4AC9B304A93}"/>
              </a:ext>
            </a:extLst>
          </p:cNvPr>
          <p:cNvSpPr/>
          <p:nvPr/>
        </p:nvSpPr>
        <p:spPr>
          <a:xfrm>
            <a:off x="0" y="8416"/>
            <a:ext cx="7106653"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Arial" panose="020B0604020202020204" pitchFamily="34" charset="0"/>
                <a:cs typeface="Arial" panose="020B0604020202020204" pitchFamily="34" charset="0"/>
              </a:rPr>
              <a:t>The problem we are addressing </a:t>
            </a:r>
            <a:endParaRPr lang="en-IN" sz="3600" b="1" dirty="0"/>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1st  May, 2023</a:t>
            </a:r>
          </a:p>
        </p:txBody>
      </p:sp>
      <p:pic>
        <p:nvPicPr>
          <p:cNvPr id="8" name="Picture 7">
            <a:extLst>
              <a:ext uri="{FF2B5EF4-FFF2-40B4-BE49-F238E27FC236}">
                <a16:creationId xmlns:a16="http://schemas.microsoft.com/office/drawing/2014/main" id="{F0283C0C-7B5D-4840-E962-9446CAF98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715" y="1171690"/>
            <a:ext cx="4373228" cy="46671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514923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r>
              <a:rPr lang="en-IN" dirty="0"/>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fld id="{596E9452-FA16-4E5B-A2CE-F8DC2CB61707}" type="slidenum">
              <a:rPr lang="en-IN" smtClean="0"/>
              <a:t>4</a:t>
            </a:fld>
            <a:endParaRPr lang="en-IN"/>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184843" y="981075"/>
            <a:ext cx="7206557" cy="5375275"/>
          </a:xfrm>
        </p:spPr>
        <p:txBody>
          <a:bodyPr vert="horz" lIns="91440" tIns="45720" rIns="91440" bIns="45720" rtlCol="0" anchor="t">
            <a:noAutofit/>
          </a:bodyPr>
          <a:lstStyle/>
          <a:p>
            <a:pPr algn="just">
              <a:buFont typeface="Arial" panose="020B0604020202020204" pitchFamily="34" charset="0"/>
              <a:buChar char="•"/>
            </a:pPr>
            <a:r>
              <a:rPr lang="en-US" sz="2000" b="0" i="0" dirty="0">
                <a:effectLst/>
                <a:latin typeface="Söhne"/>
              </a:rPr>
              <a:t>15 VCV sentences recorded from 25 people in both English and Hindi (825 sentences in total).</a:t>
            </a:r>
          </a:p>
          <a:p>
            <a:pPr algn="just">
              <a:buFont typeface="Arial" panose="020B0604020202020204" pitchFamily="34" charset="0"/>
              <a:buChar char="•"/>
            </a:pPr>
            <a:r>
              <a:rPr lang="en-US" sz="2000" b="0" i="0" dirty="0">
                <a:effectLst/>
                <a:latin typeface="Söhne"/>
              </a:rPr>
              <a:t>Three models trained using extracted MFCC features: KNN, CNN, and LSTM</a:t>
            </a:r>
          </a:p>
          <a:p>
            <a:pPr algn="just">
              <a:buFont typeface="Arial" panose="020B0604020202020204" pitchFamily="34" charset="0"/>
              <a:buChar char="•"/>
            </a:pPr>
            <a:r>
              <a:rPr lang="en-US" sz="2000" b="0" i="0" dirty="0">
                <a:effectLst/>
                <a:latin typeface="Söhne"/>
              </a:rPr>
              <a:t>VCV sentences used because they have a similar sound pattern, making it easier to analyze and recognize speaker's unique characteristics</a:t>
            </a:r>
          </a:p>
          <a:p>
            <a:pPr algn="just">
              <a:buFont typeface="Arial" panose="020B0604020202020204" pitchFamily="34" charset="0"/>
              <a:buChar char="•"/>
            </a:pPr>
            <a:r>
              <a:rPr lang="en-US" sz="2000" b="0" i="0" dirty="0">
                <a:effectLst/>
                <a:latin typeface="Söhne"/>
              </a:rPr>
              <a:t>Addition of noise to audio datasets can affect speaker recognition accuracy by distorting spectral characteristics of voice</a:t>
            </a:r>
          </a:p>
          <a:p>
            <a:pPr algn="just">
              <a:buFont typeface="Arial" panose="020B0604020202020204" pitchFamily="34" charset="0"/>
              <a:buChar char="•"/>
            </a:pPr>
            <a:r>
              <a:rPr lang="en-US" sz="2000" b="0" i="0" dirty="0">
                <a:effectLst/>
                <a:latin typeface="Söhne"/>
              </a:rPr>
              <a:t>Multilingual speaker recognition is challenging due to phonetic structures and sound patterns unique to each language</a:t>
            </a:r>
          </a:p>
          <a:p>
            <a:pPr algn="just">
              <a:buFont typeface="Arial" panose="020B0604020202020204" pitchFamily="34" charset="0"/>
              <a:buChar char="•"/>
            </a:pPr>
            <a:r>
              <a:rPr lang="en-US" sz="2000" b="0" i="0" dirty="0">
                <a:effectLst/>
                <a:latin typeface="Söhne"/>
              </a:rPr>
              <a:t>Variation in phonetic patterns across different languages can affect acoustic characteristics of speaker's voice</a:t>
            </a:r>
          </a:p>
          <a:p>
            <a:pPr algn="just">
              <a:buFont typeface="Arial" panose="020B0604020202020204" pitchFamily="34" charset="0"/>
              <a:buChar char="•"/>
            </a:pPr>
            <a:r>
              <a:rPr lang="en-US" sz="2000" b="0" i="0" dirty="0">
                <a:effectLst/>
                <a:latin typeface="Söhne"/>
              </a:rPr>
              <a:t>Multilingual speakers may have different speaking styles or accents in different languages, further complicating speaker recognition task.</a:t>
            </a:r>
          </a:p>
          <a:p>
            <a:pPr marL="0" indent="0" algn="just">
              <a:buNone/>
            </a:pPr>
            <a:endParaRPr lang="en-US" sz="2000" b="0" i="0" dirty="0">
              <a:effectLst/>
              <a:latin typeface="Söhne"/>
            </a:endParaRPr>
          </a:p>
        </p:txBody>
      </p:sp>
      <p:sp>
        <p:nvSpPr>
          <p:cNvPr id="22" name="Rectangle 21">
            <a:extLst>
              <a:ext uri="{FF2B5EF4-FFF2-40B4-BE49-F238E27FC236}">
                <a16:creationId xmlns:a16="http://schemas.microsoft.com/office/drawing/2014/main" id="{84FA0A48-8B64-A003-9816-A4AC9B304A93}"/>
              </a:ext>
            </a:extLst>
          </p:cNvPr>
          <p:cNvSpPr/>
          <p:nvPr/>
        </p:nvSpPr>
        <p:spPr>
          <a:xfrm>
            <a:off x="0" y="0"/>
            <a:ext cx="86106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Theory behind the approach to the problem</a:t>
            </a:r>
            <a:endParaRPr lang="en-IN" sz="3600" b="1" dirty="0"/>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1st  May, 2023</a:t>
            </a:r>
          </a:p>
        </p:txBody>
      </p:sp>
      <p:pic>
        <p:nvPicPr>
          <p:cNvPr id="21" name="Picture 20">
            <a:extLst>
              <a:ext uri="{FF2B5EF4-FFF2-40B4-BE49-F238E27FC236}">
                <a16:creationId xmlns:a16="http://schemas.microsoft.com/office/drawing/2014/main" id="{990BC0A2-F4A9-DF18-0F6B-1199F811B977}"/>
              </a:ext>
            </a:extLst>
          </p:cNvPr>
          <p:cNvPicPr>
            <a:picLocks noChangeAspect="1"/>
          </p:cNvPicPr>
          <p:nvPr/>
        </p:nvPicPr>
        <p:blipFill rotWithShape="1">
          <a:blip r:embed="rId2">
            <a:extLst>
              <a:ext uri="{28A0092B-C50C-407E-A947-70E740481C1C}">
                <a14:useLocalDpi xmlns:a14="http://schemas.microsoft.com/office/drawing/2010/main" val="0"/>
              </a:ext>
            </a:extLst>
          </a:blip>
          <a:srcRect l="5285" t="3635" r="3429" b="4818"/>
          <a:stretch/>
        </p:blipFill>
        <p:spPr>
          <a:xfrm>
            <a:off x="7667625" y="1876425"/>
            <a:ext cx="4419600" cy="3105150"/>
          </a:xfrm>
          <a:prstGeom prst="rect">
            <a:avLst/>
          </a:prstGeom>
          <a:ln>
            <a:noFill/>
          </a:ln>
          <a:effectLst>
            <a:softEdge rad="112500"/>
          </a:effectLst>
        </p:spPr>
      </p:pic>
    </p:spTree>
    <p:extLst>
      <p:ext uri="{BB962C8B-B14F-4D97-AF65-F5344CB8AC3E}">
        <p14:creationId xmlns:p14="http://schemas.microsoft.com/office/powerpoint/2010/main" val="1330697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r>
              <a:rPr lang="en-IN" dirty="0"/>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fld id="{596E9452-FA16-4E5B-A2CE-F8DC2CB61707}" type="slidenum">
              <a:rPr lang="en-IN" smtClean="0"/>
              <a:t>5</a:t>
            </a:fld>
            <a:endParaRPr lang="en-IN"/>
          </a:p>
        </p:txBody>
      </p:sp>
      <p:pic>
        <p:nvPicPr>
          <p:cNvPr id="4" name="Content Placeholder 3">
            <a:extLst>
              <a:ext uri="{FF2B5EF4-FFF2-40B4-BE49-F238E27FC236}">
                <a16:creationId xmlns:a16="http://schemas.microsoft.com/office/drawing/2014/main" id="{9384926E-9AB4-2C82-AA43-A10B55E99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374" y="1065246"/>
            <a:ext cx="6831026" cy="2489577"/>
          </a:xfrm>
        </p:spPr>
      </p:pic>
      <p:sp>
        <p:nvSpPr>
          <p:cNvPr id="22" name="Rectangle 21">
            <a:extLst>
              <a:ext uri="{FF2B5EF4-FFF2-40B4-BE49-F238E27FC236}">
                <a16:creationId xmlns:a16="http://schemas.microsoft.com/office/drawing/2014/main" id="{84FA0A48-8B64-A003-9816-A4AC9B304A93}"/>
              </a:ext>
            </a:extLst>
          </p:cNvPr>
          <p:cNvSpPr/>
          <p:nvPr/>
        </p:nvSpPr>
        <p:spPr>
          <a:xfrm>
            <a:off x="0" y="0"/>
            <a:ext cx="86106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u="sng" dirty="0"/>
              <a:t>MODEL ARCHITECTURES</a:t>
            </a:r>
            <a:endParaRPr lang="en-IN" sz="3600" b="1" u="sng" dirty="0"/>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chemeClr val="bg1"/>
                </a:solidFill>
              </a:rPr>
              <a:t>1st  May, 2023</a:t>
            </a:r>
          </a:p>
        </p:txBody>
      </p:sp>
      <p:pic>
        <p:nvPicPr>
          <p:cNvPr id="8" name="Picture 7">
            <a:extLst>
              <a:ext uri="{FF2B5EF4-FFF2-40B4-BE49-F238E27FC236}">
                <a16:creationId xmlns:a16="http://schemas.microsoft.com/office/drawing/2014/main" id="{DA133F17-70F2-44C4-F76F-A1E549EB8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374" y="3516818"/>
            <a:ext cx="7105061" cy="2560131"/>
          </a:xfrm>
          <a:prstGeom prst="rect">
            <a:avLst/>
          </a:prstGeom>
        </p:spPr>
      </p:pic>
    </p:spTree>
    <p:extLst>
      <p:ext uri="{BB962C8B-B14F-4D97-AF65-F5344CB8AC3E}">
        <p14:creationId xmlns:p14="http://schemas.microsoft.com/office/powerpoint/2010/main" val="188831270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146958" y="917852"/>
            <a:ext cx="7444468" cy="5365749"/>
          </a:xfrm>
        </p:spPr>
        <p:txBody>
          <a:bodyPr vert="horz" lIns="91440" tIns="45720" rIns="91440" bIns="45720" rtlCol="0" anchor="t">
            <a:noAutofit/>
          </a:bodyPr>
          <a:lstStyle/>
          <a:p>
            <a:pPr algn="just">
              <a:buFont typeface="Arial" panose="020B0604020202020204" pitchFamily="34" charset="0"/>
              <a:buChar char="•"/>
            </a:pPr>
            <a:r>
              <a:rPr lang="en-US" sz="2000" b="0" i="0" dirty="0">
                <a:effectLst/>
                <a:latin typeface="Söhne"/>
              </a:rPr>
              <a:t>In this experiment, 15 Non-VCV and VCV sentences were recorded from 5 speakers.</a:t>
            </a:r>
          </a:p>
          <a:p>
            <a:pPr algn="just">
              <a:buFont typeface="Arial" panose="020B0604020202020204" pitchFamily="34" charset="0"/>
              <a:buChar char="•"/>
            </a:pPr>
            <a:r>
              <a:rPr lang="en-US" sz="2000" b="0" i="0" dirty="0">
                <a:effectLst/>
                <a:latin typeface="Söhne"/>
              </a:rPr>
              <a:t>Speaker recognition was performed on both datasets individually to compare their suitability for the task.</a:t>
            </a:r>
          </a:p>
          <a:p>
            <a:pPr algn="just">
              <a:buFont typeface="Arial" panose="020B0604020202020204" pitchFamily="34" charset="0"/>
              <a:buChar char="•"/>
            </a:pPr>
            <a:r>
              <a:rPr lang="en-US" sz="2000" b="0" i="0" dirty="0">
                <a:effectLst/>
                <a:latin typeface="Söhne"/>
              </a:rPr>
              <a:t>The use of VCV (Vowel-Consonant-Vowel) sentences was found to be better for speaker recognition as they have a consistent phonetic structure.</a:t>
            </a:r>
          </a:p>
          <a:p>
            <a:pPr algn="just">
              <a:buFont typeface="Arial" panose="020B0604020202020204" pitchFamily="34" charset="0"/>
              <a:buChar char="•"/>
            </a:pPr>
            <a:r>
              <a:rPr lang="en-US" sz="2000" b="0" i="0" dirty="0">
                <a:effectLst/>
                <a:latin typeface="Söhne"/>
              </a:rPr>
              <a:t>VCV sentences are easy to control in terms of their length and content, and consist of a vowel sound, a consonant sound, and another vowel sound, ensuring a similar sound pattern for each sentence.</a:t>
            </a:r>
          </a:p>
          <a:p>
            <a:pPr algn="just">
              <a:buFont typeface="Arial" panose="020B0604020202020204" pitchFamily="34" charset="0"/>
              <a:buChar char="•"/>
            </a:pPr>
            <a:r>
              <a:rPr lang="en-US" sz="2000" b="0" i="0" dirty="0">
                <a:effectLst/>
                <a:latin typeface="Söhne"/>
              </a:rPr>
              <a:t>Non-VCV sentences can have a wide range of sound patterns, making it harder to analyze and recognize specific characteristics.</a:t>
            </a:r>
          </a:p>
          <a:p>
            <a:pPr algn="just">
              <a:buFont typeface="Arial" panose="020B0604020202020204" pitchFamily="34" charset="0"/>
              <a:buChar char="•"/>
            </a:pPr>
            <a:r>
              <a:rPr lang="en-US" sz="2000" b="0" i="0" dirty="0">
                <a:effectLst/>
                <a:latin typeface="Söhne"/>
              </a:rPr>
              <a:t>The consistency of VCV sentences makes them a more efficient and accurate dataset for speaker recognition systems</a:t>
            </a:r>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794385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1,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pic>
        <p:nvPicPr>
          <p:cNvPr id="4" name="Picture 3">
            <a:extLst>
              <a:ext uri="{FF2B5EF4-FFF2-40B4-BE49-F238E27FC236}">
                <a16:creationId xmlns:a16="http://schemas.microsoft.com/office/drawing/2014/main" id="{94B5CB99-1783-2A58-950C-51EDF668EBC0}"/>
              </a:ext>
            </a:extLst>
          </p:cNvPr>
          <p:cNvPicPr>
            <a:picLocks noChangeAspect="1"/>
          </p:cNvPicPr>
          <p:nvPr/>
        </p:nvPicPr>
        <p:blipFill rotWithShape="1">
          <a:blip r:embed="rId2">
            <a:extLst>
              <a:ext uri="{28A0092B-C50C-407E-A947-70E740481C1C}">
                <a14:useLocalDpi xmlns:a14="http://schemas.microsoft.com/office/drawing/2010/main" val="0"/>
              </a:ext>
            </a:extLst>
          </a:blip>
          <a:srcRect l="5549" t="6610" r="4552" b="12042"/>
          <a:stretch/>
        </p:blipFill>
        <p:spPr>
          <a:xfrm>
            <a:off x="7688686" y="2193575"/>
            <a:ext cx="4356356" cy="1835500"/>
          </a:xfrm>
          <a:prstGeom prst="rect">
            <a:avLst/>
          </a:prstGeom>
        </p:spPr>
      </p:pic>
    </p:spTree>
    <p:extLst>
      <p:ext uri="{BB962C8B-B14F-4D97-AF65-F5344CB8AC3E}">
        <p14:creationId xmlns:p14="http://schemas.microsoft.com/office/powerpoint/2010/main" val="9882576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183016" y="1260394"/>
            <a:ext cx="7444468" cy="5553075"/>
          </a:xfrm>
        </p:spPr>
        <p:txBody>
          <a:bodyPr vert="horz" lIns="91440" tIns="45720" rIns="91440" bIns="45720" rtlCol="0" anchor="t">
            <a:noAutofit/>
          </a:bodyPr>
          <a:lstStyle/>
          <a:p>
            <a:pPr algn="just">
              <a:buFont typeface="Arial" panose="020B0604020202020204" pitchFamily="34" charset="0"/>
              <a:buChar char="•"/>
            </a:pPr>
            <a:r>
              <a:rPr lang="en-US" sz="1800" b="0" i="0" dirty="0">
                <a:effectLst/>
                <a:latin typeface="Söhne"/>
              </a:rPr>
              <a:t>This experiment involved adding noise to VCV sentences audio files and testing 3 models for speaker recognition tasks: CNN, KNN, and LSTM.</a:t>
            </a:r>
          </a:p>
          <a:p>
            <a:pPr algn="just">
              <a:buFont typeface="Arial" panose="020B0604020202020204" pitchFamily="34" charset="0"/>
              <a:buChar char="•"/>
            </a:pPr>
            <a:r>
              <a:rPr lang="en-US" sz="1800" b="0" i="0" dirty="0">
                <a:effectLst/>
                <a:latin typeface="Söhne"/>
              </a:rPr>
              <a:t>Results showed that noise affects all models' performance, but LSTM performed better in noisy environments than CNN and KNN.</a:t>
            </a:r>
          </a:p>
          <a:p>
            <a:pPr algn="just">
              <a:buFont typeface="Arial" panose="020B0604020202020204" pitchFamily="34" charset="0"/>
              <a:buChar char="•"/>
            </a:pPr>
            <a:r>
              <a:rPr lang="en-US" sz="1800" b="0" i="0" dirty="0">
                <a:effectLst/>
                <a:latin typeface="Söhne"/>
              </a:rPr>
              <a:t>MFCC features extracted from audio signals are commonly used as input to CNNs for speaker recognition tasks because they are robust to changes in the time domain caused by noise addition.</a:t>
            </a:r>
          </a:p>
          <a:p>
            <a:pPr algn="just">
              <a:buFont typeface="Arial" panose="020B0604020202020204" pitchFamily="34" charset="0"/>
              <a:buChar char="•"/>
            </a:pPr>
            <a:r>
              <a:rPr lang="en-US" sz="1800" b="0" i="0" dirty="0">
                <a:effectLst/>
                <a:latin typeface="Söhne"/>
              </a:rPr>
              <a:t>KNNs are generally not well-suited for handling noisy data because they are distance-based classifiers sensitive to noise in input features, which can lead to misclassifications.</a:t>
            </a:r>
          </a:p>
          <a:p>
            <a:pPr algn="just">
              <a:buFont typeface="Arial" panose="020B0604020202020204" pitchFamily="34" charset="0"/>
              <a:buChar char="•"/>
            </a:pPr>
            <a:r>
              <a:rPr lang="en-US" sz="1800" b="0" i="0" dirty="0">
                <a:effectLst/>
                <a:latin typeface="Söhne"/>
              </a:rPr>
              <a:t>The addition of noise to audio datasets can affect the accuracy of speaker recognition models since noise can distort the features necessary for speaker recognition.</a:t>
            </a:r>
          </a:p>
          <a:p>
            <a:pPr algn="just">
              <a:buFont typeface="Arial" panose="020B0604020202020204" pitchFamily="34" charset="0"/>
              <a:buChar char="•"/>
            </a:pPr>
            <a:r>
              <a:rPr lang="en-US" sz="1800" b="0" i="0" dirty="0">
                <a:effectLst/>
                <a:latin typeface="Söhne"/>
              </a:rPr>
              <a:t>An LSTM model is more robust to noise because it learns sequential patterns in an audio signal, such as the timing and duration of speech segments and the frequency characteristics of individual phonemes.</a:t>
            </a:r>
          </a:p>
          <a:p>
            <a:pPr marL="0" indent="0">
              <a:buNone/>
            </a:pPr>
            <a:endParaRPr lang="en-US" sz="2400" dirty="0"/>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78105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2,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pic>
        <p:nvPicPr>
          <p:cNvPr id="12" name="Picture 11">
            <a:extLst>
              <a:ext uri="{FF2B5EF4-FFF2-40B4-BE49-F238E27FC236}">
                <a16:creationId xmlns:a16="http://schemas.microsoft.com/office/drawing/2014/main" id="{23831733-10BB-B7CA-797C-533344D0425C}"/>
              </a:ext>
            </a:extLst>
          </p:cNvPr>
          <p:cNvPicPr>
            <a:picLocks noChangeAspect="1"/>
          </p:cNvPicPr>
          <p:nvPr/>
        </p:nvPicPr>
        <p:blipFill rotWithShape="1">
          <a:blip r:embed="rId2">
            <a:extLst>
              <a:ext uri="{28A0092B-C50C-407E-A947-70E740481C1C}">
                <a14:useLocalDpi xmlns:a14="http://schemas.microsoft.com/office/drawing/2010/main" val="0"/>
              </a:ext>
            </a:extLst>
          </a:blip>
          <a:srcRect l="7259" t="4011" r="6901" b="3151"/>
          <a:stretch/>
        </p:blipFill>
        <p:spPr>
          <a:xfrm>
            <a:off x="7711846" y="1514313"/>
            <a:ext cx="4297138" cy="3305337"/>
          </a:xfrm>
          <a:prstGeom prst="rect">
            <a:avLst/>
          </a:prstGeom>
        </p:spPr>
      </p:pic>
    </p:spTree>
    <p:extLst>
      <p:ext uri="{BB962C8B-B14F-4D97-AF65-F5344CB8AC3E}">
        <p14:creationId xmlns:p14="http://schemas.microsoft.com/office/powerpoint/2010/main" val="404710886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AE557464-C42F-FE56-DA34-1D35D1D1C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1543" y="861555"/>
            <a:ext cx="5403192" cy="2619297"/>
          </a:xfrm>
        </p:spPr>
      </p:pic>
      <p:sp>
        <p:nvSpPr>
          <p:cNvPr id="22" name="Rectangle 21">
            <a:extLst>
              <a:ext uri="{FF2B5EF4-FFF2-40B4-BE49-F238E27FC236}">
                <a16:creationId xmlns:a16="http://schemas.microsoft.com/office/drawing/2014/main" id="{84FA0A48-8B64-A003-9816-A4AC9B304A93}"/>
              </a:ext>
            </a:extLst>
          </p:cNvPr>
          <p:cNvSpPr/>
          <p:nvPr/>
        </p:nvSpPr>
        <p:spPr>
          <a:xfrm>
            <a:off x="0" y="-187"/>
            <a:ext cx="781050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2,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pic>
        <p:nvPicPr>
          <p:cNvPr id="8" name="Picture 7">
            <a:extLst>
              <a:ext uri="{FF2B5EF4-FFF2-40B4-BE49-F238E27FC236}">
                <a16:creationId xmlns:a16="http://schemas.microsoft.com/office/drawing/2014/main" id="{EBBBCA31-C4CC-08F0-F40D-845F3C91E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797" y="1014538"/>
            <a:ext cx="5262919" cy="2482378"/>
          </a:xfrm>
          <a:prstGeom prst="rect">
            <a:avLst/>
          </a:prstGeom>
        </p:spPr>
      </p:pic>
      <p:pic>
        <p:nvPicPr>
          <p:cNvPr id="10" name="Picture 9">
            <a:extLst>
              <a:ext uri="{FF2B5EF4-FFF2-40B4-BE49-F238E27FC236}">
                <a16:creationId xmlns:a16="http://schemas.microsoft.com/office/drawing/2014/main" id="{499A03D4-1B24-77CD-D8BE-97C334ED4340}"/>
              </a:ext>
            </a:extLst>
          </p:cNvPr>
          <p:cNvPicPr>
            <a:picLocks noChangeAspect="1"/>
          </p:cNvPicPr>
          <p:nvPr/>
        </p:nvPicPr>
        <p:blipFill rotWithShape="1">
          <a:blip r:embed="rId4">
            <a:extLst>
              <a:ext uri="{28A0092B-C50C-407E-A947-70E740481C1C}">
                <a14:useLocalDpi xmlns:a14="http://schemas.microsoft.com/office/drawing/2010/main" val="0"/>
              </a:ext>
            </a:extLst>
          </a:blip>
          <a:srcRect l="1614" t="4518" r="6415" b="19400"/>
          <a:stretch/>
        </p:blipFill>
        <p:spPr>
          <a:xfrm>
            <a:off x="5220889" y="3564122"/>
            <a:ext cx="5521422" cy="2415172"/>
          </a:xfrm>
          <a:prstGeom prst="rect">
            <a:avLst/>
          </a:prstGeom>
        </p:spPr>
      </p:pic>
      <p:pic>
        <p:nvPicPr>
          <p:cNvPr id="13" name="Picture 12">
            <a:extLst>
              <a:ext uri="{FF2B5EF4-FFF2-40B4-BE49-F238E27FC236}">
                <a16:creationId xmlns:a16="http://schemas.microsoft.com/office/drawing/2014/main" id="{2C440677-C351-5135-FBB0-2658A82D1239}"/>
              </a:ext>
            </a:extLst>
          </p:cNvPr>
          <p:cNvPicPr>
            <a:picLocks noChangeAspect="1"/>
          </p:cNvPicPr>
          <p:nvPr/>
        </p:nvPicPr>
        <p:blipFill rotWithShape="1">
          <a:blip r:embed="rId5">
            <a:extLst>
              <a:ext uri="{28A0092B-C50C-407E-A947-70E740481C1C}">
                <a14:useLocalDpi xmlns:a14="http://schemas.microsoft.com/office/drawing/2010/main" val="0"/>
              </a:ext>
            </a:extLst>
          </a:blip>
          <a:srcRect l="7230" r="5470" b="20114"/>
          <a:stretch/>
        </p:blipFill>
        <p:spPr>
          <a:xfrm>
            <a:off x="307001" y="3530519"/>
            <a:ext cx="5468063" cy="2482378"/>
          </a:xfrm>
          <a:prstGeom prst="rect">
            <a:avLst/>
          </a:prstGeom>
        </p:spPr>
      </p:pic>
      <p:sp>
        <p:nvSpPr>
          <p:cNvPr id="15" name="TextBox 14">
            <a:extLst>
              <a:ext uri="{FF2B5EF4-FFF2-40B4-BE49-F238E27FC236}">
                <a16:creationId xmlns:a16="http://schemas.microsoft.com/office/drawing/2014/main" id="{CF86ECCC-2442-32E4-D246-7801554DBA0B}"/>
              </a:ext>
            </a:extLst>
          </p:cNvPr>
          <p:cNvSpPr txBox="1"/>
          <p:nvPr/>
        </p:nvSpPr>
        <p:spPr>
          <a:xfrm>
            <a:off x="3201567" y="5861288"/>
            <a:ext cx="1000125" cy="369332"/>
          </a:xfrm>
          <a:prstGeom prst="rect">
            <a:avLst/>
          </a:prstGeom>
          <a:noFill/>
        </p:spPr>
        <p:txBody>
          <a:bodyPr wrap="square" rtlCol="0">
            <a:spAutoFit/>
          </a:bodyPr>
          <a:lstStyle/>
          <a:p>
            <a:r>
              <a:rPr lang="en-IN" u="sng" dirty="0"/>
              <a:t>LSTM</a:t>
            </a:r>
          </a:p>
        </p:txBody>
      </p:sp>
      <p:sp>
        <p:nvSpPr>
          <p:cNvPr id="16" name="TextBox 15">
            <a:extLst>
              <a:ext uri="{FF2B5EF4-FFF2-40B4-BE49-F238E27FC236}">
                <a16:creationId xmlns:a16="http://schemas.microsoft.com/office/drawing/2014/main" id="{E7F8E9C4-989E-9B92-56EF-5333A28BA671}"/>
              </a:ext>
            </a:extLst>
          </p:cNvPr>
          <p:cNvSpPr txBox="1"/>
          <p:nvPr/>
        </p:nvSpPr>
        <p:spPr>
          <a:xfrm>
            <a:off x="8490371" y="5969769"/>
            <a:ext cx="606256" cy="369332"/>
          </a:xfrm>
          <a:prstGeom prst="rect">
            <a:avLst/>
          </a:prstGeom>
          <a:noFill/>
        </p:spPr>
        <p:txBody>
          <a:bodyPr wrap="none" rtlCol="0">
            <a:spAutoFit/>
          </a:bodyPr>
          <a:lstStyle/>
          <a:p>
            <a:r>
              <a:rPr lang="en-IN" u="sng" dirty="0"/>
              <a:t>CNN</a:t>
            </a:r>
          </a:p>
        </p:txBody>
      </p:sp>
    </p:spTree>
    <p:extLst>
      <p:ext uri="{BB962C8B-B14F-4D97-AF65-F5344CB8AC3E}">
        <p14:creationId xmlns:p14="http://schemas.microsoft.com/office/powerpoint/2010/main" val="295153353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CC767BF-88A4-18E7-E07F-A525F59BA66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IISc</a:t>
            </a:r>
          </a:p>
        </p:txBody>
      </p:sp>
      <p:sp>
        <p:nvSpPr>
          <p:cNvPr id="6" name="Slide Number Placeholder 5">
            <a:extLst>
              <a:ext uri="{FF2B5EF4-FFF2-40B4-BE49-F238E27FC236}">
                <a16:creationId xmlns:a16="http://schemas.microsoft.com/office/drawing/2014/main" id="{F67E4695-2E6A-D51E-8B7C-E1EDBB76C9F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6E9452-FA16-4E5B-A2CE-F8DC2CB61707}"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11E1DE64-F97A-7DEB-99B5-DCC38DC243D6}"/>
              </a:ext>
            </a:extLst>
          </p:cNvPr>
          <p:cNvSpPr>
            <a:spLocks noGrp="1"/>
          </p:cNvSpPr>
          <p:nvPr>
            <p:ph idx="1"/>
          </p:nvPr>
        </p:nvSpPr>
        <p:spPr>
          <a:xfrm>
            <a:off x="204109" y="1173163"/>
            <a:ext cx="6339566" cy="5365749"/>
          </a:xfrm>
        </p:spPr>
        <p:txBody>
          <a:bodyPr vert="horz" lIns="91440" tIns="45720" rIns="91440" bIns="45720" rtlCol="0" anchor="t">
            <a:noAutofit/>
          </a:bodyPr>
          <a:lstStyle/>
          <a:p>
            <a:pPr algn="just">
              <a:buFont typeface="Arial" panose="020B0604020202020204" pitchFamily="34" charset="0"/>
              <a:buChar char="•"/>
            </a:pPr>
            <a:r>
              <a:rPr lang="en-US" sz="2000" dirty="0">
                <a:latin typeface="Söhne"/>
              </a:rPr>
              <a:t>This e</a:t>
            </a:r>
            <a:r>
              <a:rPr lang="en-US" sz="2000" b="0" i="0" dirty="0">
                <a:effectLst/>
                <a:latin typeface="Söhne"/>
              </a:rPr>
              <a:t>xperiment segments and labels audio data by language for language identification</a:t>
            </a:r>
          </a:p>
          <a:p>
            <a:pPr algn="just">
              <a:buFont typeface="Arial" panose="020B0604020202020204" pitchFamily="34" charset="0"/>
              <a:buChar char="•"/>
            </a:pPr>
            <a:r>
              <a:rPr lang="en-US" sz="2000" b="0" i="0" dirty="0">
                <a:effectLst/>
                <a:latin typeface="Söhne"/>
              </a:rPr>
              <a:t>Speaker recognition aims to verify a speaker's identity across languages, which is challenging due to unique sound patterns</a:t>
            </a:r>
          </a:p>
          <a:p>
            <a:pPr algn="just">
              <a:buFont typeface="Arial" panose="020B0604020202020204" pitchFamily="34" charset="0"/>
              <a:buChar char="•"/>
            </a:pPr>
            <a:r>
              <a:rPr lang="en-US" sz="2000" b="0" i="0" dirty="0">
                <a:effectLst/>
                <a:latin typeface="Söhne"/>
              </a:rPr>
              <a:t>Experiment used existing models for multilingual audio classification on 10 individuals speaking Hindi and English</a:t>
            </a:r>
          </a:p>
          <a:p>
            <a:pPr algn="just">
              <a:buFont typeface="Arial" panose="020B0604020202020204" pitchFamily="34" charset="0"/>
              <a:buChar char="•"/>
            </a:pPr>
            <a:r>
              <a:rPr lang="en-US" sz="2000" b="0" i="0" dirty="0">
                <a:effectLst/>
                <a:latin typeface="Söhne"/>
              </a:rPr>
              <a:t>Variation in speech patterns and language models can make audio classification challenging</a:t>
            </a:r>
          </a:p>
          <a:p>
            <a:pPr algn="just">
              <a:buFont typeface="Arial" panose="020B0604020202020204" pitchFamily="34" charset="0"/>
              <a:buChar char="•"/>
            </a:pPr>
            <a:r>
              <a:rPr lang="en-US" sz="2000" b="0" i="0" dirty="0">
                <a:effectLst/>
                <a:latin typeface="Söhne"/>
              </a:rPr>
              <a:t>Classification algorithm needs to be robust to handle variability in speech patterns and languages</a:t>
            </a:r>
          </a:p>
          <a:p>
            <a:pPr algn="just">
              <a:buFont typeface="Arial" panose="020B0604020202020204" pitchFamily="34" charset="0"/>
              <a:buChar char="•"/>
            </a:pPr>
            <a:r>
              <a:rPr lang="en-US" sz="2000" b="0" i="0" dirty="0">
                <a:effectLst/>
                <a:latin typeface="Söhne"/>
              </a:rPr>
              <a:t>Results showed models were suitable for both speaker recognition and audio classification</a:t>
            </a:r>
          </a:p>
          <a:p>
            <a:pPr marL="0" indent="0">
              <a:buNone/>
            </a:pPr>
            <a:endParaRPr lang="en-US" sz="1400" dirty="0">
              <a:solidFill>
                <a:srgbClr val="D1D5DB"/>
              </a:solidFill>
              <a:latin typeface="Söhne"/>
            </a:endParaRPr>
          </a:p>
          <a:p>
            <a:pPr marL="0" indent="0" algn="just">
              <a:buNone/>
            </a:pPr>
            <a:endParaRPr lang="en-US" sz="1400" b="0" i="0" dirty="0">
              <a:solidFill>
                <a:srgbClr val="D1D5DB"/>
              </a:solidFill>
              <a:effectLst/>
              <a:latin typeface="Söhne"/>
            </a:endParaRPr>
          </a:p>
        </p:txBody>
      </p:sp>
      <p:sp>
        <p:nvSpPr>
          <p:cNvPr id="22" name="Rectangle 21">
            <a:extLst>
              <a:ext uri="{FF2B5EF4-FFF2-40B4-BE49-F238E27FC236}">
                <a16:creationId xmlns:a16="http://schemas.microsoft.com/office/drawing/2014/main" id="{84FA0A48-8B64-A003-9816-A4AC9B304A93}"/>
              </a:ext>
            </a:extLst>
          </p:cNvPr>
          <p:cNvSpPr/>
          <p:nvPr/>
        </p:nvSpPr>
        <p:spPr>
          <a:xfrm>
            <a:off x="0" y="-187"/>
            <a:ext cx="4459705"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Experimental Setup</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3">
            <a:extLst>
              <a:ext uri="{FF2B5EF4-FFF2-40B4-BE49-F238E27FC236}">
                <a16:creationId xmlns:a16="http://schemas.microsoft.com/office/drawing/2014/main" id="{637416BF-D6EE-A4E2-92C4-7B0D9C1318B4}"/>
              </a:ext>
            </a:extLst>
          </p:cNvPr>
          <p:cNvSpPr txBox="1">
            <a:spLocks/>
          </p:cNvSpPr>
          <p:nvPr/>
        </p:nvSpPr>
        <p:spPr>
          <a:xfrm>
            <a:off x="566057" y="6448344"/>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white"/>
                </a:solidFill>
                <a:effectLst/>
                <a:uLnTx/>
                <a:uFillTx/>
                <a:latin typeface="Calibri" panose="020F0502020204030204"/>
                <a:ea typeface="+mn-ea"/>
                <a:cs typeface="+mn-cs"/>
              </a:rPr>
              <a:t>1st  May, 2023</a:t>
            </a:r>
          </a:p>
        </p:txBody>
      </p:sp>
      <p:pic>
        <p:nvPicPr>
          <p:cNvPr id="4" name="Picture 3">
            <a:extLst>
              <a:ext uri="{FF2B5EF4-FFF2-40B4-BE49-F238E27FC236}">
                <a16:creationId xmlns:a16="http://schemas.microsoft.com/office/drawing/2014/main" id="{B8A36C63-4332-9479-9F7F-641F3DB42257}"/>
              </a:ext>
            </a:extLst>
          </p:cNvPr>
          <p:cNvPicPr>
            <a:picLocks noChangeAspect="1"/>
          </p:cNvPicPr>
          <p:nvPr/>
        </p:nvPicPr>
        <p:blipFill rotWithShape="1">
          <a:blip r:embed="rId2">
            <a:extLst>
              <a:ext uri="{28A0092B-C50C-407E-A947-70E740481C1C}">
                <a14:useLocalDpi xmlns:a14="http://schemas.microsoft.com/office/drawing/2010/main" val="0"/>
              </a:ext>
            </a:extLst>
          </a:blip>
          <a:srcRect l="13030" r="6285" b="12778"/>
          <a:stretch/>
        </p:blipFill>
        <p:spPr>
          <a:xfrm>
            <a:off x="6657975" y="2368814"/>
            <a:ext cx="5072741" cy="2120371"/>
          </a:xfrm>
          <a:prstGeom prst="rect">
            <a:avLst/>
          </a:prstGeom>
        </p:spPr>
      </p:pic>
      <p:sp>
        <p:nvSpPr>
          <p:cNvPr id="7" name="Rectangle 6">
            <a:extLst>
              <a:ext uri="{FF2B5EF4-FFF2-40B4-BE49-F238E27FC236}">
                <a16:creationId xmlns:a16="http://schemas.microsoft.com/office/drawing/2014/main" id="{416DC6F3-06D6-E556-27EE-C7A7DA129829}"/>
              </a:ext>
            </a:extLst>
          </p:cNvPr>
          <p:cNvSpPr/>
          <p:nvPr/>
        </p:nvSpPr>
        <p:spPr>
          <a:xfrm>
            <a:off x="0" y="-187"/>
            <a:ext cx="7943850" cy="84529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3600" dirty="0"/>
              <a:t>Experiment 3, Results and Observations-</a:t>
            </a:r>
            <a:endParaRPr kumimoji="0" lang="en-IN" sz="3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70284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EBC448E7A8AB4EB9BAF53232C78281" ma:contentTypeVersion="7" ma:contentTypeDescription="Create a new document." ma:contentTypeScope="" ma:versionID="61cf0266750eea156df597196629927a">
  <xsd:schema xmlns:xsd="http://www.w3.org/2001/XMLSchema" xmlns:xs="http://www.w3.org/2001/XMLSchema" xmlns:p="http://schemas.microsoft.com/office/2006/metadata/properties" xmlns:ns2="e0954d01-9601-4d99-9531-2db935f504e0" targetNamespace="http://schemas.microsoft.com/office/2006/metadata/properties" ma:root="true" ma:fieldsID="ff81b04931896cbfc16b51ca886f7b30" ns2:_="">
    <xsd:import namespace="e0954d01-9601-4d99-9531-2db935f504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954d01-9601-4d99-9531-2db935f504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CEB4D3-34CE-435E-A38F-566875C6C4C1}">
  <ds:schemaRefs>
    <ds:schemaRef ds:uri="http://schemas.microsoft.com/sharepoint/v3/contenttype/forms"/>
  </ds:schemaRefs>
</ds:datastoreItem>
</file>

<file path=customXml/itemProps2.xml><?xml version="1.0" encoding="utf-8"?>
<ds:datastoreItem xmlns:ds="http://schemas.openxmlformats.org/officeDocument/2006/customXml" ds:itemID="{6B221E72-2600-4A86-89C8-7306B9E686FB}">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e0954d01-9601-4d99-9531-2db935f504e0"/>
    <ds:schemaRef ds:uri="http://www.w3.org/XML/1998/namespace"/>
  </ds:schemaRefs>
</ds:datastoreItem>
</file>

<file path=customXml/itemProps3.xml><?xml version="1.0" encoding="utf-8"?>
<ds:datastoreItem xmlns:ds="http://schemas.openxmlformats.org/officeDocument/2006/customXml" ds:itemID="{EF559A4C-B3D6-41E0-B791-823DF34F2850}">
  <ds:schemaRefs>
    <ds:schemaRef ds:uri="e0954d01-9601-4d99-9531-2db935f504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610</TotalTime>
  <Words>1453</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SIP ( E9-261 ) Course Project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 001</dc:creator>
  <cp:lastModifiedBy>Neha Sharma</cp:lastModifiedBy>
  <cp:revision>30</cp:revision>
  <dcterms:created xsi:type="dcterms:W3CDTF">2017-11-15T12:38:07Z</dcterms:created>
  <dcterms:modified xsi:type="dcterms:W3CDTF">2023-05-01T08:57:08Z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0x0101006AEBC448E7A8AB4EB9BAF53232C78281</vt:lpwstr>
  </property>
</Properties>
</file>