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9" r:id="rId1"/>
  </p:sldMasterIdLst>
  <p:notesMasterIdLst>
    <p:notesMasterId r:id="rId21"/>
  </p:notesMasterIdLst>
  <p:handoutMasterIdLst>
    <p:handoutMasterId r:id="rId22"/>
  </p:handoutMasterIdLst>
  <p:sldIdLst>
    <p:sldId id="256" r:id="rId2"/>
    <p:sldId id="264" r:id="rId3"/>
    <p:sldId id="304"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295" r:id="rId18"/>
    <p:sldId id="312" r:id="rId19"/>
    <p:sldId id="317" r:id="rId20"/>
  </p:sldIdLst>
  <p:sldSz cx="9144000" cy="6858000" type="screen4x3"/>
  <p:notesSz cx="9144000" cy="6858000"/>
  <p:defaultTextStyle>
    <a:defPPr>
      <a:defRPr lang="en-US"/>
    </a:defPPr>
    <a:lvl1pPr algn="l" rtl="0" eaLnBrk="0" fontAlgn="base" hangingPunct="0">
      <a:spcBef>
        <a:spcPct val="0"/>
      </a:spcBef>
      <a:spcAft>
        <a:spcPct val="0"/>
      </a:spcAft>
      <a:defRPr sz="2800" kern="1200">
        <a:solidFill>
          <a:schemeClr val="tx1"/>
        </a:solidFill>
        <a:latin typeface="Times" charset="0"/>
        <a:ea typeface="+mn-ea"/>
        <a:cs typeface="+mn-cs"/>
      </a:defRPr>
    </a:lvl1pPr>
    <a:lvl2pPr marL="457200" algn="l" rtl="0" eaLnBrk="0" fontAlgn="base" hangingPunct="0">
      <a:spcBef>
        <a:spcPct val="0"/>
      </a:spcBef>
      <a:spcAft>
        <a:spcPct val="0"/>
      </a:spcAft>
      <a:defRPr sz="2800" kern="1200">
        <a:solidFill>
          <a:schemeClr val="tx1"/>
        </a:solidFill>
        <a:latin typeface="Times" charset="0"/>
        <a:ea typeface="+mn-ea"/>
        <a:cs typeface="+mn-cs"/>
      </a:defRPr>
    </a:lvl2pPr>
    <a:lvl3pPr marL="914400" algn="l" rtl="0" eaLnBrk="0" fontAlgn="base" hangingPunct="0">
      <a:spcBef>
        <a:spcPct val="0"/>
      </a:spcBef>
      <a:spcAft>
        <a:spcPct val="0"/>
      </a:spcAft>
      <a:defRPr sz="2800" kern="1200">
        <a:solidFill>
          <a:schemeClr val="tx1"/>
        </a:solidFill>
        <a:latin typeface="Times" charset="0"/>
        <a:ea typeface="+mn-ea"/>
        <a:cs typeface="+mn-cs"/>
      </a:defRPr>
    </a:lvl3pPr>
    <a:lvl4pPr marL="1371600" algn="l" rtl="0" eaLnBrk="0" fontAlgn="base" hangingPunct="0">
      <a:spcBef>
        <a:spcPct val="0"/>
      </a:spcBef>
      <a:spcAft>
        <a:spcPct val="0"/>
      </a:spcAft>
      <a:defRPr sz="2800" kern="1200">
        <a:solidFill>
          <a:schemeClr val="tx1"/>
        </a:solidFill>
        <a:latin typeface="Times" charset="0"/>
        <a:ea typeface="+mn-ea"/>
        <a:cs typeface="+mn-cs"/>
      </a:defRPr>
    </a:lvl4pPr>
    <a:lvl5pPr marL="1828800" algn="l" rtl="0" eaLnBrk="0" fontAlgn="base" hangingPunct="0">
      <a:spcBef>
        <a:spcPct val="0"/>
      </a:spcBef>
      <a:spcAft>
        <a:spcPct val="0"/>
      </a:spcAft>
      <a:defRPr sz="2800" kern="1200">
        <a:solidFill>
          <a:schemeClr val="tx1"/>
        </a:solidFill>
        <a:latin typeface="Times" charset="0"/>
        <a:ea typeface="+mn-ea"/>
        <a:cs typeface="+mn-cs"/>
      </a:defRPr>
    </a:lvl5pPr>
    <a:lvl6pPr marL="2286000" algn="l" defTabSz="914400" rtl="0" eaLnBrk="1" latinLnBrk="0" hangingPunct="1">
      <a:defRPr sz="2800" kern="1200">
        <a:solidFill>
          <a:schemeClr val="tx1"/>
        </a:solidFill>
        <a:latin typeface="Times" charset="0"/>
        <a:ea typeface="+mn-ea"/>
        <a:cs typeface="+mn-cs"/>
      </a:defRPr>
    </a:lvl6pPr>
    <a:lvl7pPr marL="2743200" algn="l" defTabSz="914400" rtl="0" eaLnBrk="1" latinLnBrk="0" hangingPunct="1">
      <a:defRPr sz="2800" kern="1200">
        <a:solidFill>
          <a:schemeClr val="tx1"/>
        </a:solidFill>
        <a:latin typeface="Times" charset="0"/>
        <a:ea typeface="+mn-ea"/>
        <a:cs typeface="+mn-cs"/>
      </a:defRPr>
    </a:lvl7pPr>
    <a:lvl8pPr marL="3200400" algn="l" defTabSz="914400" rtl="0" eaLnBrk="1" latinLnBrk="0" hangingPunct="1">
      <a:defRPr sz="2800" kern="1200">
        <a:solidFill>
          <a:schemeClr val="tx1"/>
        </a:solidFill>
        <a:latin typeface="Times" charset="0"/>
        <a:ea typeface="+mn-ea"/>
        <a:cs typeface="+mn-cs"/>
      </a:defRPr>
    </a:lvl8pPr>
    <a:lvl9pPr marL="3657600" algn="l" defTabSz="914400" rtl="0" eaLnBrk="1" latinLnBrk="0" hangingPunct="1">
      <a:defRPr sz="28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81" autoAdjust="0"/>
  </p:normalViewPr>
  <p:slideViewPr>
    <p:cSldViewPr>
      <p:cViewPr varScale="1">
        <p:scale>
          <a:sx n="48" d="100"/>
          <a:sy n="48" d="100"/>
        </p:scale>
        <p:origin x="133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76803" name="Rectangle 3"/>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76804"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76805"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3C9EC2E-6896-4677-A062-797DFD04020E}" type="slidenum">
              <a:rPr lang="ar-SA" altLang="ar-JO"/>
              <a:pPr/>
              <a:t>‹#›</a:t>
            </a:fld>
            <a:endParaRPr lang="en-US" altLang="ar-JO"/>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3075"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3079"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80785F-821C-4D81-B3D7-6A4019D09798}" type="slidenum">
              <a:rPr lang="ar-SA" altLang="ar-JO"/>
              <a:pPr/>
              <a:t>‹#›</a:t>
            </a:fld>
            <a:endParaRPr lang="en-US" altLang="ar-J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E0FB7F2-9CC5-4B3B-A699-3D5249254625}" type="slidenum">
              <a:rPr lang="ar-SA" altLang="ar-JO"/>
              <a:pPr/>
              <a:t>1</a:t>
            </a:fld>
            <a:endParaRPr lang="en-US" altLang="ar-JO"/>
          </a:p>
        </p:txBody>
      </p:sp>
      <p:sp>
        <p:nvSpPr>
          <p:cNvPr id="18435" name="Rectangle 2"/>
          <p:cNvSpPr>
            <a:spLocks noGrp="1" noRot="1" noChangeAspect="1" noChangeArrowheads="1" noTextEdit="1"/>
          </p:cNvSpPr>
          <p:nvPr>
            <p:ph type="sldImg"/>
          </p:nvPr>
        </p:nvSpPr>
        <p:spPr>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ar-JO" altLang="ar-J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5A1BACD-4B5B-41FB-89EF-9BE2781A6E74}" type="slidenum">
              <a:rPr lang="ar-SA" altLang="ar-JO"/>
              <a:pPr/>
              <a:t>2</a:t>
            </a:fld>
            <a:endParaRPr lang="en-US" altLang="ar-JO"/>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ar-JO" altLang="ar-J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Eg</a:t>
            </a:r>
            <a:r>
              <a:rPr lang="en-US" dirty="0"/>
              <a:t>. A system that predicts animals based on given</a:t>
            </a:r>
            <a:r>
              <a:rPr lang="en-US" baseline="0" dirty="0"/>
              <a:t> characteristics.</a:t>
            </a:r>
            <a:endParaRPr lang="en-US" dirty="0"/>
          </a:p>
        </p:txBody>
      </p:sp>
      <p:sp>
        <p:nvSpPr>
          <p:cNvPr id="4" name="Slide Number Placeholder 3"/>
          <p:cNvSpPr>
            <a:spLocks noGrp="1"/>
          </p:cNvSpPr>
          <p:nvPr>
            <p:ph type="sldNum" sz="quarter" idx="10"/>
          </p:nvPr>
        </p:nvSpPr>
        <p:spPr/>
        <p:txBody>
          <a:bodyPr/>
          <a:lstStyle/>
          <a:p>
            <a:fld id="{2580785F-821C-4D81-B3D7-6A4019D09798}" type="slidenum">
              <a:rPr lang="ar-SA" altLang="ar-JO" smtClean="0"/>
              <a:pPr/>
              <a:t>7</a:t>
            </a:fld>
            <a:endParaRPr lang="en-US" altLang="ar-J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1DB6969-AB5A-42F1-8E7D-DFAA0F5835B7}" type="slidenum">
              <a:rPr lang="ar-SA" altLang="ar-JO" smtClean="0"/>
              <a:pPr/>
              <a:t>‹#›</a:t>
            </a:fld>
            <a:endParaRPr lang="en-US" altLang="ar-JO"/>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1DB6969-AB5A-42F1-8E7D-DFAA0F5835B7}" type="slidenum">
              <a:rPr lang="ar-SA" altLang="ar-JO" smtClean="0"/>
              <a:pPr/>
              <a:t>‹#›</a:t>
            </a:fld>
            <a:endParaRPr lang="en-US" altLang="ar-J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1DB6969-AB5A-42F1-8E7D-DFAA0F5835B7}" type="slidenum">
              <a:rPr lang="ar-SA" altLang="ar-JO" smtClean="0"/>
              <a:pPr/>
              <a:t>‹#›</a:t>
            </a:fld>
            <a:endParaRPr lang="en-US" altLang="ar-J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عنوان، ونص، واثنان من ال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609600"/>
            <a:ext cx="7772400" cy="1143000"/>
          </a:xfrm>
        </p:spPr>
        <p:txBody>
          <a:bodyPr/>
          <a:lstStyle/>
          <a:p>
            <a:r>
              <a:rPr lang="ar-SA"/>
              <a:t>انقر لتحرير نمط العنوان الرئيسي</a:t>
            </a:r>
            <a:endParaRPr lang="en-US"/>
          </a:p>
        </p:txBody>
      </p:sp>
      <p:sp>
        <p:nvSpPr>
          <p:cNvPr id="3" name="عنصر نائب للنص 2"/>
          <p:cNvSpPr>
            <a:spLocks noGrp="1"/>
          </p:cNvSpPr>
          <p:nvPr>
            <p:ph type="body" sz="half" idx="1"/>
          </p:nvPr>
        </p:nvSpPr>
        <p:spPr>
          <a:xfrm>
            <a:off x="685800" y="1981200"/>
            <a:ext cx="3810000" cy="4114800"/>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p:cNvSpPr>
            <a:spLocks noGrp="1"/>
          </p:cNvSpPr>
          <p:nvPr>
            <p:ph sz="quarter" idx="2"/>
          </p:nvPr>
        </p:nvSpPr>
        <p:spPr>
          <a:xfrm>
            <a:off x="4648200" y="1981200"/>
            <a:ext cx="3810000" cy="1981200"/>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محتوى 4"/>
          <p:cNvSpPr>
            <a:spLocks noGrp="1"/>
          </p:cNvSpPr>
          <p:nvPr>
            <p:ph sz="quarter" idx="3"/>
          </p:nvPr>
        </p:nvSpPr>
        <p:spPr>
          <a:xfrm>
            <a:off x="4648200" y="4114800"/>
            <a:ext cx="3810000" cy="1981200"/>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اريخ 5"/>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7" name="عنصر نائب للتذييل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عنصر نائب لرقم الشريحة 7"/>
          <p:cNvSpPr>
            <a:spLocks noGrp="1"/>
          </p:cNvSpPr>
          <p:nvPr>
            <p:ph type="sldNum" sz="quarter" idx="12"/>
          </p:nvPr>
        </p:nvSpPr>
        <p:spPr>
          <a:xfrm>
            <a:off x="6553200" y="6248400"/>
            <a:ext cx="1905000" cy="457200"/>
          </a:xfrm>
        </p:spPr>
        <p:txBody>
          <a:bodyPr/>
          <a:lstStyle>
            <a:lvl1pPr>
              <a:defRPr/>
            </a:lvl1pPr>
          </a:lstStyle>
          <a:p>
            <a:fld id="{064A7220-EADB-4273-8395-AA05DC81E64A}" type="slidenum">
              <a:rPr lang="ar-SA" altLang="ar-JO"/>
              <a:pPr/>
              <a:t>‹#›</a:t>
            </a:fld>
            <a:endParaRPr lang="en-US" altLang="ar-J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1DB6969-AB5A-42F1-8E7D-DFAA0F5835B7}" type="slidenum">
              <a:rPr lang="ar-SA" altLang="ar-JO" smtClean="0"/>
              <a:pPr/>
              <a:t>‹#›</a:t>
            </a:fld>
            <a:endParaRPr lang="en-US" altLang="ar-JO"/>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1DB6969-AB5A-42F1-8E7D-DFAA0F5835B7}" type="slidenum">
              <a:rPr lang="ar-SA" altLang="ar-JO" smtClean="0"/>
              <a:pPr/>
              <a:t>‹#›</a:t>
            </a:fld>
            <a:endParaRPr lang="en-US" altLang="ar-JO"/>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1DB6969-AB5A-42F1-8E7D-DFAA0F5835B7}" type="slidenum">
              <a:rPr lang="ar-SA" altLang="ar-JO" smtClean="0"/>
              <a:pPr/>
              <a:t>‹#›</a:t>
            </a:fld>
            <a:endParaRPr lang="en-US" altLang="ar-JO"/>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31DB6969-AB5A-42F1-8E7D-DFAA0F5835B7}" type="slidenum">
              <a:rPr lang="ar-SA" altLang="ar-JO" smtClean="0"/>
              <a:pPr/>
              <a:t>‹#›</a:t>
            </a:fld>
            <a:endParaRPr lang="en-US" altLang="ar-JO"/>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31DB6969-AB5A-42F1-8E7D-DFAA0F5835B7}" type="slidenum">
              <a:rPr lang="ar-SA" altLang="ar-JO" smtClean="0"/>
              <a:pPr/>
              <a:t>‹#›</a:t>
            </a:fld>
            <a:endParaRPr lang="en-US" altLang="ar-J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1DB6969-AB5A-42F1-8E7D-DFAA0F5835B7}" type="slidenum">
              <a:rPr lang="ar-SA" altLang="ar-JO" smtClean="0"/>
              <a:pPr/>
              <a:t>‹#›</a:t>
            </a:fld>
            <a:endParaRPr lang="en-US" altLang="ar-J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1DB6969-AB5A-42F1-8E7D-DFAA0F5835B7}" type="slidenum">
              <a:rPr lang="ar-SA" altLang="ar-JO" smtClean="0"/>
              <a:pPr/>
              <a:t>‹#›</a:t>
            </a:fld>
            <a:endParaRPr lang="en-US" altLang="ar-JO"/>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1DB6969-AB5A-42F1-8E7D-DFAA0F5835B7}" type="slidenum">
              <a:rPr lang="ar-SA" altLang="ar-JO" smtClean="0"/>
              <a:pPr/>
              <a:t>‹#›</a:t>
            </a:fld>
            <a:endParaRPr lang="en-US" altLang="ar-JO"/>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1DB6969-AB5A-42F1-8E7D-DFAA0F5835B7}" type="slidenum">
              <a:rPr lang="ar-SA" altLang="ar-JO" smtClean="0"/>
              <a:pPr/>
              <a:t>‹#›</a:t>
            </a:fld>
            <a:endParaRPr lang="en-US" altLang="ar-JO"/>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43138"/>
            <a:ext cx="7772400" cy="1143000"/>
          </a:xfrm>
        </p:spPr>
        <p:txBody>
          <a:bodyPr>
            <a:normAutofit fontScale="90000"/>
          </a:bodyPr>
          <a:lstStyle/>
          <a:p>
            <a:pPr eaLnBrk="1" fontAlgn="auto" hangingPunct="1">
              <a:spcAft>
                <a:spcPts val="0"/>
              </a:spcAft>
              <a:defRPr/>
            </a:pPr>
            <a:r>
              <a:rPr lang="en-GB">
                <a:cs typeface="+mj-cs"/>
              </a:rPr>
              <a:t>Artificial Intelligence</a:t>
            </a:r>
            <a:br>
              <a:rPr lang="en-GB">
                <a:cs typeface="+mj-cs"/>
              </a:rPr>
            </a:br>
            <a:br>
              <a:rPr lang="en-GB">
                <a:cs typeface="+mj-cs"/>
              </a:rPr>
            </a:br>
            <a:endParaRPr lang="en-GB">
              <a:cs typeface="+mj-cs"/>
            </a:endParaRPr>
          </a:p>
        </p:txBody>
      </p:sp>
      <p:sp>
        <p:nvSpPr>
          <p:cNvPr id="3" name="TextBox 2"/>
          <p:cNvSpPr txBox="1"/>
          <p:nvPr/>
        </p:nvSpPr>
        <p:spPr>
          <a:xfrm>
            <a:off x="2736914" y="3371350"/>
            <a:ext cx="3670171" cy="954107"/>
          </a:xfrm>
          <a:prstGeom prst="rect">
            <a:avLst/>
          </a:prstGeom>
          <a:noFill/>
        </p:spPr>
        <p:txBody>
          <a:bodyPr wrap="none" rtlCol="0">
            <a:spAutoFit/>
          </a:bodyPr>
          <a:lstStyle/>
          <a:p>
            <a:pPr algn="ctr"/>
            <a:r>
              <a:rPr lang="en-US" dirty="0">
                <a:solidFill>
                  <a:schemeClr val="accent1"/>
                </a:solidFill>
              </a:rPr>
              <a:t>WINTER SEMESTER</a:t>
            </a:r>
          </a:p>
          <a:p>
            <a:pPr algn="ctr"/>
            <a:r>
              <a:rPr lang="en-US" dirty="0">
                <a:solidFill>
                  <a:schemeClr val="accent1"/>
                </a:solidFill>
              </a:rPr>
              <a:t>(VI  Int. </a:t>
            </a:r>
            <a:r>
              <a:rPr lang="en-US" dirty="0" err="1">
                <a:solidFill>
                  <a:schemeClr val="accent1"/>
                </a:solidFill>
              </a:rPr>
              <a:t>M.Tech</a:t>
            </a:r>
            <a:r>
              <a:rPr lang="en-US" dirty="0">
                <a:solidFill>
                  <a:schemeClr val="accent1"/>
                </a:solidFill>
              </a:rPr>
              <a:t>.  </a:t>
            </a:r>
            <a:r>
              <a:rPr lang="en-US" dirty="0" err="1">
                <a:solidFill>
                  <a:schemeClr val="accent1"/>
                </a:solidFill>
              </a:rPr>
              <a:t>MnC</a:t>
            </a:r>
            <a:r>
              <a:rPr lang="en-US" dirty="0">
                <a:solidFill>
                  <a:schemeClr val="accent1"/>
                </a:solidFill>
              </a:rPr>
              <a:t>)</a:t>
            </a:r>
          </a:p>
        </p:txBody>
      </p:sp>
      <p:sp>
        <p:nvSpPr>
          <p:cNvPr id="5" name="Rectangle 4"/>
          <p:cNvSpPr/>
          <p:nvPr/>
        </p:nvSpPr>
        <p:spPr>
          <a:xfrm>
            <a:off x="2971800" y="228600"/>
            <a:ext cx="3727450" cy="923330"/>
          </a:xfrm>
          <a:prstGeom prst="rect">
            <a:avLst/>
          </a:prstGeom>
        </p:spPr>
        <p:txBody>
          <a:bodyPr wrap="square">
            <a:spAutoFit/>
          </a:bodyPr>
          <a:lstStyle/>
          <a:p>
            <a:pPr lvl="0" algn="ctr"/>
            <a:r>
              <a:rPr lang="en-US" sz="5400" b="1" dirty="0">
                <a:ln w="10541" cmpd="sng">
                  <a:solidFill>
                    <a:srgbClr val="D34817">
                      <a:shade val="88000"/>
                      <a:satMod val="110000"/>
                    </a:srgbClr>
                  </a:solidFill>
                  <a:prstDash val="solid"/>
                </a:ln>
                <a:gradFill>
                  <a:gsLst>
                    <a:gs pos="0">
                      <a:srgbClr val="D34817">
                        <a:tint val="40000"/>
                        <a:satMod val="250000"/>
                      </a:srgbClr>
                    </a:gs>
                    <a:gs pos="9000">
                      <a:srgbClr val="D34817">
                        <a:tint val="52000"/>
                        <a:satMod val="300000"/>
                      </a:srgbClr>
                    </a:gs>
                    <a:gs pos="50000">
                      <a:srgbClr val="D34817">
                        <a:shade val="20000"/>
                        <a:satMod val="300000"/>
                      </a:srgbClr>
                    </a:gs>
                    <a:gs pos="79000">
                      <a:srgbClr val="D34817">
                        <a:tint val="52000"/>
                        <a:satMod val="300000"/>
                      </a:srgbClr>
                    </a:gs>
                    <a:gs pos="100000">
                      <a:srgbClr val="D34817">
                        <a:tint val="40000"/>
                        <a:satMod val="250000"/>
                      </a:srgbClr>
                    </a:gs>
                  </a:gsLst>
                  <a:lin ang="5400000"/>
                </a:gradFill>
              </a:rPr>
              <a:t>Project on</a:t>
            </a:r>
          </a:p>
        </p:txBody>
      </p:sp>
      <p:sp>
        <p:nvSpPr>
          <p:cNvPr id="6" name="TextBox 5"/>
          <p:cNvSpPr txBox="1"/>
          <p:nvPr/>
        </p:nvSpPr>
        <p:spPr>
          <a:xfrm>
            <a:off x="1963167" y="4790747"/>
            <a:ext cx="5747535" cy="1384995"/>
          </a:xfrm>
          <a:prstGeom prst="rect">
            <a:avLst/>
          </a:prstGeom>
          <a:noFill/>
        </p:spPr>
        <p:txBody>
          <a:bodyPr wrap="none" rtlCol="0">
            <a:spAutoFit/>
          </a:bodyPr>
          <a:lstStyle/>
          <a:p>
            <a:pPr algn="ctr"/>
            <a:r>
              <a:rPr lang="en-US" b="1" i="1" dirty="0"/>
              <a:t>NAME</a:t>
            </a:r>
            <a:r>
              <a:rPr lang="en-US" dirty="0"/>
              <a:t> : Ayush Somani</a:t>
            </a:r>
          </a:p>
          <a:p>
            <a:pPr algn="ctr"/>
            <a:r>
              <a:rPr lang="en-US" b="1" i="1" dirty="0"/>
              <a:t>Adm. No. </a:t>
            </a:r>
            <a:r>
              <a:rPr lang="en-US" dirty="0"/>
              <a:t>: 16JE001852</a:t>
            </a:r>
          </a:p>
          <a:p>
            <a:pPr algn="ctr"/>
            <a:r>
              <a:rPr lang="en-US" b="1" i="1" dirty="0"/>
              <a:t>Submitted to</a:t>
            </a:r>
            <a:r>
              <a:rPr lang="en-US" dirty="0"/>
              <a:t>: Dr. Sanjeev Anand </a:t>
            </a:r>
            <a:r>
              <a:rPr lang="en-US" dirty="0" err="1"/>
              <a:t>Sahu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Informed Search Techniques</a:t>
            </a:r>
          </a:p>
        </p:txBody>
      </p:sp>
      <p:sp>
        <p:nvSpPr>
          <p:cNvPr id="3" name="Content Placeholder 2"/>
          <p:cNvSpPr>
            <a:spLocks noGrp="1"/>
          </p:cNvSpPr>
          <p:nvPr>
            <p:ph sz="quarter" idx="1"/>
          </p:nvPr>
        </p:nvSpPr>
        <p:spPr>
          <a:xfrm>
            <a:off x="914400" y="1447800"/>
            <a:ext cx="7772400" cy="4495800"/>
          </a:xfrm>
        </p:spPr>
        <p:txBody>
          <a:bodyPr>
            <a:normAutofit fontScale="85000" lnSpcReduction="20000"/>
          </a:bodyPr>
          <a:lstStyle/>
          <a:p>
            <a:r>
              <a:rPr lang="en-US" b="1" i="1" dirty="0"/>
              <a:t>Hill Climbing</a:t>
            </a:r>
          </a:p>
          <a:p>
            <a:pPr lvl="4"/>
            <a:r>
              <a:rPr lang="en-US" sz="2600" dirty="0"/>
              <a:t>These searches make use of heuristic information which is the approx distance(not actual) between two nodes.</a:t>
            </a:r>
          </a:p>
          <a:p>
            <a:pPr lvl="4"/>
            <a:r>
              <a:rPr lang="en-US" sz="2600" dirty="0"/>
              <a:t>These are like </a:t>
            </a:r>
            <a:r>
              <a:rPr lang="en-US" sz="2600" dirty="0" err="1"/>
              <a:t>bfs</a:t>
            </a:r>
            <a:r>
              <a:rPr lang="en-US" sz="2600" dirty="0"/>
              <a:t> and </a:t>
            </a:r>
            <a:r>
              <a:rPr lang="en-US" sz="2600" dirty="0" err="1"/>
              <a:t>dfs</a:t>
            </a:r>
            <a:r>
              <a:rPr lang="en-US" sz="2600" dirty="0"/>
              <a:t> except the fact that at each level of the path tree the node with minimum distance to the goal is extended</a:t>
            </a:r>
          </a:p>
          <a:p>
            <a:r>
              <a:rPr lang="en-US" sz="2800" b="1" i="1" dirty="0"/>
              <a:t>Beam Search</a:t>
            </a:r>
          </a:p>
          <a:p>
            <a:pPr lvl="4"/>
            <a:r>
              <a:rPr lang="en-US" sz="2400" dirty="0"/>
              <a:t>These searches also make use of heuristic information which is the approx distance(not actual) between two nodes.</a:t>
            </a:r>
          </a:p>
          <a:p>
            <a:pPr lvl="4"/>
            <a:r>
              <a:rPr lang="en-US" sz="2400" dirty="0"/>
              <a:t>Theses have a beam of length </a:t>
            </a:r>
            <a:r>
              <a:rPr lang="en-US" sz="2400" b="1" dirty="0"/>
              <a:t>w </a:t>
            </a:r>
            <a:r>
              <a:rPr lang="en-US" sz="2400" dirty="0"/>
              <a:t>at each level we keep the w best paths and discard the rest.</a:t>
            </a:r>
          </a:p>
          <a:p>
            <a:pPr lvl="4"/>
            <a:r>
              <a:rPr lang="en-US" sz="2400" dirty="0"/>
              <a:t>These w best paths are further extended.</a:t>
            </a:r>
          </a:p>
          <a:p>
            <a:pPr lvl="4"/>
            <a:endParaRPr lang="en-US" dirty="0"/>
          </a:p>
          <a:p>
            <a:endParaRPr lang="en-US" dirty="0"/>
          </a:p>
          <a:p>
            <a:r>
              <a:rPr lang="en-US" u="sng" dirty="0"/>
              <a:t>These searches also do not guarantee an optimal path.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 Technique for optimal path</a:t>
            </a:r>
          </a:p>
        </p:txBody>
      </p:sp>
      <p:sp>
        <p:nvSpPr>
          <p:cNvPr id="3" name="Content Placeholder 2"/>
          <p:cNvSpPr>
            <a:spLocks noGrp="1"/>
          </p:cNvSpPr>
          <p:nvPr>
            <p:ph sz="quarter" idx="1"/>
          </p:nvPr>
        </p:nvSpPr>
        <p:spPr/>
        <p:txBody>
          <a:bodyPr/>
          <a:lstStyle/>
          <a:p>
            <a:r>
              <a:rPr lang="en-US" sz="3200" b="1" i="1" dirty="0"/>
              <a:t>Branch  and Bound</a:t>
            </a:r>
          </a:p>
          <a:p>
            <a:pPr lvl="3"/>
            <a:r>
              <a:rPr lang="en-US" sz="2400" dirty="0"/>
              <a:t>These are uninformed searches. </a:t>
            </a:r>
          </a:p>
          <a:p>
            <a:pPr lvl="3"/>
            <a:r>
              <a:rPr lang="en-US" sz="2400" dirty="0"/>
              <a:t>These do not make use of any heuristic information.</a:t>
            </a:r>
          </a:p>
          <a:p>
            <a:pPr lvl="3"/>
            <a:r>
              <a:rPr lang="en-US" sz="2400" dirty="0"/>
              <a:t>In the state space diagram for this method the leaf node having the minimum accumulated distance is extended.</a:t>
            </a:r>
          </a:p>
          <a:p>
            <a:pPr lvl="3"/>
            <a:r>
              <a:rPr lang="en-US" sz="2400" dirty="0"/>
              <a:t>This method ensures that we get the shortest path because once we reach the goal via some paths the other extensions of the state space diagram are also extended further till either we get the goal state or we get accumulated distance greater than the smallest till encountered.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sz="3200" b="1" i="1" dirty="0"/>
              <a:t>A* Search</a:t>
            </a:r>
          </a:p>
          <a:p>
            <a:pPr lvl="3"/>
            <a:r>
              <a:rPr lang="en-US" sz="2400" dirty="0"/>
              <a:t>We can combine branch and bound with heuristic information.</a:t>
            </a:r>
          </a:p>
          <a:p>
            <a:pPr lvl="3"/>
            <a:r>
              <a:rPr lang="en-US" sz="2400" dirty="0"/>
              <a:t>This makes the algorithm much more smarter and faster.</a:t>
            </a:r>
          </a:p>
          <a:p>
            <a:pPr lvl="3"/>
            <a:r>
              <a:rPr lang="en-US" sz="2400" dirty="0"/>
              <a:t>This method is called </a:t>
            </a:r>
            <a:r>
              <a:rPr lang="en-US" sz="2400" b="1" dirty="0"/>
              <a:t>A* </a:t>
            </a:r>
            <a:r>
              <a:rPr lang="en-US" sz="2400" dirty="0"/>
              <a:t>search.</a:t>
            </a:r>
          </a:p>
          <a:p>
            <a:pPr lvl="3"/>
            <a:r>
              <a:rPr lang="en-US" sz="2400" dirty="0"/>
              <a:t>This is the fastest search algorithm</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Satisfaction</a:t>
            </a:r>
          </a:p>
        </p:txBody>
      </p:sp>
      <p:sp>
        <p:nvSpPr>
          <p:cNvPr id="3" name="Content Placeholder 2"/>
          <p:cNvSpPr>
            <a:spLocks noGrp="1"/>
          </p:cNvSpPr>
          <p:nvPr>
            <p:ph sz="quarter" idx="1"/>
          </p:nvPr>
        </p:nvSpPr>
        <p:spPr/>
        <p:txBody>
          <a:bodyPr>
            <a:normAutofit/>
          </a:bodyPr>
          <a:lstStyle/>
          <a:p>
            <a:r>
              <a:rPr lang="en-US" dirty="0"/>
              <a:t>These include problems which can be represented as a set of variables that can take values from a certain domain D and a set  of constraint </a:t>
            </a:r>
            <a:r>
              <a:rPr lang="en-US" dirty="0" err="1"/>
              <a:t>C.The</a:t>
            </a:r>
            <a:r>
              <a:rPr lang="en-US" dirty="0"/>
              <a:t> solution to such problems is one in which all the variables have a value and also satisfy all the constraints.</a:t>
            </a:r>
          </a:p>
          <a:p>
            <a:r>
              <a:rPr lang="en-US" dirty="0" err="1"/>
              <a:t>Eg</a:t>
            </a:r>
            <a:r>
              <a:rPr lang="en-US" dirty="0"/>
              <a:t>.: Map </a:t>
            </a:r>
            <a:r>
              <a:rPr lang="en-US" dirty="0" err="1"/>
              <a:t>Colouring</a:t>
            </a:r>
            <a:r>
              <a:rPr lang="en-US" dirty="0"/>
              <a:t> Problem</a:t>
            </a:r>
          </a:p>
          <a:p>
            <a:pPr lvl="5"/>
            <a:r>
              <a:rPr lang="en-US" dirty="0"/>
              <a:t>Set of variable x:{set of regions on the map}</a:t>
            </a:r>
          </a:p>
          <a:p>
            <a:pPr lvl="5"/>
            <a:r>
              <a:rPr lang="en-US" dirty="0"/>
              <a:t>Domain:{set of </a:t>
            </a:r>
            <a:r>
              <a:rPr lang="en-US" dirty="0" err="1"/>
              <a:t>clours</a:t>
            </a:r>
            <a:r>
              <a:rPr lang="en-US" dirty="0"/>
              <a:t>}</a:t>
            </a:r>
          </a:p>
          <a:p>
            <a:pPr lvl="5"/>
            <a:r>
              <a:rPr lang="en-US" dirty="0"/>
              <a:t>Set of constraints:{</a:t>
            </a:r>
            <a:r>
              <a:rPr lang="en-US" dirty="0" err="1"/>
              <a:t>colour</a:t>
            </a:r>
            <a:r>
              <a:rPr lang="en-US" dirty="0"/>
              <a:t> of </a:t>
            </a:r>
            <a:r>
              <a:rPr lang="en-US" dirty="0" err="1"/>
              <a:t>neighbouring</a:t>
            </a:r>
            <a:r>
              <a:rPr lang="en-US" dirty="0"/>
              <a:t> regions must not be same}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Satisfaction</a:t>
            </a:r>
          </a:p>
        </p:txBody>
      </p:sp>
      <p:sp>
        <p:nvSpPr>
          <p:cNvPr id="3" name="Content Placeholder 2"/>
          <p:cNvSpPr>
            <a:spLocks noGrp="1"/>
          </p:cNvSpPr>
          <p:nvPr>
            <p:ph sz="quarter" idx="1"/>
          </p:nvPr>
        </p:nvSpPr>
        <p:spPr/>
        <p:txBody>
          <a:bodyPr>
            <a:normAutofit lnSpcReduction="10000"/>
          </a:bodyPr>
          <a:lstStyle/>
          <a:p>
            <a:r>
              <a:rPr lang="en-US" dirty="0"/>
              <a:t>These problems are solved using a constraint graph in which the variables are the nodes and the constraints are the edges of the graph.</a:t>
            </a:r>
          </a:p>
          <a:p>
            <a:r>
              <a:rPr lang="en-US" dirty="0"/>
              <a:t>The benefit of representing these problems as a graph is that it provides a generic solution to all problems which can be listed under this type.</a:t>
            </a:r>
          </a:p>
          <a:p>
            <a:r>
              <a:rPr lang="en-US" dirty="0"/>
              <a:t>Types of constraints</a:t>
            </a:r>
          </a:p>
          <a:p>
            <a:pPr lvl="5"/>
            <a:r>
              <a:rPr lang="en-US" b="1" i="1" dirty="0"/>
              <a:t>UNARY:</a:t>
            </a:r>
            <a:r>
              <a:rPr lang="en-US" dirty="0"/>
              <a:t> When only one variable is involved in constraint  i.e. x=Di where x is some variable and Di belongs to domain.</a:t>
            </a:r>
          </a:p>
          <a:p>
            <a:pPr lvl="5"/>
            <a:r>
              <a:rPr lang="en-US" b="1" i="1" dirty="0"/>
              <a:t>BINARY:</a:t>
            </a:r>
            <a:r>
              <a:rPr lang="en-US" dirty="0"/>
              <a:t> When two variables are involved  i.e. X1 != X where X1 and X2 both are variables.</a:t>
            </a:r>
          </a:p>
          <a:p>
            <a:pPr lvl="5"/>
            <a:r>
              <a:rPr lang="en-US" b="1" i="1" dirty="0"/>
              <a:t>HIGHER ORDER</a:t>
            </a:r>
            <a:r>
              <a:rPr lang="en-US" dirty="0"/>
              <a:t>: When number of variables is more than 2. </a:t>
            </a:r>
            <a:r>
              <a:rPr lang="en-US" dirty="0" err="1"/>
              <a:t>eg</a:t>
            </a:r>
            <a:r>
              <a:rPr lang="en-US" dirty="0"/>
              <a:t>. </a:t>
            </a:r>
            <a:r>
              <a:rPr lang="en-US" dirty="0" err="1"/>
              <a:t>cryptarithmetic</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SEARCHES USED</a:t>
            </a:r>
          </a:p>
        </p:txBody>
      </p:sp>
      <p:sp>
        <p:nvSpPr>
          <p:cNvPr id="3" name="Content Placeholder 2"/>
          <p:cNvSpPr>
            <a:spLocks noGrp="1"/>
          </p:cNvSpPr>
          <p:nvPr>
            <p:ph sz="quarter" idx="1"/>
          </p:nvPr>
        </p:nvSpPr>
        <p:spPr/>
        <p:txBody>
          <a:bodyPr/>
          <a:lstStyle/>
          <a:p>
            <a:r>
              <a:rPr lang="en-US" dirty="0"/>
              <a:t>Here the states will be a set containing assignment to each variable. Initially each variable has null assignment.</a:t>
            </a:r>
          </a:p>
          <a:p>
            <a:r>
              <a:rPr lang="en-US" dirty="0"/>
              <a:t>DFS for CSPs are termed as </a:t>
            </a:r>
            <a:r>
              <a:rPr lang="en-US" b="1" i="1" dirty="0"/>
              <a:t>backtracking search</a:t>
            </a:r>
            <a:r>
              <a:rPr lang="en-US" dirty="0"/>
              <a:t>.</a:t>
            </a:r>
          </a:p>
          <a:p>
            <a:r>
              <a:rPr lang="en-US" dirty="0"/>
              <a:t>The speed of this can be increased by adding heuristic information.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INCREASING SPEED</a:t>
            </a:r>
          </a:p>
        </p:txBody>
      </p:sp>
      <p:sp>
        <p:nvSpPr>
          <p:cNvPr id="3" name="Content Placeholder 2"/>
          <p:cNvSpPr>
            <a:spLocks noGrp="1"/>
          </p:cNvSpPr>
          <p:nvPr>
            <p:ph sz="quarter" idx="1"/>
          </p:nvPr>
        </p:nvSpPr>
        <p:spPr/>
        <p:txBody>
          <a:bodyPr>
            <a:normAutofit/>
          </a:bodyPr>
          <a:lstStyle/>
          <a:p>
            <a:r>
              <a:rPr lang="en-US" dirty="0"/>
              <a:t>In this searches at each level a new state is achieved by assigning value to a single variable.</a:t>
            </a:r>
          </a:p>
          <a:p>
            <a:r>
              <a:rPr lang="en-US" dirty="0"/>
              <a:t>Instead of selecting a variable randomly to be assigned a value we can select it based on following rules:</a:t>
            </a:r>
          </a:p>
          <a:p>
            <a:pPr lvl="4"/>
            <a:r>
              <a:rPr lang="en-US" dirty="0"/>
              <a:t>The variable with the maximum number of constraints or minimum number of remaining values should be assigned first.</a:t>
            </a:r>
          </a:p>
          <a:p>
            <a:pPr lvl="4"/>
            <a:r>
              <a:rPr lang="en-US" dirty="0"/>
              <a:t>In case of a tie select the variable which is the most constraining.</a:t>
            </a:r>
          </a:p>
          <a:p>
            <a:pPr lvl="4"/>
            <a:r>
              <a:rPr lang="en-US" dirty="0"/>
              <a:t>When selecting a value from domain for a variable select the value which constraints the system the least.</a:t>
            </a:r>
          </a:p>
          <a:p>
            <a:pPr lvl="4"/>
            <a:r>
              <a:rPr lang="en-US" dirty="0"/>
              <a:t> </a:t>
            </a:r>
            <a:r>
              <a:rPr lang="en-US" i="1" dirty="0"/>
              <a:t>Forward Checking</a:t>
            </a:r>
            <a:r>
              <a:rPr lang="en-US" dirty="0"/>
              <a:t>: Keep record of legal moves available for unassigned variables and terminate when it becomes zero for some variable.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ar-JO"/>
              <a:t>AI Applications</a:t>
            </a:r>
          </a:p>
        </p:txBody>
      </p:sp>
      <p:sp>
        <p:nvSpPr>
          <p:cNvPr id="92163" name="Rectangle 3"/>
          <p:cNvSpPr>
            <a:spLocks noGrp="1" noChangeArrowheads="1"/>
          </p:cNvSpPr>
          <p:nvPr>
            <p:ph type="body" sz="half" idx="1"/>
          </p:nvPr>
        </p:nvSpPr>
        <p:spPr/>
        <p:txBody>
          <a:bodyPr/>
          <a:lstStyle/>
          <a:p>
            <a:pPr eaLnBrk="1" hangingPunct="1"/>
            <a:r>
              <a:rPr lang="en-US" altLang="ar-JO" sz="2800">
                <a:sym typeface="Wingdings" pitchFamily="2" charset="2"/>
              </a:rPr>
              <a:t>Autonomous Planning &amp; Scheduling:</a:t>
            </a:r>
          </a:p>
          <a:p>
            <a:pPr lvl="1" eaLnBrk="1" hangingPunct="1"/>
            <a:r>
              <a:rPr lang="en-US" altLang="ar-JO" sz="2500">
                <a:latin typeface="TimesNewRomanPSMT" charset="0"/>
                <a:cs typeface="Times New Roman" pitchFamily="18" charset="0"/>
                <a:sym typeface="Wingdings" pitchFamily="2" charset="2"/>
              </a:rPr>
              <a:t>Autonomous rovers.</a:t>
            </a:r>
          </a:p>
          <a:p>
            <a:pPr eaLnBrk="1" hangingPunct="1">
              <a:buFontTx/>
              <a:buNone/>
            </a:pPr>
            <a:endParaRPr lang="en-US" altLang="ar-JO" sz="2800"/>
          </a:p>
        </p:txBody>
      </p:sp>
      <p:graphicFrame>
        <p:nvGraphicFramePr>
          <p:cNvPr id="92164" name="Object 4"/>
          <p:cNvGraphicFramePr>
            <a:graphicFrameLocks noGrp="1" noChangeAspect="1"/>
          </p:cNvGraphicFramePr>
          <p:nvPr>
            <p:ph sz="quarter" idx="2"/>
          </p:nvPr>
        </p:nvGraphicFramePr>
        <p:xfrm>
          <a:off x="1714500" y="4495800"/>
          <a:ext cx="2209800" cy="1624013"/>
        </p:xfrm>
        <a:graphic>
          <a:graphicData uri="http://schemas.openxmlformats.org/presentationml/2006/ole">
            <mc:AlternateContent xmlns:mc="http://schemas.openxmlformats.org/markup-compatibility/2006">
              <mc:Choice xmlns:v="urn:schemas-microsoft-com:vml" Requires="v">
                <p:oleObj spid="_x0000_s92166" name="Bitmap Image" r:id="rId3" imgW="1438095" imgH="1057423" progId="PBrush">
                  <p:embed/>
                </p:oleObj>
              </mc:Choice>
              <mc:Fallback>
                <p:oleObj name="Bitmap Image" r:id="rId3" imgW="1438095" imgH="1057423"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495800"/>
                        <a:ext cx="220980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5" name="Object 6"/>
          <p:cNvGraphicFramePr>
            <a:graphicFrameLocks noGrp="1" noChangeAspect="1"/>
          </p:cNvGraphicFramePr>
          <p:nvPr>
            <p:ph sz="quarter" idx="3"/>
          </p:nvPr>
        </p:nvGraphicFramePr>
        <p:xfrm>
          <a:off x="5257800" y="4495800"/>
          <a:ext cx="2043113" cy="1681163"/>
        </p:xfrm>
        <a:graphic>
          <a:graphicData uri="http://schemas.openxmlformats.org/presentationml/2006/ole">
            <mc:AlternateContent xmlns:mc="http://schemas.openxmlformats.org/markup-compatibility/2006">
              <mc:Choice xmlns:v="urn:schemas-microsoft-com:vml" Requires="v">
                <p:oleObj spid="_x0000_s92167" name="Bitmap Image" r:id="rId5" imgW="1343212" imgH="1104762" progId="PBrush">
                  <p:embed/>
                </p:oleObj>
              </mc:Choice>
              <mc:Fallback>
                <p:oleObj name="Bitmap Image" r:id="rId5" imgW="1343212" imgH="1104762" progId="PBrush">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495800"/>
                        <a:ext cx="2043113"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ar-JO"/>
              <a:t>AI Applications</a:t>
            </a:r>
          </a:p>
        </p:txBody>
      </p:sp>
      <p:sp>
        <p:nvSpPr>
          <p:cNvPr id="95235" name="Rectangle 3"/>
          <p:cNvSpPr>
            <a:spLocks noGrp="1" noChangeArrowheads="1"/>
          </p:cNvSpPr>
          <p:nvPr>
            <p:ph sz="quarter" idx="1"/>
          </p:nvPr>
        </p:nvSpPr>
        <p:spPr/>
        <p:txBody>
          <a:bodyPr/>
          <a:lstStyle/>
          <a:p>
            <a:pPr eaLnBrk="1" hangingPunct="1"/>
            <a:r>
              <a:rPr lang="en-US" altLang="ar-JO" b="1">
                <a:latin typeface="TimesNewRomanPS-BoldMT" charset="0"/>
                <a:sym typeface="Wingdings" pitchFamily="2" charset="2"/>
              </a:rPr>
              <a:t>Medicine</a:t>
            </a:r>
            <a:r>
              <a:rPr lang="en-US" altLang="ar-JO">
                <a:sym typeface="Wingdings" pitchFamily="2" charset="2"/>
              </a:rPr>
              <a:t>:</a:t>
            </a:r>
          </a:p>
          <a:p>
            <a:pPr lvl="1" eaLnBrk="1" hangingPunct="1"/>
            <a:r>
              <a:rPr lang="en-US" altLang="ar-JO" sz="2900">
                <a:latin typeface="TimesNewRomanPSMT" charset="0"/>
                <a:cs typeface="Times New Roman" pitchFamily="18" charset="0"/>
                <a:sym typeface="Wingdings" pitchFamily="2" charset="2"/>
              </a:rPr>
              <a:t>Image guided surgery</a:t>
            </a:r>
          </a:p>
          <a:p>
            <a:pPr eaLnBrk="1" hangingPunct="1"/>
            <a:endParaRPr lang="en-US" altLang="ar-JO"/>
          </a:p>
          <a:p>
            <a:pPr eaLnBrk="1" hangingPunct="1">
              <a:buFontTx/>
              <a:buNone/>
            </a:pPr>
            <a:endParaRPr lang="en-US" altLang="ar-JO"/>
          </a:p>
        </p:txBody>
      </p:sp>
      <p:pic>
        <p:nvPicPr>
          <p:cNvPr id="95236" name="Picture 4" descr="enhanced-reality-visualization-1"/>
          <p:cNvPicPr>
            <a:picLocks noChangeAspect="1" noChangeArrowheads="1"/>
          </p:cNvPicPr>
          <p:nvPr/>
        </p:nvPicPr>
        <p:blipFill>
          <a:blip r:embed="rId3" cstate="print"/>
          <a:srcRect/>
          <a:stretch>
            <a:fillRect/>
          </a:stretch>
        </p:blipFill>
        <p:spPr bwMode="auto">
          <a:xfrm>
            <a:off x="1484313" y="3243263"/>
            <a:ext cx="3048000" cy="2562225"/>
          </a:xfrm>
          <a:prstGeom prst="rect">
            <a:avLst/>
          </a:prstGeom>
          <a:noFill/>
          <a:ln w="9525">
            <a:noFill/>
            <a:miter lim="800000"/>
            <a:headEnd/>
            <a:tailEnd/>
          </a:ln>
        </p:spPr>
      </p:pic>
      <p:graphicFrame>
        <p:nvGraphicFramePr>
          <p:cNvPr id="95237" name="Object 5"/>
          <p:cNvGraphicFramePr>
            <a:graphicFrameLocks noChangeAspect="1"/>
          </p:cNvGraphicFramePr>
          <p:nvPr/>
        </p:nvGraphicFramePr>
        <p:xfrm>
          <a:off x="4822825" y="3243263"/>
          <a:ext cx="3409950" cy="2511425"/>
        </p:xfrm>
        <a:graphic>
          <a:graphicData uri="http://schemas.openxmlformats.org/presentationml/2006/ole">
            <mc:AlternateContent xmlns:mc="http://schemas.openxmlformats.org/markup-compatibility/2006">
              <mc:Choice xmlns:v="urn:schemas-microsoft-com:vml" Requires="v">
                <p:oleObj spid="_x0000_s95238" name="Bitmap Image" r:id="rId4" imgW="1095528" imgH="819048" progId="PBrush">
                  <p:embed/>
                </p:oleObj>
              </mc:Choice>
              <mc:Fallback>
                <p:oleObj name="Bitmap Image" r:id="rId4" imgW="1095528" imgH="819048" progId="PBrush">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2825" y="3243263"/>
                        <a:ext cx="3409950"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ar-JO"/>
              <a:t>AI Applications</a:t>
            </a:r>
          </a:p>
        </p:txBody>
      </p:sp>
      <p:sp>
        <p:nvSpPr>
          <p:cNvPr id="100355" name="Rectangle 3"/>
          <p:cNvSpPr>
            <a:spLocks noGrp="1" noChangeArrowheads="1"/>
          </p:cNvSpPr>
          <p:nvPr>
            <p:ph sz="quarter" idx="1"/>
          </p:nvPr>
        </p:nvSpPr>
        <p:spPr/>
        <p:txBody>
          <a:bodyPr/>
          <a:lstStyle/>
          <a:p>
            <a:pPr eaLnBrk="1" hangingPunct="1"/>
            <a:r>
              <a:rPr lang="en-US" altLang="ar-JO" b="1">
                <a:latin typeface="TimesNewRomanPS-BoldMT" charset="0"/>
                <a:sym typeface="Wingdings" pitchFamily="2" charset="2"/>
              </a:rPr>
              <a:t>Games</a:t>
            </a:r>
            <a:r>
              <a:rPr lang="en-US" altLang="ar-JO">
                <a:sym typeface="Wingdings" pitchFamily="2" charset="2"/>
              </a:rPr>
              <a:t>:</a:t>
            </a:r>
          </a:p>
          <a:p>
            <a:pPr eaLnBrk="1" hangingPunct="1"/>
            <a:endParaRPr lang="en-US" altLang="ar-JO">
              <a:sym typeface="Wingdings" pitchFamily="2" charset="2"/>
            </a:endParaRPr>
          </a:p>
          <a:p>
            <a:pPr eaLnBrk="1" hangingPunct="1">
              <a:buFontTx/>
              <a:buNone/>
            </a:pPr>
            <a:endParaRPr lang="en-US" altLang="ar-JO">
              <a:sym typeface="Wingdings" pitchFamily="2" charset="2"/>
            </a:endParaRPr>
          </a:p>
        </p:txBody>
      </p:sp>
      <p:pic>
        <p:nvPicPr>
          <p:cNvPr id="100356" name="Picture 4" descr="chess"/>
          <p:cNvPicPr>
            <a:picLocks noChangeAspect="1" noChangeArrowheads="1"/>
          </p:cNvPicPr>
          <p:nvPr/>
        </p:nvPicPr>
        <p:blipFill>
          <a:blip r:embed="rId2" cstate="print"/>
          <a:srcRect/>
          <a:stretch>
            <a:fillRect/>
          </a:stretch>
        </p:blipFill>
        <p:spPr bwMode="auto">
          <a:xfrm>
            <a:off x="2514600" y="2286000"/>
            <a:ext cx="4354513" cy="427831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215900"/>
            <a:ext cx="7772400" cy="1143000"/>
          </a:xfrm>
        </p:spPr>
        <p:txBody>
          <a:bodyPr>
            <a:normAutofit/>
          </a:bodyPr>
          <a:lstStyle/>
          <a:p>
            <a:pPr eaLnBrk="1" hangingPunct="1"/>
            <a:r>
              <a:rPr lang="en-GB" altLang="ar-JO"/>
              <a:t>What is Artificial Intelligence ?</a:t>
            </a:r>
            <a:endParaRPr lang="en-GB" altLang="ar-JO" sz="3600"/>
          </a:p>
        </p:txBody>
      </p:sp>
      <p:sp>
        <p:nvSpPr>
          <p:cNvPr id="4" name="Content Placeholder 3"/>
          <p:cNvSpPr>
            <a:spLocks noGrp="1"/>
          </p:cNvSpPr>
          <p:nvPr>
            <p:ph sz="quarter" idx="1"/>
          </p:nvPr>
        </p:nvSpPr>
        <p:spPr>
          <a:xfrm>
            <a:off x="914400" y="1295400"/>
            <a:ext cx="7772400" cy="4572000"/>
          </a:xfrm>
        </p:spPr>
        <p:txBody>
          <a:bodyPr/>
          <a:lstStyle/>
          <a:p>
            <a:pPr eaLnBrk="1" hangingPunct="1">
              <a:buNone/>
            </a:pPr>
            <a:r>
              <a:rPr lang="en-US" altLang="ar-JO" b="1" dirty="0"/>
              <a:t>                                        </a:t>
            </a:r>
          </a:p>
          <a:p>
            <a:pPr eaLnBrk="1" hangingPunct="1">
              <a:buNone/>
            </a:pPr>
            <a:endParaRPr lang="en-US" altLang="ar-JO" b="1" dirty="0"/>
          </a:p>
          <a:p>
            <a:pPr lvl="1" eaLnBrk="1" hangingPunct="1"/>
            <a:r>
              <a:rPr lang="en-US" altLang="ar-JO" dirty="0">
                <a:solidFill>
                  <a:srgbClr val="330393"/>
                </a:solidFill>
                <a:latin typeface="Times New Roman" pitchFamily="18" charset="0"/>
                <a:cs typeface="Times New Roman" pitchFamily="18" charset="0"/>
              </a:rPr>
              <a:t>AI</a:t>
            </a:r>
            <a:r>
              <a:rPr lang="en-US" altLang="ar-JO" dirty="0">
                <a:cs typeface="Times New Roman" pitchFamily="18" charset="0"/>
              </a:rPr>
              <a:t> is the study of ideas that enable computers to be intelligent.</a:t>
            </a:r>
          </a:p>
          <a:p>
            <a:pPr lvl="1" eaLnBrk="1" hangingPunct="1"/>
            <a:r>
              <a:rPr lang="en-US" altLang="ar-JO" dirty="0">
                <a:solidFill>
                  <a:srgbClr val="330393"/>
                </a:solidFill>
                <a:latin typeface="Times New Roman" pitchFamily="18" charset="0"/>
                <a:cs typeface="Times New Roman" pitchFamily="18" charset="0"/>
              </a:rPr>
              <a:t>AI</a:t>
            </a:r>
            <a:r>
              <a:rPr lang="en-US" altLang="ar-JO" dirty="0">
                <a:cs typeface="Times New Roman" pitchFamily="18" charset="0"/>
              </a:rPr>
              <a:t> is the part of computer science concerned with design of computer systems that exhibit human intelligence</a:t>
            </a:r>
            <a:r>
              <a:rPr lang="en-GB" altLang="ar-JO" dirty="0">
                <a:cs typeface="Times New Roman" pitchFamily="18" charset="0"/>
              </a:rPr>
              <a:t>(From the Concise Oxford Dictionary)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ar-JO"/>
              <a:t>Goals of AI</a:t>
            </a:r>
          </a:p>
        </p:txBody>
      </p:sp>
      <p:sp>
        <p:nvSpPr>
          <p:cNvPr id="55299" name="Rectangle 3"/>
          <p:cNvSpPr>
            <a:spLocks noGrp="1" noChangeArrowheads="1"/>
          </p:cNvSpPr>
          <p:nvPr>
            <p:ph sz="quarter" idx="1"/>
          </p:nvPr>
        </p:nvSpPr>
        <p:spPr/>
        <p:txBody>
          <a:bodyPr/>
          <a:lstStyle/>
          <a:p>
            <a:pPr eaLnBrk="1" hangingPunct="1"/>
            <a:r>
              <a:rPr lang="en-US" altLang="ar-JO" dirty="0"/>
              <a:t>To make computers more useful by letting them take over dangerous or tedious tasks from human</a:t>
            </a:r>
          </a:p>
          <a:p>
            <a:pPr eaLnBrk="1" hangingPunct="1"/>
            <a:r>
              <a:rPr lang="en-US" altLang="ar-JO" dirty="0"/>
              <a:t>Understand principles of human intelligence. This would help us to implement human like intelligence with the help of computer systems. </a:t>
            </a:r>
          </a:p>
          <a:p>
            <a:pPr eaLnBrk="1" hangingPunct="1"/>
            <a:endParaRPr lang="en-US" altLang="ar-JO" dirty="0"/>
          </a:p>
        </p:txBody>
      </p:sp>
      <p:pic>
        <p:nvPicPr>
          <p:cNvPr id="55300" name="Picture 4" descr="AI-logo-cv"/>
          <p:cNvPicPr>
            <a:picLocks noChangeAspect="1" noChangeArrowheads="1"/>
          </p:cNvPicPr>
          <p:nvPr/>
        </p:nvPicPr>
        <p:blipFill>
          <a:blip r:embed="rId2" cstate="print"/>
          <a:srcRect/>
          <a:stretch>
            <a:fillRect/>
          </a:stretch>
        </p:blipFill>
        <p:spPr bwMode="auto">
          <a:xfrm>
            <a:off x="609600" y="4495800"/>
            <a:ext cx="2519363" cy="19240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Reasoning and Problem Solving</a:t>
            </a:r>
          </a:p>
        </p:txBody>
      </p:sp>
      <p:sp>
        <p:nvSpPr>
          <p:cNvPr id="3" name="Content Placeholder 2"/>
          <p:cNvSpPr>
            <a:spLocks noGrp="1"/>
          </p:cNvSpPr>
          <p:nvPr>
            <p:ph sz="quarter" idx="1"/>
          </p:nvPr>
        </p:nvSpPr>
        <p:spPr/>
        <p:txBody>
          <a:bodyPr>
            <a:normAutofit/>
          </a:bodyPr>
          <a:lstStyle/>
          <a:p>
            <a:r>
              <a:rPr lang="en-US" dirty="0"/>
              <a:t>One of the most important features of human intelligence is reasoning. If we really want to make our systems mimic human intelligence they must be capable of reasoning and problem solving.</a:t>
            </a:r>
          </a:p>
          <a:p>
            <a:r>
              <a:rPr lang="en-US" dirty="0"/>
              <a:t>The method for doing this is </a:t>
            </a:r>
            <a:r>
              <a:rPr lang="en-US" b="1" dirty="0"/>
              <a:t>GOAL TREES.</a:t>
            </a:r>
          </a:p>
          <a:p>
            <a:r>
              <a:rPr lang="en-US" b="1" dirty="0"/>
              <a:t>GOAL  TREE</a:t>
            </a:r>
            <a:r>
              <a:rPr lang="en-US" dirty="0"/>
              <a:t>:- A </a:t>
            </a:r>
            <a:r>
              <a:rPr lang="en-US" b="1" dirty="0"/>
              <a:t>Goal Tree</a:t>
            </a:r>
            <a:r>
              <a:rPr lang="en-US" dirty="0"/>
              <a:t>, sometimes still referred to as Intermediate Objective Map or IO Map, is primarily a Logical Thinking Process tool, itself linked to the Theory of Constraints. The top of the </a:t>
            </a:r>
            <a:r>
              <a:rPr lang="en-US" b="1" dirty="0"/>
              <a:t>tree</a:t>
            </a:r>
            <a:r>
              <a:rPr lang="en-US" dirty="0"/>
              <a:t> deals with strategic planning while going down to its bottom links strategy to operations.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TREE</a:t>
            </a:r>
          </a:p>
        </p:txBody>
      </p:sp>
      <p:sp>
        <p:nvSpPr>
          <p:cNvPr id="3" name="Content Placeholder 2"/>
          <p:cNvSpPr>
            <a:spLocks noGrp="1"/>
          </p:cNvSpPr>
          <p:nvPr>
            <p:ph sz="quarter" idx="1"/>
          </p:nvPr>
        </p:nvSpPr>
        <p:spPr/>
        <p:txBody>
          <a:bodyPr/>
          <a:lstStyle/>
          <a:p>
            <a:r>
              <a:rPr lang="en-US" dirty="0"/>
              <a:t>The root of the goal tree contains the goal that need to be achieved.</a:t>
            </a:r>
          </a:p>
          <a:p>
            <a:r>
              <a:rPr lang="en-US" dirty="0"/>
              <a:t>The next level contains the necessary condition to bring about the goal.</a:t>
            </a:r>
          </a:p>
          <a:p>
            <a:r>
              <a:rPr lang="en-US" dirty="0"/>
              <a:t>Now each next level breaks the complex goal into simpler steps which can be used to fulfill the goal.</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goal tree</a:t>
            </a:r>
          </a:p>
        </p:txBody>
      </p:sp>
      <p:pic>
        <p:nvPicPr>
          <p:cNvPr id="4" name="Picture 2" descr="Image result"/>
          <p:cNvPicPr>
            <a:picLocks noGrp="1" noChangeAspect="1" noChangeArrowheads="1"/>
          </p:cNvPicPr>
          <p:nvPr>
            <p:ph sz="quarter" idx="1"/>
          </p:nvPr>
        </p:nvPicPr>
        <p:blipFill>
          <a:blip r:embed="rId2" cstate="print"/>
          <a:stretch>
            <a:fillRect/>
          </a:stretch>
        </p:blipFill>
        <p:spPr bwMode="auto">
          <a:xfrm>
            <a:off x="1608889" y="1447800"/>
            <a:ext cx="6383421" cy="4572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based expert system</a:t>
            </a:r>
          </a:p>
        </p:txBody>
      </p:sp>
      <p:sp>
        <p:nvSpPr>
          <p:cNvPr id="3" name="Content Placeholder 2"/>
          <p:cNvSpPr>
            <a:spLocks noGrp="1"/>
          </p:cNvSpPr>
          <p:nvPr>
            <p:ph sz="quarter" idx="1"/>
          </p:nvPr>
        </p:nvSpPr>
        <p:spPr/>
        <p:txBody>
          <a:bodyPr>
            <a:normAutofit/>
          </a:bodyPr>
          <a:lstStyle/>
          <a:p>
            <a:r>
              <a:rPr lang="en-US" dirty="0"/>
              <a:t>In artificial intelligence, an expert system is a computer system that emulates the decision-making ability of a human expert. Expert systems are designed to solve complex problems by reasoning about knowledge, represented mainly as if–then rules rather than through conventional procedural code.</a:t>
            </a:r>
          </a:p>
          <a:p>
            <a:r>
              <a:rPr lang="en-US" dirty="0"/>
              <a:t>These mimic human’s decision making abilities based on specific predefined rules.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Answering questions about their behavior</a:t>
            </a:r>
          </a:p>
        </p:txBody>
      </p:sp>
      <p:sp>
        <p:nvSpPr>
          <p:cNvPr id="3" name="Content Placeholder 2"/>
          <p:cNvSpPr>
            <a:spLocks noGrp="1"/>
          </p:cNvSpPr>
          <p:nvPr>
            <p:ph sz="quarter" idx="1"/>
          </p:nvPr>
        </p:nvSpPr>
        <p:spPr/>
        <p:txBody>
          <a:bodyPr/>
          <a:lstStyle/>
          <a:p>
            <a:r>
              <a:rPr lang="en-US" dirty="0"/>
              <a:t>We can make a system that can answer questions regarding its behavior using goal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Techniques</a:t>
            </a:r>
          </a:p>
        </p:txBody>
      </p:sp>
      <p:sp>
        <p:nvSpPr>
          <p:cNvPr id="3" name="Content Placeholder 2"/>
          <p:cNvSpPr>
            <a:spLocks noGrp="1"/>
          </p:cNvSpPr>
          <p:nvPr>
            <p:ph sz="quarter" idx="1"/>
          </p:nvPr>
        </p:nvSpPr>
        <p:spPr/>
        <p:txBody>
          <a:bodyPr>
            <a:normAutofit/>
          </a:bodyPr>
          <a:lstStyle/>
          <a:p>
            <a:r>
              <a:rPr lang="en-US" dirty="0"/>
              <a:t>The most common searching techniques are </a:t>
            </a:r>
            <a:r>
              <a:rPr lang="en-US" b="1" i="1" dirty="0"/>
              <a:t>Depth-first</a:t>
            </a:r>
            <a:r>
              <a:rPr lang="en-US" dirty="0"/>
              <a:t> and </a:t>
            </a:r>
            <a:r>
              <a:rPr lang="en-US" b="1" i="1" dirty="0"/>
              <a:t>Breadth-First</a:t>
            </a:r>
            <a:r>
              <a:rPr lang="en-US" dirty="0"/>
              <a:t> Search algorithms.</a:t>
            </a:r>
          </a:p>
          <a:p>
            <a:r>
              <a:rPr lang="en-US" dirty="0"/>
              <a:t>These help us in finding paths between a source and a goal node.</a:t>
            </a:r>
          </a:p>
          <a:p>
            <a:r>
              <a:rPr lang="en-US" dirty="0"/>
              <a:t>These are uninformed searches as they do not posses any heuristic information.</a:t>
            </a:r>
          </a:p>
          <a:p>
            <a:r>
              <a:rPr lang="en-US" dirty="0"/>
              <a:t>These return a path not necessarily the best path.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سمة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سمة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1255</TotalTime>
  <Words>1008</Words>
  <Application>Microsoft Office PowerPoint</Application>
  <PresentationFormat>On-screen Show (4:3)</PresentationFormat>
  <Paragraphs>92</Paragraphs>
  <Slides>19</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Franklin Gothic Book</vt:lpstr>
      <vt:lpstr>Perpetua</vt:lpstr>
      <vt:lpstr>Times</vt:lpstr>
      <vt:lpstr>Times New Roman</vt:lpstr>
      <vt:lpstr>TimesNewRomanPS-BoldMT</vt:lpstr>
      <vt:lpstr>TimesNewRomanPSMT</vt:lpstr>
      <vt:lpstr>Wingdings 2</vt:lpstr>
      <vt:lpstr>Equity</vt:lpstr>
      <vt:lpstr>Bitmap Image</vt:lpstr>
      <vt:lpstr>Artificial Intelligence  </vt:lpstr>
      <vt:lpstr>What is Artificial Intelligence ?</vt:lpstr>
      <vt:lpstr>Goals of AI</vt:lpstr>
      <vt:lpstr> Reasoning and Problem Solving</vt:lpstr>
      <vt:lpstr>GOAL TREE</vt:lpstr>
      <vt:lpstr>Structure of a goal tree</vt:lpstr>
      <vt:lpstr>Rule based expert system</vt:lpstr>
      <vt:lpstr>Answering questions about their behavior</vt:lpstr>
      <vt:lpstr>Searching Techniques</vt:lpstr>
      <vt:lpstr>Informed Search Techniques</vt:lpstr>
      <vt:lpstr>Search Technique for optimal path</vt:lpstr>
      <vt:lpstr>PowerPoint Presentation</vt:lpstr>
      <vt:lpstr>Constraint Satisfaction</vt:lpstr>
      <vt:lpstr>Constraint Satisfaction</vt:lpstr>
      <vt:lpstr>SEARCHES USED</vt:lpstr>
      <vt:lpstr>INCREASING SPEED</vt:lpstr>
      <vt:lpstr>AI Applications</vt:lpstr>
      <vt:lpstr>AI Applications</vt:lpstr>
      <vt:lpstr>AI Applications</vt:lpstr>
    </vt:vector>
  </TitlesOfParts>
  <Company>University of Aberdeen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CS3014: Artificial Intelligence  INTRODUCTION TO ARTIFICIAL INTELLIGENCE</dc:title>
  <dc:creator>George Macleod Coghill</dc:creator>
  <cp:lastModifiedBy>Sunami</cp:lastModifiedBy>
  <cp:revision>47</cp:revision>
  <cp:lastPrinted>2003-12-15T14:54:18Z</cp:lastPrinted>
  <dcterms:created xsi:type="dcterms:W3CDTF">2003-10-27T10:22:21Z</dcterms:created>
  <dcterms:modified xsi:type="dcterms:W3CDTF">2019-09-09T19:41:05Z</dcterms:modified>
</cp:coreProperties>
</file>