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74" r:id="rId5"/>
    <p:sldId id="271" r:id="rId6"/>
    <p:sldId id="272" r:id="rId7"/>
    <p:sldId id="269" r:id="rId8"/>
    <p:sldId id="263" r:id="rId9"/>
    <p:sldId id="273" r:id="rId10"/>
    <p:sldId id="276" r:id="rId11"/>
    <p:sldId id="266" r:id="rId12"/>
    <p:sldId id="275" r:id="rId13"/>
    <p:sldId id="277" r:id="rId14"/>
    <p:sldId id="278" r:id="rId15"/>
    <p:sldId id="268" r:id="rId16"/>
    <p:sldId id="267" r:id="rId17"/>
    <p:sldId id="260" r:id="rId18"/>
    <p:sldId id="262" r:id="rId19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0"/>
    <p:restoredTop sz="94627" autoAdjust="0"/>
  </p:normalViewPr>
  <p:slideViewPr>
    <p:cSldViewPr snapToGrid="0" showGuides="1">
      <p:cViewPr>
        <p:scale>
          <a:sx n="173" d="100"/>
          <a:sy n="173" d="100"/>
        </p:scale>
        <p:origin x="936" y="-440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 and Answering capabilities of LLMs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Ayush Gupta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Date 22/03/2024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C5558-6549-CE3B-CEE6-1A878CC1E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B07F-D735-C5D1-50A3-7AF87C7E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763412"/>
            <a:ext cx="7500939" cy="561600"/>
          </a:xfrm>
        </p:spPr>
        <p:txBody>
          <a:bodyPr/>
          <a:lstStyle/>
          <a:p>
            <a:r>
              <a:rPr lang="en-GB" dirty="0"/>
              <a:t>Precision vs recall (Oppenheimer)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15DE-0E2D-3C30-8D85-32A0E34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E8474E-210C-BD58-4097-5DD46B58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39" y="3063545"/>
            <a:ext cx="4203966" cy="3396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99EC80-2056-356E-0071-326F1CA47FDD}"/>
              </a:ext>
            </a:extLst>
          </p:cNvPr>
          <p:cNvSpPr txBox="1"/>
          <p:nvPr/>
        </p:nvSpPr>
        <p:spPr>
          <a:xfrm>
            <a:off x="264795" y="4271283"/>
            <a:ext cx="4042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• a slight increase in precision is observed after adding the RAG context </a:t>
            </a:r>
          </a:p>
          <a:p>
            <a:r>
              <a:rPr lang="en-US" sz="1500" dirty="0"/>
              <a:t>• still, small changes are observed due to the nature of the questions being asked and Oppenheimer being quite famous and having material on him already. </a:t>
            </a:r>
          </a:p>
        </p:txBody>
      </p:sp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1A357493-923F-D9E4-09C8-FF956EC7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0" y="1467517"/>
            <a:ext cx="3457504" cy="2793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41D036-B180-562B-B021-F0426F6BB8AE}"/>
              </a:ext>
            </a:extLst>
          </p:cNvPr>
          <p:cNvSpPr txBox="1"/>
          <p:nvPr/>
        </p:nvSpPr>
        <p:spPr>
          <a:xfrm>
            <a:off x="4763435" y="1355385"/>
            <a:ext cx="386533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• Prose based questions see lower performance due to translational complexity. </a:t>
            </a:r>
          </a:p>
          <a:p>
            <a:r>
              <a:rPr lang="en-US" sz="1500" dirty="0"/>
              <a:t>• Question asked as facts, are related to events in the movie and hence low precision and recall are observed. </a:t>
            </a:r>
          </a:p>
          <a:p>
            <a:r>
              <a:rPr lang="en-US" sz="1500" dirty="0"/>
              <a:t>• the variance in recall and precision for both the models is relatively the same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E059C3-0A0B-977A-C014-7470272DAF92}"/>
              </a:ext>
            </a:extLst>
          </p:cNvPr>
          <p:cNvCxnSpPr>
            <a:cxnSpLocks/>
          </p:cNvCxnSpPr>
          <p:nvPr/>
        </p:nvCxnSpPr>
        <p:spPr>
          <a:xfrm flipV="1">
            <a:off x="3797373" y="2200175"/>
            <a:ext cx="642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0DE581-0D39-01D7-A5B6-4CFCB73A2B71}"/>
              </a:ext>
            </a:extLst>
          </p:cNvPr>
          <p:cNvCxnSpPr/>
          <p:nvPr/>
        </p:nvCxnSpPr>
        <p:spPr>
          <a:xfrm flipV="1">
            <a:off x="4118488" y="5015148"/>
            <a:ext cx="642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4" y="763412"/>
            <a:ext cx="7500939" cy="561600"/>
          </a:xfrm>
        </p:spPr>
        <p:txBody>
          <a:bodyPr/>
          <a:lstStyle/>
          <a:p>
            <a:r>
              <a:rPr lang="en-GB" dirty="0"/>
              <a:t>No RAG v/s RAG Performance (Barbie)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  <p:pic>
        <p:nvPicPr>
          <p:cNvPr id="4" name="Picture 3" descr="A graph with lines and dots&#10;&#10;Description automatically generated">
            <a:extLst>
              <a:ext uri="{FF2B5EF4-FFF2-40B4-BE49-F238E27FC236}">
                <a16:creationId xmlns:a16="http://schemas.microsoft.com/office/drawing/2014/main" id="{F55A64B8-4215-CFFD-DC7F-E1354817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" y="1525893"/>
            <a:ext cx="5168945" cy="2581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4092E-E75B-948F-7E14-D67507B3191E}"/>
              </a:ext>
            </a:extLst>
          </p:cNvPr>
          <p:cNvSpPr txBox="1"/>
          <p:nvPr/>
        </p:nvSpPr>
        <p:spPr>
          <a:xfrm>
            <a:off x="5478394" y="1472692"/>
            <a:ext cx="3331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• Lower scores for precision and recall observed when compared to Oppenheimer</a:t>
            </a:r>
          </a:p>
          <a:p>
            <a:r>
              <a:rPr lang="en-US" sz="1400" dirty="0"/>
              <a:t>• expected since the movie is fictional and is not included in prior training data. </a:t>
            </a:r>
          </a:p>
          <a:p>
            <a:r>
              <a:rPr lang="en-US" sz="1400" dirty="0"/>
              <a:t>• still a decent performance in terms of not having seen the context. </a:t>
            </a:r>
          </a:p>
        </p:txBody>
      </p:sp>
      <p:pic>
        <p:nvPicPr>
          <p:cNvPr id="11" name="Picture 10" descr="A graph with lines and points&#10;&#10;Description automatically generated">
            <a:extLst>
              <a:ext uri="{FF2B5EF4-FFF2-40B4-BE49-F238E27FC236}">
                <a16:creationId xmlns:a16="http://schemas.microsoft.com/office/drawing/2014/main" id="{B08995AA-85AC-35A8-9825-46982FEE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65" y="4000314"/>
            <a:ext cx="4507325" cy="2251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9E7B20-5099-005D-D8C8-A7785CE0EA55}"/>
              </a:ext>
            </a:extLst>
          </p:cNvPr>
          <p:cNvSpPr txBox="1"/>
          <p:nvPr/>
        </p:nvSpPr>
        <p:spPr>
          <a:xfrm>
            <a:off x="189738" y="4303111"/>
            <a:ext cx="3331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• As observed earlier, the variance is notably low in RAG scores</a:t>
            </a:r>
          </a:p>
          <a:p>
            <a:r>
              <a:rPr lang="en-US" sz="1500" dirty="0"/>
              <a:t>• some higher peaks are observed in precision, generally, higher scores are observed in fact-based questions (red dotted vertical)</a:t>
            </a:r>
          </a:p>
          <a:p>
            <a:r>
              <a:rPr lang="en-US" sz="1500" dirty="0"/>
              <a:t>• similar but improved scores are observed in prose based Questions.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CA1AE7-4CD9-E53F-D26C-9AC681D1C3A7}"/>
              </a:ext>
            </a:extLst>
          </p:cNvPr>
          <p:cNvCxnSpPr/>
          <p:nvPr/>
        </p:nvCxnSpPr>
        <p:spPr>
          <a:xfrm flipV="1">
            <a:off x="4579143" y="2467638"/>
            <a:ext cx="642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7882-D913-6E5D-E3E0-697880A9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F099-C533-2D79-AEF0-AD281A40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763412"/>
            <a:ext cx="7500939" cy="561600"/>
          </a:xfrm>
        </p:spPr>
        <p:txBody>
          <a:bodyPr/>
          <a:lstStyle/>
          <a:p>
            <a:r>
              <a:rPr lang="en-GB" dirty="0"/>
              <a:t>Precision vs recall (Barbie)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5D5DE-3A3D-ADEE-165A-6EFA2291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A235759F-BD1E-7DF2-2662-B9A78F2C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607" y="2973941"/>
            <a:ext cx="4362450" cy="3524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96375D-340D-DA78-ED90-731ED8C81708}"/>
              </a:ext>
            </a:extLst>
          </p:cNvPr>
          <p:cNvSpPr txBox="1"/>
          <p:nvPr/>
        </p:nvSpPr>
        <p:spPr>
          <a:xfrm>
            <a:off x="4572000" y="1495469"/>
            <a:ext cx="3689058" cy="147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/>
          </a:p>
        </p:txBody>
      </p:sp>
      <p:pic>
        <p:nvPicPr>
          <p:cNvPr id="12" name="Picture 11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3C1F7E2-E252-D5F2-1518-E81ACCC9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9" y="1478481"/>
            <a:ext cx="3689058" cy="2981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93F3F5-5ECF-ACBE-0D5D-BBD403969881}"/>
              </a:ext>
            </a:extLst>
          </p:cNvPr>
          <p:cNvSpPr txBox="1"/>
          <p:nvPr/>
        </p:nvSpPr>
        <p:spPr>
          <a:xfrm>
            <a:off x="4475607" y="1432044"/>
            <a:ext cx="40186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• Low precision scores are observed across the board due to fictional nature of the movie.</a:t>
            </a:r>
          </a:p>
          <a:p>
            <a:r>
              <a:rPr lang="en-US" sz="1400" dirty="0"/>
              <a:t>• for some questions, high precision and recall can be observed.</a:t>
            </a:r>
          </a:p>
          <a:p>
            <a:r>
              <a:rPr lang="en-US" sz="1400" dirty="0"/>
              <a:t>• High variance in precision is observed in fact-based question, again, expected due to fictitious nature of the movie and being out of context.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B939F3-D625-D9C3-36EC-EB3D19188718}"/>
              </a:ext>
            </a:extLst>
          </p:cNvPr>
          <p:cNvCxnSpPr/>
          <p:nvPr/>
        </p:nvCxnSpPr>
        <p:spPr>
          <a:xfrm flipV="1">
            <a:off x="3739734" y="2340775"/>
            <a:ext cx="642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4FEBBA-3FF0-6B10-FA43-929C19405C17}"/>
              </a:ext>
            </a:extLst>
          </p:cNvPr>
          <p:cNvSpPr txBox="1"/>
          <p:nvPr/>
        </p:nvSpPr>
        <p:spPr>
          <a:xfrm>
            <a:off x="235298" y="4459635"/>
            <a:ext cx="42403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• Higher precision and recall scores are observed indicating RAG stabilizing the performance on questions. </a:t>
            </a:r>
          </a:p>
          <a:p>
            <a:r>
              <a:rPr lang="en-US" sz="1400" dirty="0"/>
              <a:t>• After RAG, Precision and Recall has improved relatively significantly across the board. </a:t>
            </a:r>
          </a:p>
          <a:p>
            <a:r>
              <a:rPr lang="en-US" sz="1400" dirty="0"/>
              <a:t>• lower variance in fact based questions is also observed.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490C35-0DA8-2991-09E7-83EB162C7A36}"/>
              </a:ext>
            </a:extLst>
          </p:cNvPr>
          <p:cNvCxnSpPr/>
          <p:nvPr/>
        </p:nvCxnSpPr>
        <p:spPr>
          <a:xfrm flipV="1">
            <a:off x="3833377" y="5151340"/>
            <a:ext cx="642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1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C5880-035A-F2BD-E2EF-85F8D06C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3843-D88E-644E-ECD7-DE347D04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763412"/>
            <a:ext cx="7500939" cy="561600"/>
          </a:xfrm>
        </p:spPr>
        <p:txBody>
          <a:bodyPr/>
          <a:lstStyle/>
          <a:p>
            <a:r>
              <a:rPr lang="en-GB" dirty="0"/>
              <a:t>Semantic Similarity(Oppenheimer)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A6371-88FB-70BD-5271-9532633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  <p:pic>
        <p:nvPicPr>
          <p:cNvPr id="4" name="Picture 3" descr="A graph with lines and dots&#10;&#10;Description automatically generated">
            <a:extLst>
              <a:ext uri="{FF2B5EF4-FFF2-40B4-BE49-F238E27FC236}">
                <a16:creationId xmlns:a16="http://schemas.microsoft.com/office/drawing/2014/main" id="{BB2DF0EE-B1A1-78A7-5C35-4EEFB27F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9" y="1515937"/>
            <a:ext cx="5760909" cy="2834185"/>
          </a:xfrm>
          <a:prstGeom prst="rect">
            <a:avLst/>
          </a:prstGeom>
        </p:spPr>
      </p:pic>
      <p:pic>
        <p:nvPicPr>
          <p:cNvPr id="6" name="Picture 5" descr="A blue and orange bars&#10;&#10;Description automatically generated">
            <a:extLst>
              <a:ext uri="{FF2B5EF4-FFF2-40B4-BE49-F238E27FC236}">
                <a16:creationId xmlns:a16="http://schemas.microsoft.com/office/drawing/2014/main" id="{A890760F-0217-9A66-061C-35650E05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330" y="3749040"/>
            <a:ext cx="3911382" cy="2749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B78DEF-D892-1BD5-1F9C-D922BEC36C62}"/>
              </a:ext>
            </a:extLst>
          </p:cNvPr>
          <p:cNvSpPr txBox="1"/>
          <p:nvPr/>
        </p:nvSpPr>
        <p:spPr>
          <a:xfrm>
            <a:off x="5916168" y="1515936"/>
            <a:ext cx="30066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• Better performance is observed in semantic similarity after providing the RAG context. </a:t>
            </a:r>
          </a:p>
          <a:p>
            <a:r>
              <a:rPr lang="en-US" sz="1300" dirty="0"/>
              <a:t>• Scores are still erratic but after providing the context, both the models are more similar than they are dissimilar(</a:t>
            </a:r>
            <a:r>
              <a:rPr lang="en-US" sz="800" dirty="0"/>
              <a:t>except Q2,Q8</a:t>
            </a:r>
            <a:r>
              <a:rPr lang="en-US" sz="1300" dirty="0"/>
              <a:t>). </a:t>
            </a:r>
          </a:p>
          <a:p>
            <a:r>
              <a:rPr lang="en-US" sz="1300" dirty="0"/>
              <a:t>• Only small increase in semantic similarity is observed. 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6482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A8D11-2C1B-58F8-D6E8-76A5A72B1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37E6-CB5A-385D-9050-3A660D0A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763412"/>
            <a:ext cx="7500939" cy="561600"/>
          </a:xfrm>
        </p:spPr>
        <p:txBody>
          <a:bodyPr/>
          <a:lstStyle/>
          <a:p>
            <a:r>
              <a:rPr lang="en-GB" dirty="0"/>
              <a:t>Semantic Similarity(continued)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B5EEE-6698-F28E-F220-CCE20587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/>
          </a:p>
        </p:txBody>
      </p:sp>
      <p:pic>
        <p:nvPicPr>
          <p:cNvPr id="4" name="Picture 3" descr="A graph of lines with different colored points&#10;&#10;Description automatically generated">
            <a:extLst>
              <a:ext uri="{FF2B5EF4-FFF2-40B4-BE49-F238E27FC236}">
                <a16:creationId xmlns:a16="http://schemas.microsoft.com/office/drawing/2014/main" id="{41F52DF8-49D2-1E17-D6DB-4829B3B9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074"/>
            <a:ext cx="5562645" cy="2737166"/>
          </a:xfrm>
          <a:prstGeom prst="rect">
            <a:avLst/>
          </a:prstGeom>
        </p:spPr>
      </p:pic>
      <p:pic>
        <p:nvPicPr>
          <p:cNvPr id="6" name="Picture 5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31B35EE-751B-9749-5609-DDEBDD7F6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75" y="3649689"/>
            <a:ext cx="3980561" cy="2666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FC5A1-EB1E-DE7F-7949-AE9956D34831}"/>
              </a:ext>
            </a:extLst>
          </p:cNvPr>
          <p:cNvSpPr txBox="1"/>
          <p:nvPr/>
        </p:nvSpPr>
        <p:spPr>
          <a:xfrm>
            <a:off x="5562645" y="1592826"/>
            <a:ext cx="33822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• After RAG, both models are very similar in performance, more tightly coupled. </a:t>
            </a:r>
          </a:p>
          <a:p>
            <a:r>
              <a:rPr lang="en-US" sz="1400" dirty="0"/>
              <a:t>• significant increase in semantic similarity is observed across the board, especially in fact-based questions.</a:t>
            </a:r>
          </a:p>
          <a:p>
            <a:r>
              <a:rPr lang="en-US" sz="1400" dirty="0"/>
              <a:t>• Prose based questions still perform relatively the same.  </a:t>
            </a:r>
          </a:p>
        </p:txBody>
      </p:sp>
    </p:spTree>
    <p:extLst>
      <p:ext uri="{BB962C8B-B14F-4D97-AF65-F5344CB8AC3E}">
        <p14:creationId xmlns:p14="http://schemas.microsoft.com/office/powerpoint/2010/main" val="186626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655937"/>
            <a:ext cx="7500939" cy="561600"/>
          </a:xfrm>
        </p:spPr>
        <p:txBody>
          <a:bodyPr/>
          <a:lstStyle/>
          <a:p>
            <a:r>
              <a:rPr lang="en-GB" dirty="0"/>
              <a:t>Inference from Experiment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5436" y="1655525"/>
            <a:ext cx="4554486" cy="4040188"/>
          </a:xfrm>
        </p:spPr>
        <p:txBody>
          <a:bodyPr/>
          <a:lstStyle/>
          <a:p>
            <a:r>
              <a:rPr lang="en-GB" sz="1800" dirty="0"/>
              <a:t>Performance is based on the kind of question being asked, poor performance on prose-kind questions observed before and after RAG. </a:t>
            </a:r>
          </a:p>
          <a:p>
            <a:r>
              <a:rPr lang="en-GB" sz="1800" dirty="0"/>
              <a:t>Relative improvement in scores observed in Fact-based questions after the introduction of the RAG. </a:t>
            </a:r>
          </a:p>
          <a:p>
            <a:r>
              <a:rPr lang="en-GB" sz="1800" dirty="0"/>
              <a:t>Q&amp;A on Fictional movie (barbie) observed more improved performance when compared to Non-fictional movie based on a famous historical character(Oppenheimer). </a:t>
            </a:r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266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4" y="655937"/>
            <a:ext cx="7500939" cy="561600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595718"/>
            <a:ext cx="5247660" cy="453798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• Traditional NLP doesn’t capture the performance and performance improvement in LLMs very well.</a:t>
            </a:r>
          </a:p>
          <a:p>
            <a:pPr marL="0" indent="0">
              <a:buNone/>
            </a:pPr>
            <a:r>
              <a:rPr lang="en-GB" sz="2000" dirty="0"/>
              <a:t>• Alternative methods of assessment such as semantic search and </a:t>
            </a:r>
            <a:r>
              <a:rPr lang="en-GB" sz="2000" dirty="0" err="1"/>
              <a:t>BERTScore</a:t>
            </a:r>
            <a:r>
              <a:rPr lang="en-GB" sz="2000" dirty="0"/>
              <a:t> can capture the nuances of LLMs more efficiently.</a:t>
            </a:r>
          </a:p>
          <a:p>
            <a:pPr marL="0" indent="0">
              <a:buNone/>
            </a:pPr>
            <a:r>
              <a:rPr lang="en-GB" sz="2000" dirty="0"/>
              <a:t>• Fact based questions see significant improvement when an RAG</a:t>
            </a:r>
            <a:r>
              <a:rPr lang="en-GB" sz="1300" dirty="0"/>
              <a:t>(context) </a:t>
            </a:r>
            <a:r>
              <a:rPr lang="en-GB" sz="2000" dirty="0"/>
              <a:t>is fed into the system.</a:t>
            </a:r>
          </a:p>
          <a:p>
            <a:pPr marL="0" indent="0">
              <a:buNone/>
            </a:pPr>
            <a:r>
              <a:rPr lang="en-GB" sz="2000" dirty="0"/>
              <a:t>• Improvement in Q&amp;A capabilities on fictitious material observed to be higher than non-fictitious material.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3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131618"/>
            <a:ext cx="7500939" cy="647363"/>
          </a:xfrm>
        </p:spPr>
        <p:txBody>
          <a:bodyPr/>
          <a:lstStyle/>
          <a:p>
            <a:pPr algn="ctr"/>
            <a:r>
              <a:rPr lang="en-GB" sz="5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655937"/>
            <a:ext cx="7500939" cy="561600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Experiment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Observations from experiment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Experiment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Inferences from experiment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26" y="811995"/>
            <a:ext cx="7500939" cy="561600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7126" y="1516520"/>
            <a:ext cx="5209470" cy="4617181"/>
          </a:xfrm>
        </p:spPr>
        <p:txBody>
          <a:bodyPr/>
          <a:lstStyle/>
          <a:p>
            <a:r>
              <a:rPr lang="en-GB" sz="1800" dirty="0"/>
              <a:t>Introduction of LLMs have taken the world by a storm. </a:t>
            </a:r>
          </a:p>
          <a:p>
            <a:r>
              <a:rPr lang="en-GB" sz="1800" dirty="0"/>
              <a:t>LLM’s have good breadth of knowledge, but how do they perform on new knowledge?</a:t>
            </a:r>
          </a:p>
          <a:p>
            <a:r>
              <a:rPr lang="en-GB" sz="1800" dirty="0"/>
              <a:t>MMLU -&gt; Massive Multitask Language Understanding.</a:t>
            </a:r>
          </a:p>
          <a:p>
            <a:pPr lvl="1"/>
            <a:r>
              <a:rPr lang="en-GB" sz="1800" dirty="0"/>
              <a:t>Measure knowledge of pretrained models</a:t>
            </a:r>
          </a:p>
          <a:p>
            <a:pPr lvl="1"/>
            <a:r>
              <a:rPr lang="en-GB" sz="1800" dirty="0"/>
              <a:t>57 subjects including STEM, History, Politics, etc.</a:t>
            </a:r>
          </a:p>
          <a:p>
            <a:pPr lvl="1"/>
            <a:r>
              <a:rPr lang="en-GB" sz="1800" dirty="0"/>
              <a:t>Most used benchmark.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Benchmarking LLMs reliably is a very hot topic currently, with no concrete set of metrics.</a:t>
            </a:r>
          </a:p>
          <a:p>
            <a:pPr lvl="2">
              <a:spcBef>
                <a:spcPts val="0"/>
              </a:spcBef>
            </a:pPr>
            <a:endParaRPr lang="en-GB" sz="1600" dirty="0"/>
          </a:p>
          <a:p>
            <a:pPr lvl="2">
              <a:spcBef>
                <a:spcPts val="0"/>
              </a:spcBef>
            </a:pPr>
            <a:endParaRPr lang="en-GB" sz="1600" dirty="0"/>
          </a:p>
          <a:p>
            <a:pPr marL="288925" lvl="1" indent="0">
              <a:spcBef>
                <a:spcPts val="0"/>
              </a:spcBef>
              <a:buNone/>
            </a:pPr>
            <a:endParaRPr lang="en-GB" sz="1600" dirty="0"/>
          </a:p>
          <a:p>
            <a:pPr lvl="1">
              <a:spcBef>
                <a:spcPts val="0"/>
              </a:spcBef>
            </a:pPr>
            <a:endParaRPr lang="en-GB" sz="1600" dirty="0"/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  <p:pic>
        <p:nvPicPr>
          <p:cNvPr id="4" name="Picture 3" descr="A graph of text on a white background&#10;&#10;Description automatically generated">
            <a:extLst>
              <a:ext uri="{FF2B5EF4-FFF2-40B4-BE49-F238E27FC236}">
                <a16:creationId xmlns:a16="http://schemas.microsoft.com/office/drawing/2014/main" id="{7CF33325-A51C-8D3E-D6F2-A491316C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96" y="1516521"/>
            <a:ext cx="3397404" cy="4030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1A644-FD2E-9B0A-6C30-5CB456AF7F4C}"/>
              </a:ext>
            </a:extLst>
          </p:cNvPr>
          <p:cNvSpPr txBox="1"/>
          <p:nvPr/>
        </p:nvSpPr>
        <p:spPr>
          <a:xfrm>
            <a:off x="6016477" y="5556709"/>
            <a:ext cx="312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MMLU score and performance of llama2</a:t>
            </a:r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B5FC-C9EB-D472-D5D8-225AB7AD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55937"/>
            <a:ext cx="7500939" cy="56160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0701-2138-A090-98CB-835ABBD70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6" y="1564986"/>
            <a:ext cx="6655857" cy="40401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2000" dirty="0"/>
              <a:t>Main Goals</a:t>
            </a:r>
          </a:p>
          <a:p>
            <a:pPr lvl="1">
              <a:spcBef>
                <a:spcPts val="0"/>
              </a:spcBef>
            </a:pPr>
            <a:r>
              <a:rPr lang="en-GB" sz="1600" dirty="0"/>
              <a:t>In this presentation we explore the Q&amp;A abilities of open-source Large Language Models. </a:t>
            </a:r>
          </a:p>
          <a:p>
            <a:pPr lvl="2">
              <a:spcBef>
                <a:spcPts val="0"/>
              </a:spcBef>
            </a:pPr>
            <a:r>
              <a:rPr lang="en-GB" sz="1600" dirty="0"/>
              <a:t>We look at their performance with and without relevant context. </a:t>
            </a:r>
          </a:p>
          <a:p>
            <a:pPr lvl="2">
              <a:spcBef>
                <a:spcPts val="0"/>
              </a:spcBef>
            </a:pPr>
            <a:r>
              <a:rPr lang="en-GB" sz="1600" dirty="0"/>
              <a:t>Measure their performance through traditional NLP practices.</a:t>
            </a:r>
          </a:p>
          <a:p>
            <a:pPr lvl="2">
              <a:spcBef>
                <a:spcPts val="0"/>
              </a:spcBef>
            </a:pPr>
            <a:r>
              <a:rPr lang="en-GB" sz="1600" dirty="0"/>
              <a:t>Find alternative methods to the above NLP methods.</a:t>
            </a:r>
          </a:p>
          <a:p>
            <a:r>
              <a:rPr lang="en-US" dirty="0"/>
              <a:t>Experiments: </a:t>
            </a:r>
          </a:p>
          <a:p>
            <a:pPr lvl="1"/>
            <a:r>
              <a:rPr lang="en-US" dirty="0"/>
              <a:t>1. Measuring n-gram based NLP metrics for an LLM.</a:t>
            </a:r>
          </a:p>
          <a:p>
            <a:pPr lvl="1"/>
            <a:r>
              <a:rPr lang="en-US" dirty="0"/>
              <a:t>2. Measuring Q&amp;A capabilities of LLM when given a specific context on which it hasn’t been trained via RAG.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73BB8-058A-7A5C-421D-EBE410D3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58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55ED5-DDB4-4E14-F359-3E4D5CFE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1DED-83F3-7BCC-A701-954A85DA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798912"/>
            <a:ext cx="7500939" cy="561600"/>
          </a:xfrm>
        </p:spPr>
        <p:txBody>
          <a:bodyPr/>
          <a:lstStyle/>
          <a:p>
            <a:r>
              <a:rPr lang="en-US" dirty="0"/>
              <a:t>Experiment 1: n-gram based tests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6D4BB-8B8D-60B5-FBA9-3E74EEB95A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98" y="1592756"/>
            <a:ext cx="4720478" cy="4040188"/>
          </a:xfrm>
        </p:spPr>
        <p:txBody>
          <a:bodyPr/>
          <a:lstStyle/>
          <a:p>
            <a:r>
              <a:rPr lang="en-US" sz="2400" dirty="0"/>
              <a:t>Setting up the Experiment:</a:t>
            </a:r>
          </a:p>
          <a:p>
            <a:pPr lvl="1"/>
            <a:r>
              <a:rPr lang="en-US" sz="1500" dirty="0"/>
              <a:t>Prompt the LLMs with a specific question. </a:t>
            </a:r>
          </a:p>
          <a:p>
            <a:pPr lvl="1"/>
            <a:r>
              <a:rPr lang="en-US" sz="1500" dirty="0"/>
              <a:t>Have a reference answer text against which the LLM’s responses will be tested.</a:t>
            </a:r>
          </a:p>
          <a:p>
            <a:pPr lvl="1"/>
            <a:r>
              <a:rPr lang="en-US" sz="1500" dirty="0"/>
              <a:t>Question -&gt; </a:t>
            </a:r>
            <a:r>
              <a:rPr lang="en-US" sz="1500" i="1" dirty="0"/>
              <a:t>Tell me about the Battle of Boyne in 100 words.</a:t>
            </a:r>
          </a:p>
          <a:p>
            <a:pPr lvl="1"/>
            <a:r>
              <a:rPr lang="en-US" sz="1500" dirty="0"/>
              <a:t>BLEU, ROUGE and TER scores are calculated </a:t>
            </a:r>
          </a:p>
          <a:p>
            <a:pPr lvl="2"/>
            <a:r>
              <a:rPr lang="en-US" sz="1500" dirty="0"/>
              <a:t>BLEU -&gt; quality of machine translated text based on overlap of n-gram phrases. </a:t>
            </a:r>
          </a:p>
          <a:p>
            <a:pPr lvl="2"/>
            <a:r>
              <a:rPr lang="en-US" sz="1500" dirty="0"/>
              <a:t>ROUGE -&gt; evaluating machine translation using overlap of n-grams, word sequences, and word pairs b/w reference and response. </a:t>
            </a:r>
          </a:p>
          <a:p>
            <a:pPr lvl="2"/>
            <a:r>
              <a:rPr lang="en-US" sz="1500" dirty="0"/>
              <a:t>TER -&gt; amount of editing required to a machine translation to match reference text.</a:t>
            </a:r>
          </a:p>
          <a:p>
            <a:r>
              <a:rPr lang="en-US" sz="1500" dirty="0"/>
              <a:t>The performance is quite poor.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90B95-0A03-FCB7-2FF0-33DED3F3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D2F9F-971F-3FF3-A336-E2ECE940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817" y="1441856"/>
            <a:ext cx="3397357" cy="2170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6AF835-157E-EDC9-CE22-CFECA397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12" y="3612850"/>
            <a:ext cx="3397357" cy="2206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8FC487-AB97-95DF-CD34-713F76BB066E}"/>
              </a:ext>
            </a:extLst>
          </p:cNvPr>
          <p:cNvSpPr txBox="1"/>
          <p:nvPr/>
        </p:nvSpPr>
        <p:spPr>
          <a:xfrm>
            <a:off x="6017392" y="5861838"/>
            <a:ext cx="28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on NLP metrics</a:t>
            </a:r>
          </a:p>
        </p:txBody>
      </p:sp>
    </p:spTree>
    <p:extLst>
      <p:ext uri="{BB962C8B-B14F-4D97-AF65-F5344CB8AC3E}">
        <p14:creationId xmlns:p14="http://schemas.microsoft.com/office/powerpoint/2010/main" val="96067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4715-D854-1B31-EAE5-18667CF1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55937"/>
            <a:ext cx="7500939" cy="561600"/>
          </a:xfrm>
        </p:spPr>
        <p:txBody>
          <a:bodyPr/>
          <a:lstStyle/>
          <a:p>
            <a:r>
              <a:rPr lang="en-US" dirty="0"/>
              <a:t>N –Gram based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AD66-5A69-2E28-B1D5-2942E3B62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531" y="1655525"/>
            <a:ext cx="4323346" cy="404018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Observations: </a:t>
            </a:r>
          </a:p>
          <a:p>
            <a:r>
              <a:rPr lang="en-GB" sz="1600" dirty="0"/>
              <a:t>BLEU scores are very low -&gt; expected since summarization tasks generally perform poorly.</a:t>
            </a:r>
          </a:p>
          <a:p>
            <a:r>
              <a:rPr lang="en-GB" sz="1600" dirty="0"/>
              <a:t>ROUGE score indicates higher overlap with reference text’s n-grams. </a:t>
            </a:r>
          </a:p>
          <a:p>
            <a:r>
              <a:rPr lang="en-GB" sz="1600" dirty="0"/>
              <a:t>TER score is high across the board, indicating poor performance. Again, expected due to summarization nature and metric is used for translation. </a:t>
            </a:r>
          </a:p>
          <a:p>
            <a:r>
              <a:rPr lang="en-GB" sz="1600" dirty="0"/>
              <a:t>Cosine similarity is relatively high which indicates good semantic alignment.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EC9AE-8BDE-D555-3C3A-1482C256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F0474-9DFB-68F5-0241-B614CC72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611" y="1447042"/>
            <a:ext cx="3711978" cy="2427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2F4574-0080-3124-EC74-643F0A5C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305" y="4103609"/>
            <a:ext cx="3578589" cy="22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1313-E166-D2A2-0267-FF74C6E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798912"/>
            <a:ext cx="7500939" cy="561600"/>
          </a:xfrm>
        </p:spPr>
        <p:txBody>
          <a:bodyPr/>
          <a:lstStyle/>
          <a:p>
            <a:r>
              <a:rPr lang="en-US" dirty="0"/>
              <a:t>Experiment 2: Introduction of RAG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3356F-F311-2307-348D-CC5C61E01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570179"/>
            <a:ext cx="6599414" cy="4661288"/>
          </a:xfrm>
        </p:spPr>
        <p:txBody>
          <a:bodyPr/>
          <a:lstStyle/>
          <a:p>
            <a:r>
              <a:rPr lang="en-US" dirty="0"/>
              <a:t>RAG -&gt; retrieves relevant information from corpus</a:t>
            </a:r>
          </a:p>
          <a:p>
            <a:pPr lvl="1"/>
            <a:r>
              <a:rPr lang="en-US" dirty="0"/>
              <a:t>How it works: </a:t>
            </a:r>
          </a:p>
          <a:p>
            <a:pPr lvl="2"/>
            <a:r>
              <a:rPr lang="en-US" dirty="0"/>
              <a:t>Input query is converted into an embedding(high dimensional vector); easier to work with vectors </a:t>
            </a:r>
          </a:p>
          <a:p>
            <a:pPr lvl="2"/>
            <a:r>
              <a:rPr lang="en-US" dirty="0"/>
              <a:t>Above query is used to search for pre-processed queries. </a:t>
            </a:r>
          </a:p>
          <a:p>
            <a:pPr lvl="2"/>
            <a:r>
              <a:rPr lang="en-US" dirty="0"/>
              <a:t>Retrieved query is used to provide context for generating response. </a:t>
            </a:r>
          </a:p>
          <a:p>
            <a:r>
              <a:rPr lang="en-US" dirty="0"/>
              <a:t>Movies released in 2023 are taken as RAG stores</a:t>
            </a:r>
          </a:p>
          <a:p>
            <a:pPr lvl="2"/>
            <a:r>
              <a:rPr lang="en-US" dirty="0"/>
              <a:t>Barbie</a:t>
            </a:r>
          </a:p>
          <a:p>
            <a:pPr lvl="2"/>
            <a:r>
              <a:rPr lang="en-US" dirty="0"/>
              <a:t>Oppenheimer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0AAAE-0E0B-3335-D9D4-C51D0E1B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280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1" y="745482"/>
            <a:ext cx="7500939" cy="561600"/>
          </a:xfrm>
        </p:spPr>
        <p:txBody>
          <a:bodyPr/>
          <a:lstStyle/>
          <a:p>
            <a:r>
              <a:rPr lang="en-GB" dirty="0"/>
              <a:t>Tests Performed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361" y="1773498"/>
            <a:ext cx="4414837" cy="4040188"/>
          </a:xfrm>
        </p:spPr>
        <p:txBody>
          <a:bodyPr/>
          <a:lstStyle/>
          <a:p>
            <a:r>
              <a:rPr lang="en-GB" sz="1800" dirty="0"/>
              <a:t>We perform the following test: </a:t>
            </a:r>
          </a:p>
          <a:p>
            <a:pPr lvl="1"/>
            <a:r>
              <a:rPr lang="en-GB" sz="1400" dirty="0" err="1"/>
              <a:t>BERTScore</a:t>
            </a:r>
            <a:r>
              <a:rPr lang="en-GB" sz="1400" dirty="0"/>
              <a:t> -&gt; uses BERT’s contextual embeddings to compute similarity between words in reference and generated text via cosine similarity. </a:t>
            </a:r>
          </a:p>
          <a:p>
            <a:pPr lvl="1"/>
            <a:r>
              <a:rPr lang="en-GB" sz="1400" dirty="0"/>
              <a:t>Semantic search -&gt;  uses meaning and context to find the most relevant information. </a:t>
            </a:r>
          </a:p>
          <a:p>
            <a:r>
              <a:rPr lang="en-GB" sz="1800" dirty="0"/>
              <a:t>Testing methodology:</a:t>
            </a:r>
          </a:p>
          <a:p>
            <a:pPr lvl="1"/>
            <a:r>
              <a:rPr lang="en-GB" sz="1400" dirty="0"/>
              <a:t>10 questions each are formed about the movie along with corresponding reference answers. </a:t>
            </a:r>
          </a:p>
          <a:p>
            <a:pPr lvl="1"/>
            <a:r>
              <a:rPr lang="en-GB" sz="1400" dirty="0"/>
              <a:t>Questions are categorise based on knowledge/ prose. </a:t>
            </a:r>
          </a:p>
          <a:p>
            <a:pPr lvl="1"/>
            <a:r>
              <a:rPr lang="en-GB" sz="1400" dirty="0"/>
              <a:t>LLM’s responses are tested against the reference text, before and after giving access to context and RAG. </a:t>
            </a:r>
          </a:p>
          <a:p>
            <a:pPr lvl="1"/>
            <a:endParaRPr lang="en-GB" sz="1400" dirty="0"/>
          </a:p>
          <a:p>
            <a:pPr lvl="1"/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72E1E-1DF3-B66A-8C2B-D413F45F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14" y="1477780"/>
            <a:ext cx="3804571" cy="2260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E07F5E-00D0-6839-3714-4225763A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315" y="3960669"/>
            <a:ext cx="3804570" cy="2200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490F7B-385A-6963-4734-E98F83EC2562}"/>
              </a:ext>
            </a:extLst>
          </p:cNvPr>
          <p:cNvSpPr txBox="1"/>
          <p:nvPr/>
        </p:nvSpPr>
        <p:spPr>
          <a:xfrm>
            <a:off x="6027276" y="3652892"/>
            <a:ext cx="380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Barbie Question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CC831-AAC2-3865-76BB-722B89E7B55A}"/>
              </a:ext>
            </a:extLst>
          </p:cNvPr>
          <p:cNvSpPr txBox="1"/>
          <p:nvPr/>
        </p:nvSpPr>
        <p:spPr>
          <a:xfrm>
            <a:off x="5884400" y="6112518"/>
            <a:ext cx="380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Oppenheimer Question set</a:t>
            </a:r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11156-7687-E1C3-6D07-A744DAA71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8FB7-A353-1374-0DA1-7C0406A9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1" y="745482"/>
            <a:ext cx="7500939" cy="561600"/>
          </a:xfrm>
        </p:spPr>
        <p:txBody>
          <a:bodyPr/>
          <a:lstStyle/>
          <a:p>
            <a:r>
              <a:rPr lang="en-GB" dirty="0"/>
              <a:t>No RAG v/s RAG Performance (Oppenheimer)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C515D-6935-6BBF-BD4D-B280E5D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  <p:pic>
        <p:nvPicPr>
          <p:cNvPr id="4" name="Picture 3" descr="A graph with lines and dots&#10;&#10;Description automatically generated">
            <a:extLst>
              <a:ext uri="{FF2B5EF4-FFF2-40B4-BE49-F238E27FC236}">
                <a16:creationId xmlns:a16="http://schemas.microsoft.com/office/drawing/2014/main" id="{A950BA34-8AC0-B9B2-B911-D1F50E83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535430"/>
            <a:ext cx="4954397" cy="2479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4A3AF-2212-552D-E8CE-1656127257E5}"/>
              </a:ext>
            </a:extLst>
          </p:cNvPr>
          <p:cNvSpPr txBox="1"/>
          <p:nvPr/>
        </p:nvSpPr>
        <p:spPr>
          <a:xfrm>
            <a:off x="5478394" y="1472692"/>
            <a:ext cx="3331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• Noticeable fluctuation -&gt; inconsistent performance</a:t>
            </a:r>
          </a:p>
          <a:p>
            <a:r>
              <a:rPr lang="en-US" sz="1400" dirty="0"/>
              <a:t>• Performance is good could be since Oppenheimer is very famous naturally and has good amount of information on him already.</a:t>
            </a:r>
          </a:p>
        </p:txBody>
      </p:sp>
      <p:pic>
        <p:nvPicPr>
          <p:cNvPr id="10" name="Picture 9" descr="A graph with lines and dots&#10;&#10;Description automatically generated">
            <a:extLst>
              <a:ext uri="{FF2B5EF4-FFF2-40B4-BE49-F238E27FC236}">
                <a16:creationId xmlns:a16="http://schemas.microsoft.com/office/drawing/2014/main" id="{3D0AF931-400E-2E85-94CD-86D47602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709" y="3970996"/>
            <a:ext cx="5061175" cy="2527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DF4099-7BE1-6716-04B2-494CA6D39564}"/>
              </a:ext>
            </a:extLst>
          </p:cNvPr>
          <p:cNvSpPr txBox="1"/>
          <p:nvPr/>
        </p:nvSpPr>
        <p:spPr>
          <a:xfrm>
            <a:off x="315315" y="4260280"/>
            <a:ext cx="3393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• Less variance is observed in the scores, suggesting a stabilized baseline performance after RAG especially in Mistral. </a:t>
            </a:r>
          </a:p>
          <a:p>
            <a:r>
              <a:rPr lang="en-US" sz="1400" dirty="0"/>
              <a:t>• Similar trends are observed, and performance is affected by the question kind.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E059C3-0A0B-977A-C014-7470272DAF92}"/>
              </a:ext>
            </a:extLst>
          </p:cNvPr>
          <p:cNvCxnSpPr>
            <a:cxnSpLocks/>
          </p:cNvCxnSpPr>
          <p:nvPr/>
        </p:nvCxnSpPr>
        <p:spPr>
          <a:xfrm flipV="1">
            <a:off x="4716723" y="2548890"/>
            <a:ext cx="642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E059C3-0A0B-977A-C014-7470272DAF92}"/>
              </a:ext>
            </a:extLst>
          </p:cNvPr>
          <p:cNvCxnSpPr>
            <a:cxnSpLocks/>
          </p:cNvCxnSpPr>
          <p:nvPr/>
        </p:nvCxnSpPr>
        <p:spPr>
          <a:xfrm flipV="1">
            <a:off x="3111234" y="5069519"/>
            <a:ext cx="642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54720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2544</TotalTime>
  <Words>1172</Words>
  <Application>Microsoft Macintosh PowerPoint</Application>
  <PresentationFormat>On-screen Show (4:3)</PresentationFormat>
  <Paragraphs>128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Trinity_PPT_Calibri_Option1</vt:lpstr>
      <vt:lpstr>Question and Answering capabilities of LLMs </vt:lpstr>
      <vt:lpstr>Overview</vt:lpstr>
      <vt:lpstr>Motivation</vt:lpstr>
      <vt:lpstr>Experiments</vt:lpstr>
      <vt:lpstr>Experiment 1: n-gram based tests  </vt:lpstr>
      <vt:lpstr>N –Gram based Testing</vt:lpstr>
      <vt:lpstr>Experiment 2: Introduction of RAG </vt:lpstr>
      <vt:lpstr>Tests Performed </vt:lpstr>
      <vt:lpstr>No RAG v/s RAG Performance (Oppenheimer)</vt:lpstr>
      <vt:lpstr>Precision vs recall (Oppenheimer) </vt:lpstr>
      <vt:lpstr>No RAG v/s RAG Performance (Barbie)</vt:lpstr>
      <vt:lpstr>Precision vs recall (Barbie) </vt:lpstr>
      <vt:lpstr>Semantic Similarity(Oppenheimer) </vt:lpstr>
      <vt:lpstr>Semantic Similarity(continued) </vt:lpstr>
      <vt:lpstr>Inference from Experiment 2</vt:lpstr>
      <vt:lpstr>Conclusions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Ayush Gupta</cp:lastModifiedBy>
  <cp:revision>18</cp:revision>
  <cp:lastPrinted>2014-12-16T10:33:11Z</cp:lastPrinted>
  <dcterms:created xsi:type="dcterms:W3CDTF">2015-04-21T16:55:16Z</dcterms:created>
  <dcterms:modified xsi:type="dcterms:W3CDTF">2024-03-22T11:44:02Z</dcterms:modified>
</cp:coreProperties>
</file>