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71" r:id="rId7"/>
    <p:sldId id="269" r:id="rId8"/>
    <p:sldId id="265" r:id="rId9"/>
    <p:sldId id="268" r:id="rId10"/>
    <p:sldId id="277" r:id="rId11"/>
    <p:sldId id="273" r:id="rId12"/>
    <p:sldId id="272" r:id="rId13"/>
    <p:sldId id="274" r:id="rId14"/>
    <p:sldId id="275" r:id="rId15"/>
    <p:sldId id="278" r:id="rId16"/>
    <p:sldId id="276" r:id="rId17"/>
    <p:sldId id="279" r:id="rId18"/>
    <p:sldId id="280" r:id="rId19"/>
    <p:sldId id="281"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92"/>
    <p:restoredTop sz="96024"/>
  </p:normalViewPr>
  <p:slideViewPr>
    <p:cSldViewPr snapToGrid="0">
      <p:cViewPr varScale="1">
        <p:scale>
          <a:sx n="81" d="100"/>
          <a:sy n="81" d="100"/>
        </p:scale>
        <p:origin x="1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CC01-17D3-405F-39FC-BB6A06154E68}"/>
              </a:ext>
            </a:extLst>
          </p:cNvPr>
          <p:cNvSpPr>
            <a:spLocks noGrp="1"/>
          </p:cNvSpPr>
          <p:nvPr>
            <p:ph type="ctrTitle"/>
          </p:nvPr>
        </p:nvSpPr>
        <p:spPr>
          <a:xfrm>
            <a:off x="1876424" y="439387"/>
            <a:ext cx="8791575" cy="3773384"/>
          </a:xfrm>
        </p:spPr>
        <p:txBody>
          <a:bodyPr>
            <a:normAutofit fontScale="90000"/>
          </a:bodyPr>
          <a:lstStyle/>
          <a:p>
            <a:pPr algn="ctr"/>
            <a:br>
              <a:rPr lang="en-US" sz="7200" b="1" u="sng" dirty="0"/>
            </a:br>
            <a:br>
              <a:rPr lang="en-US" sz="7200" b="1" u="sng" dirty="0"/>
            </a:br>
            <a:br>
              <a:rPr lang="en-US" sz="7200" b="1" u="sng" dirty="0"/>
            </a:br>
            <a:r>
              <a:rPr lang="en-US" sz="7200" b="1" u="sng" dirty="0"/>
              <a:t>NAÏVE BAYES CLASSIFICATION</a:t>
            </a:r>
          </a:p>
        </p:txBody>
      </p:sp>
      <p:sp>
        <p:nvSpPr>
          <p:cNvPr id="3" name="Subtitle 2">
            <a:extLst>
              <a:ext uri="{FF2B5EF4-FFF2-40B4-BE49-F238E27FC236}">
                <a16:creationId xmlns:a16="http://schemas.microsoft.com/office/drawing/2014/main" id="{2F44AB05-8B2D-6CC5-9051-A0538C59942D}"/>
              </a:ext>
            </a:extLst>
          </p:cNvPr>
          <p:cNvSpPr>
            <a:spLocks noGrp="1"/>
          </p:cNvSpPr>
          <p:nvPr>
            <p:ph type="subTitle" idx="1"/>
          </p:nvPr>
        </p:nvSpPr>
        <p:spPr>
          <a:xfrm>
            <a:off x="6466114" y="4898570"/>
            <a:ext cx="4201885" cy="1665516"/>
          </a:xfrm>
        </p:spPr>
        <p:txBody>
          <a:bodyPr>
            <a:normAutofit/>
          </a:bodyPr>
          <a:lstStyle/>
          <a:p>
            <a:r>
              <a:rPr lang="en-US" dirty="0"/>
              <a:t>By : </a:t>
            </a:r>
            <a:r>
              <a:rPr lang="en-US" dirty="0" err="1"/>
              <a:t>Ayush</a:t>
            </a:r>
            <a:r>
              <a:rPr lang="en-US" dirty="0"/>
              <a:t> Tyagi</a:t>
            </a:r>
          </a:p>
          <a:p>
            <a:endParaRPr lang="en-US" dirty="0"/>
          </a:p>
        </p:txBody>
      </p:sp>
    </p:spTree>
    <p:extLst>
      <p:ext uri="{BB962C8B-B14F-4D97-AF65-F5344CB8AC3E}">
        <p14:creationId xmlns:p14="http://schemas.microsoft.com/office/powerpoint/2010/main" val="2560273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47A5-53ED-D47D-B0C0-6934B6E97F03}"/>
              </a:ext>
            </a:extLst>
          </p:cNvPr>
          <p:cNvSpPr>
            <a:spLocks noGrp="1"/>
          </p:cNvSpPr>
          <p:nvPr>
            <p:ph type="title"/>
          </p:nvPr>
        </p:nvSpPr>
        <p:spPr>
          <a:xfrm>
            <a:off x="1141413" y="0"/>
            <a:ext cx="9905998" cy="1117600"/>
          </a:xfrm>
        </p:spPr>
        <p:txBody>
          <a:bodyPr>
            <a:normAutofit/>
          </a:bodyPr>
          <a:lstStyle/>
          <a:p>
            <a:pPr algn="ctr"/>
            <a:r>
              <a:rPr lang="en-US" dirty="0"/>
              <a:t> </a:t>
            </a:r>
            <a:r>
              <a:rPr lang="en-IN" sz="3600" b="1" u="sng" dirty="0">
                <a:effectLst/>
              </a:rPr>
              <a:t>Frequencies and </a:t>
            </a:r>
            <a:r>
              <a:rPr lang="en-IN" sz="3600" b="1" u="sng" dirty="0" err="1">
                <a:effectLst/>
              </a:rPr>
              <a:t>probABILITIES</a:t>
            </a:r>
            <a:endParaRPr lang="en-US" dirty="0"/>
          </a:p>
        </p:txBody>
      </p:sp>
      <p:sp>
        <p:nvSpPr>
          <p:cNvPr id="3" name="Content Placeholder 2">
            <a:extLst>
              <a:ext uri="{FF2B5EF4-FFF2-40B4-BE49-F238E27FC236}">
                <a16:creationId xmlns:a16="http://schemas.microsoft.com/office/drawing/2014/main" id="{91BD695C-39D0-9CEF-205A-5956A3D78E28}"/>
              </a:ext>
            </a:extLst>
          </p:cNvPr>
          <p:cNvSpPr>
            <a:spLocks noGrp="1"/>
          </p:cNvSpPr>
          <p:nvPr>
            <p:ph idx="1"/>
          </p:nvPr>
        </p:nvSpPr>
        <p:spPr>
          <a:xfrm>
            <a:off x="783772" y="957945"/>
            <a:ext cx="10914742" cy="3207655"/>
          </a:xfrm>
        </p:spPr>
        <p:txBody>
          <a:bodyPr/>
          <a:lstStyle/>
          <a:p>
            <a:r>
              <a:rPr lang="en-US" dirty="0"/>
              <a:t>Now we need to calculate the frequencies and probabilities for the given data.</a:t>
            </a:r>
          </a:p>
          <a:p>
            <a:r>
              <a:rPr lang="en-US" dirty="0"/>
              <a:t> There are a total of 14 data points in our dataset.</a:t>
            </a:r>
          </a:p>
          <a:p>
            <a:r>
              <a:rPr lang="en-US" dirty="0"/>
              <a:t>The frequencies for the outlook feature are</a:t>
            </a:r>
          </a:p>
          <a:p>
            <a:endParaRPr lang="en-US" dirty="0"/>
          </a:p>
        </p:txBody>
      </p:sp>
      <p:graphicFrame>
        <p:nvGraphicFramePr>
          <p:cNvPr id="4" name="Table 4">
            <a:extLst>
              <a:ext uri="{FF2B5EF4-FFF2-40B4-BE49-F238E27FC236}">
                <a16:creationId xmlns:a16="http://schemas.microsoft.com/office/drawing/2014/main" id="{E91B163C-DFD6-3FCC-5A74-B4B280BA75CA}"/>
              </a:ext>
            </a:extLst>
          </p:cNvPr>
          <p:cNvGraphicFramePr>
            <a:graphicFrameLocks noGrp="1"/>
          </p:cNvGraphicFramePr>
          <p:nvPr>
            <p:extLst>
              <p:ext uri="{D42A27DB-BD31-4B8C-83A1-F6EECF244321}">
                <p14:modId xmlns:p14="http://schemas.microsoft.com/office/powerpoint/2010/main" val="672431866"/>
              </p:ext>
            </p:extLst>
          </p:nvPr>
        </p:nvGraphicFramePr>
        <p:xfrm>
          <a:off x="1611085" y="3222171"/>
          <a:ext cx="7939316" cy="3207655"/>
        </p:xfrm>
        <a:graphic>
          <a:graphicData uri="http://schemas.openxmlformats.org/drawingml/2006/table">
            <a:tbl>
              <a:tblPr firstRow="1" firstCol="1" lastRow="1" lastCol="1" bandRow="1" bandCol="1">
                <a:effectLst>
                  <a:outerShdw blurRad="50800" dist="50800" dir="5400000" algn="ctr" rotWithShape="0">
                    <a:srgbClr val="000000">
                      <a:alpha val="14000"/>
                    </a:srgbClr>
                  </a:outerShdw>
                </a:effectLst>
                <a:tableStyleId>{7DF18680-E054-41AD-8BC1-D1AEF772440D}</a:tableStyleId>
              </a:tblPr>
              <a:tblGrid>
                <a:gridCol w="1984829">
                  <a:extLst>
                    <a:ext uri="{9D8B030D-6E8A-4147-A177-3AD203B41FA5}">
                      <a16:colId xmlns:a16="http://schemas.microsoft.com/office/drawing/2014/main" val="3920691864"/>
                    </a:ext>
                  </a:extLst>
                </a:gridCol>
                <a:gridCol w="2211667">
                  <a:extLst>
                    <a:ext uri="{9D8B030D-6E8A-4147-A177-3AD203B41FA5}">
                      <a16:colId xmlns:a16="http://schemas.microsoft.com/office/drawing/2014/main" val="641300752"/>
                    </a:ext>
                  </a:extLst>
                </a:gridCol>
                <a:gridCol w="1757991">
                  <a:extLst>
                    <a:ext uri="{9D8B030D-6E8A-4147-A177-3AD203B41FA5}">
                      <a16:colId xmlns:a16="http://schemas.microsoft.com/office/drawing/2014/main" val="2294411792"/>
                    </a:ext>
                  </a:extLst>
                </a:gridCol>
                <a:gridCol w="1984829">
                  <a:extLst>
                    <a:ext uri="{9D8B030D-6E8A-4147-A177-3AD203B41FA5}">
                      <a16:colId xmlns:a16="http://schemas.microsoft.com/office/drawing/2014/main" val="456800732"/>
                    </a:ext>
                  </a:extLst>
                </a:gridCol>
              </a:tblGrid>
              <a:tr h="641531">
                <a:tc>
                  <a:txBody>
                    <a:bodyPr/>
                    <a:lstStyle/>
                    <a:p>
                      <a:r>
                        <a:rPr lang="en-US" dirty="0">
                          <a:solidFill>
                            <a:schemeClr val="lt1"/>
                          </a:solidFill>
                        </a:rPr>
                        <a:t>Outlook</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5">
                        <a:alpha val="0"/>
                      </a:schemeClr>
                    </a:solidFill>
                  </a:tcPr>
                </a:tc>
                <a:tc>
                  <a:txBody>
                    <a:bodyPr/>
                    <a:lstStyle/>
                    <a:p>
                      <a:r>
                        <a:rPr lang="en-US" dirty="0">
                          <a:solidFill>
                            <a:schemeClr val="lt1"/>
                          </a:solidFill>
                        </a:rPr>
                        <a:t>Yes</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5">
                        <a:alpha val="0"/>
                      </a:schemeClr>
                    </a:solidFill>
                  </a:tcPr>
                </a:tc>
                <a:tc>
                  <a:txBody>
                    <a:bodyPr/>
                    <a:lstStyle/>
                    <a:p>
                      <a:r>
                        <a:rPr lang="en-US" dirty="0">
                          <a:solidFill>
                            <a:schemeClr val="lt1"/>
                          </a:solidFill>
                        </a:rPr>
                        <a:t>No</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5">
                        <a:alpha val="0"/>
                      </a:schemeClr>
                    </a:solidFill>
                  </a:tcPr>
                </a:tc>
                <a:tc>
                  <a:txBody>
                    <a:bodyPr/>
                    <a:lstStyle/>
                    <a:p>
                      <a:r>
                        <a:rPr lang="en-US" dirty="0">
                          <a:solidFill>
                            <a:schemeClr val="lt1"/>
                          </a:solidFill>
                        </a:rPr>
                        <a:t>Total</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5">
                        <a:alpha val="0"/>
                      </a:schemeClr>
                    </a:solidFill>
                  </a:tcPr>
                </a:tc>
                <a:extLst>
                  <a:ext uri="{0D108BD9-81ED-4DB2-BD59-A6C34878D82A}">
                    <a16:rowId xmlns:a16="http://schemas.microsoft.com/office/drawing/2014/main" val="3238742421"/>
                  </a:ext>
                </a:extLst>
              </a:tr>
              <a:tr h="641531">
                <a:tc>
                  <a:txBody>
                    <a:bodyPr/>
                    <a:lstStyle/>
                    <a:p>
                      <a:r>
                        <a:rPr lang="en-US" dirty="0">
                          <a:solidFill>
                            <a:schemeClr val="tx1"/>
                          </a:solidFill>
                        </a:rPr>
                        <a:t>Sunny</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5">
                        <a:tint val="40000"/>
                        <a:alpha val="0"/>
                      </a:schemeClr>
                    </a:solidFill>
                  </a:tcPr>
                </a:tc>
                <a:tc>
                  <a:txBody>
                    <a:bodyPr/>
                    <a:lstStyle/>
                    <a:p>
                      <a:r>
                        <a:rPr lang="en-US" dirty="0">
                          <a:solidFill>
                            <a:schemeClr val="tx1"/>
                          </a:solidFill>
                        </a:rPr>
                        <a:t>2</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5">
                        <a:tint val="40000"/>
                        <a:alpha val="0"/>
                      </a:schemeClr>
                    </a:solidFill>
                  </a:tcPr>
                </a:tc>
                <a:tc>
                  <a:txBody>
                    <a:bodyPr/>
                    <a:lstStyle/>
                    <a:p>
                      <a:r>
                        <a:rPr lang="en-US" dirty="0">
                          <a:solidFill>
                            <a:schemeClr val="tx1"/>
                          </a:solidFill>
                        </a:rPr>
                        <a:t>3</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5">
                        <a:tint val="40000"/>
                        <a:alpha val="0"/>
                      </a:schemeClr>
                    </a:solidFill>
                  </a:tcPr>
                </a:tc>
                <a:tc>
                  <a:txBody>
                    <a:bodyPr/>
                    <a:lstStyle/>
                    <a:p>
                      <a:r>
                        <a:rPr lang="en-US" sz="2000" dirty="0">
                          <a:solidFill>
                            <a:schemeClr val="lt1"/>
                          </a:solidFill>
                        </a:rPr>
                        <a:t>5</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5">
                        <a:tint val="40000"/>
                        <a:alpha val="0"/>
                      </a:schemeClr>
                    </a:solidFill>
                  </a:tcPr>
                </a:tc>
                <a:extLst>
                  <a:ext uri="{0D108BD9-81ED-4DB2-BD59-A6C34878D82A}">
                    <a16:rowId xmlns:a16="http://schemas.microsoft.com/office/drawing/2014/main" val="1696220840"/>
                  </a:ext>
                </a:extLst>
              </a:tr>
              <a:tr h="641531">
                <a:tc>
                  <a:txBody>
                    <a:bodyPr/>
                    <a:lstStyle/>
                    <a:p>
                      <a:r>
                        <a:rPr lang="en-US" dirty="0">
                          <a:solidFill>
                            <a:schemeClr val="lt1"/>
                          </a:solidFill>
                        </a:rPr>
                        <a:t>Overcast</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5">
                        <a:tint val="20000"/>
                        <a:alpha val="0"/>
                      </a:schemeClr>
                    </a:solidFill>
                  </a:tcPr>
                </a:tc>
                <a:tc>
                  <a:txBody>
                    <a:bodyPr/>
                    <a:lstStyle/>
                    <a:p>
                      <a:r>
                        <a:rPr lang="en-US" dirty="0">
                          <a:solidFill>
                            <a:schemeClr val="tx1"/>
                          </a:solidFill>
                        </a:rPr>
                        <a:t>4</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5">
                        <a:tint val="20000"/>
                        <a:alpha val="0"/>
                      </a:schemeClr>
                    </a:solidFill>
                  </a:tcPr>
                </a:tc>
                <a:tc>
                  <a:txBody>
                    <a:bodyPr/>
                    <a:lstStyle/>
                    <a:p>
                      <a:r>
                        <a:rPr lang="en-US" dirty="0">
                          <a:solidFill>
                            <a:schemeClr val="tx1"/>
                          </a:solidFill>
                        </a:rPr>
                        <a:t>0</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5">
                        <a:tint val="20000"/>
                        <a:alpha val="0"/>
                      </a:schemeClr>
                    </a:solidFill>
                  </a:tcPr>
                </a:tc>
                <a:tc>
                  <a:txBody>
                    <a:bodyPr/>
                    <a:lstStyle/>
                    <a:p>
                      <a:r>
                        <a:rPr lang="en-US" sz="2000" dirty="0">
                          <a:solidFill>
                            <a:schemeClr val="lt1"/>
                          </a:solidFill>
                        </a:rPr>
                        <a:t>4</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5">
                        <a:tint val="20000"/>
                        <a:alpha val="0"/>
                      </a:schemeClr>
                    </a:solidFill>
                  </a:tcPr>
                </a:tc>
                <a:extLst>
                  <a:ext uri="{0D108BD9-81ED-4DB2-BD59-A6C34878D82A}">
                    <a16:rowId xmlns:a16="http://schemas.microsoft.com/office/drawing/2014/main" val="1104990074"/>
                  </a:ext>
                </a:extLst>
              </a:tr>
              <a:tr h="641531">
                <a:tc>
                  <a:txBody>
                    <a:bodyPr/>
                    <a:lstStyle/>
                    <a:p>
                      <a:r>
                        <a:rPr lang="en-US" dirty="0">
                          <a:solidFill>
                            <a:schemeClr val="lt1"/>
                          </a:solidFill>
                        </a:rPr>
                        <a:t>Rainy</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5">
                        <a:tint val="40000"/>
                        <a:alpha val="0"/>
                      </a:schemeClr>
                    </a:solidFill>
                  </a:tcPr>
                </a:tc>
                <a:tc>
                  <a:txBody>
                    <a:bodyPr/>
                    <a:lstStyle/>
                    <a:p>
                      <a:r>
                        <a:rPr lang="en-US" dirty="0">
                          <a:solidFill>
                            <a:schemeClr val="tx1"/>
                          </a:solidFill>
                        </a:rPr>
                        <a:t>3</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5">
                        <a:tint val="40000"/>
                        <a:alpha val="0"/>
                      </a:schemeClr>
                    </a:solidFill>
                  </a:tcPr>
                </a:tc>
                <a:tc>
                  <a:txBody>
                    <a:bodyPr/>
                    <a:lstStyle/>
                    <a:p>
                      <a:r>
                        <a:rPr lang="en-US" dirty="0">
                          <a:solidFill>
                            <a:schemeClr val="tx1"/>
                          </a:solidFill>
                        </a:rPr>
                        <a:t>2</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5">
                        <a:tint val="40000"/>
                        <a:alpha val="0"/>
                      </a:schemeClr>
                    </a:solidFill>
                  </a:tcPr>
                </a:tc>
                <a:tc>
                  <a:txBody>
                    <a:bodyPr/>
                    <a:lstStyle/>
                    <a:p>
                      <a:r>
                        <a:rPr lang="en-US" sz="2000" dirty="0">
                          <a:solidFill>
                            <a:schemeClr val="lt1"/>
                          </a:solidFill>
                        </a:rPr>
                        <a:t>5</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cell3D prstMaterial="dkEdge">
                      <a:bevel w="25400" h="25400" prst="angle"/>
                      <a:lightRig rig="flood" dir="t"/>
                    </a:cell3D>
                    <a:solidFill>
                      <a:schemeClr val="accent5">
                        <a:tint val="40000"/>
                        <a:alpha val="0"/>
                      </a:schemeClr>
                    </a:solidFill>
                  </a:tcPr>
                </a:tc>
                <a:extLst>
                  <a:ext uri="{0D108BD9-81ED-4DB2-BD59-A6C34878D82A}">
                    <a16:rowId xmlns:a16="http://schemas.microsoft.com/office/drawing/2014/main" val="1267383708"/>
                  </a:ext>
                </a:extLst>
              </a:tr>
              <a:tr h="641531">
                <a:tc>
                  <a:txBody>
                    <a:bodyPr/>
                    <a:lstStyle/>
                    <a:p>
                      <a:r>
                        <a:rPr lang="en-US" dirty="0">
                          <a:solidFill>
                            <a:schemeClr val="lt1"/>
                          </a:solidFill>
                        </a:rPr>
                        <a:t>Total</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5">
                        <a:tint val="40000"/>
                        <a:alpha val="0"/>
                      </a:schemeClr>
                    </a:solidFill>
                  </a:tcPr>
                </a:tc>
                <a:tc>
                  <a:txBody>
                    <a:bodyPr/>
                    <a:lstStyle/>
                    <a:p>
                      <a:r>
                        <a:rPr lang="en-US" sz="2000" dirty="0">
                          <a:solidFill>
                            <a:schemeClr val="lt1"/>
                          </a:solidFill>
                        </a:rPr>
                        <a:t>9</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5">
                        <a:tint val="40000"/>
                        <a:alpha val="0"/>
                      </a:schemeClr>
                    </a:solidFill>
                  </a:tcPr>
                </a:tc>
                <a:tc>
                  <a:txBody>
                    <a:bodyPr/>
                    <a:lstStyle/>
                    <a:p>
                      <a:r>
                        <a:rPr lang="en-US" sz="2000" dirty="0">
                          <a:solidFill>
                            <a:schemeClr val="lt1"/>
                          </a:solidFill>
                        </a:rPr>
                        <a:t>5</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5">
                        <a:tint val="40000"/>
                        <a:alpha val="0"/>
                      </a:schemeClr>
                    </a:solidFill>
                  </a:tcPr>
                </a:tc>
                <a:tc>
                  <a:txBody>
                    <a:bodyPr/>
                    <a:lstStyle/>
                    <a:p>
                      <a:r>
                        <a:rPr lang="en-US" sz="2000" dirty="0">
                          <a:solidFill>
                            <a:schemeClr val="lt1"/>
                          </a:solidFill>
                        </a:rPr>
                        <a:t>14</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cell3D prstMaterial="dkEdge">
                      <a:bevel w="25400" h="25400" prst="angle"/>
                      <a:lightRig rig="flood" dir="t"/>
                    </a:cell3D>
                    <a:solidFill>
                      <a:schemeClr val="accent5">
                        <a:tint val="40000"/>
                        <a:alpha val="0"/>
                      </a:schemeClr>
                    </a:solidFill>
                  </a:tcPr>
                </a:tc>
                <a:extLst>
                  <a:ext uri="{0D108BD9-81ED-4DB2-BD59-A6C34878D82A}">
                    <a16:rowId xmlns:a16="http://schemas.microsoft.com/office/drawing/2014/main" val="151024141"/>
                  </a:ext>
                </a:extLst>
              </a:tr>
            </a:tbl>
          </a:graphicData>
        </a:graphic>
      </p:graphicFrame>
    </p:spTree>
    <p:extLst>
      <p:ext uri="{BB962C8B-B14F-4D97-AF65-F5344CB8AC3E}">
        <p14:creationId xmlns:p14="http://schemas.microsoft.com/office/powerpoint/2010/main" val="3287741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9E376-78D5-0363-B457-8BF337A2C118}"/>
              </a:ext>
            </a:extLst>
          </p:cNvPr>
          <p:cNvSpPr>
            <a:spLocks noGrp="1"/>
          </p:cNvSpPr>
          <p:nvPr>
            <p:ph type="title"/>
          </p:nvPr>
        </p:nvSpPr>
        <p:spPr>
          <a:xfrm>
            <a:off x="1141413" y="-1094168"/>
            <a:ext cx="9905998" cy="1478570"/>
          </a:xfrm>
        </p:spPr>
        <p:txBody>
          <a:bodyPr/>
          <a:lstStyle/>
          <a:p>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F25D1E-45A6-3553-B7BC-C6FF77607101}"/>
                  </a:ext>
                </a:extLst>
              </p:cNvPr>
              <p:cNvSpPr>
                <a:spLocks noGrp="1"/>
              </p:cNvSpPr>
              <p:nvPr>
                <p:ph idx="1"/>
              </p:nvPr>
            </p:nvSpPr>
            <p:spPr>
              <a:xfrm>
                <a:off x="1141412" y="1001258"/>
                <a:ext cx="9905999" cy="5283428"/>
              </a:xfrm>
            </p:spPr>
            <p:txBody>
              <a:bodyPr/>
              <a:lstStyle/>
              <a:p>
                <a:r>
                  <a:rPr lang="en-US" dirty="0"/>
                  <a:t>The corresponding probabilities which can be calculated from the above table are as follows . . . . . . </a:t>
                </a:r>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𝑦𝑒𝑠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14</m:t>
                        </m:r>
                      </m:den>
                    </m:f>
                  </m:oMath>
                </a14:m>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𝑛𝑜</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14</m:t>
                        </m:r>
                      </m:den>
                    </m:f>
                  </m:oMath>
                </a14:m>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𝑠𝑢𝑛𝑛𝑦</m:t>
                        </m:r>
                        <m:r>
                          <a:rPr lang="en-US" b="0" i="1" smtClean="0">
                            <a:latin typeface="Cambria Math" panose="02040503050406030204" pitchFamily="18" charset="0"/>
                          </a:rPr>
                          <m:t> | </m:t>
                        </m:r>
                        <m:r>
                          <a:rPr lang="en-US" b="0" i="1" smtClean="0">
                            <a:latin typeface="Cambria Math" panose="02040503050406030204" pitchFamily="18" charset="0"/>
                          </a:rPr>
                          <m:t>𝑦𝑒𝑠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9</m:t>
                        </m:r>
                      </m:den>
                    </m:f>
                  </m:oMath>
                </a14:m>
                <a:r>
                  <a:rPr lang="en-US" dirty="0"/>
                  <a:t>         and </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𝑠𝑢𝑛𝑛𝑦</m:t>
                        </m:r>
                        <m:r>
                          <a:rPr lang="en-US" i="1">
                            <a:latin typeface="Cambria Math" panose="02040503050406030204" pitchFamily="18" charset="0"/>
                          </a:rPr>
                          <m:t> | </m:t>
                        </m:r>
                        <m:r>
                          <a:rPr lang="en-US" b="0" i="1" smtClean="0">
                            <a:latin typeface="Cambria Math" panose="02040503050406030204" pitchFamily="18" charset="0"/>
                          </a:rPr>
                          <m:t>𝑛𝑜</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oMath>
                </a14:m>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𝑜𝑣𝑒𝑟𝑐𝑎𝑠𝑡</m:t>
                        </m:r>
                        <m:r>
                          <a:rPr lang="en-US" b="0" i="1" smtClean="0">
                            <a:latin typeface="Cambria Math" panose="02040503050406030204" pitchFamily="18" charset="0"/>
                          </a:rPr>
                          <m:t> | </m:t>
                        </m:r>
                        <m:r>
                          <a:rPr lang="en-US" b="0" i="1" smtClean="0">
                            <a:latin typeface="Cambria Math" panose="02040503050406030204" pitchFamily="18" charset="0"/>
                          </a:rPr>
                          <m:t>𝑦𝑒𝑠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9</m:t>
                        </m:r>
                      </m:den>
                    </m:f>
                    <m:r>
                      <a:rPr lang="en-US" b="0" i="0" smtClean="0">
                        <a:latin typeface="Cambria Math" panose="02040503050406030204" pitchFamily="18" charset="0"/>
                      </a:rPr>
                      <m:t>   </m:t>
                    </m:r>
                  </m:oMath>
                </a14:m>
                <a:r>
                  <a:rPr lang="en-US" dirty="0"/>
                  <a:t>  and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𝑜𝑣𝑒𝑟𝑐𝑎𝑠𝑡</m:t>
                        </m:r>
                        <m:r>
                          <a:rPr lang="en-US" i="1">
                            <a:latin typeface="Cambria Math" panose="02040503050406030204" pitchFamily="18" charset="0"/>
                          </a:rPr>
                          <m:t> | </m:t>
                        </m:r>
                        <m:r>
                          <a:rPr lang="en-US" b="0" i="1" smtClean="0">
                            <a:latin typeface="Cambria Math" panose="02040503050406030204" pitchFamily="18" charset="0"/>
                          </a:rPr>
                          <m:t>𝑛𝑜</m:t>
                        </m:r>
                      </m:e>
                    </m:d>
                    <m:r>
                      <a:rPr lang="en-US" i="1">
                        <a:latin typeface="Cambria Math" panose="02040503050406030204" pitchFamily="18" charset="0"/>
                      </a:rPr>
                      <m:t>=</m:t>
                    </m:r>
                    <m:r>
                      <a:rPr lang="en-US" b="0" i="1" smtClean="0">
                        <a:latin typeface="Cambria Math" panose="02040503050406030204" pitchFamily="18" charset="0"/>
                      </a:rPr>
                      <m:t>0</m:t>
                    </m:r>
                  </m:oMath>
                </a14:m>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𝑟𝑎𝑖𝑛𝑦</m:t>
                        </m:r>
                        <m:r>
                          <a:rPr lang="en-US" b="0" i="1" smtClean="0">
                            <a:latin typeface="Cambria Math" panose="02040503050406030204" pitchFamily="18" charset="0"/>
                          </a:rPr>
                          <m:t> | </m:t>
                        </m:r>
                        <m:r>
                          <a:rPr lang="en-US" b="0" i="1" smtClean="0">
                            <a:latin typeface="Cambria Math" panose="02040503050406030204" pitchFamily="18" charset="0"/>
                          </a:rPr>
                          <m:t>𝑦𝑒𝑠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9</m:t>
                        </m:r>
                      </m:den>
                    </m:f>
                  </m:oMath>
                </a14:m>
                <a:r>
                  <a:rPr lang="en-US" dirty="0"/>
                  <a:t>         and </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𝑟𝑎𝑖𝑛𝑦</m:t>
                        </m:r>
                        <m:r>
                          <a:rPr lang="en-US" i="1">
                            <a:latin typeface="Cambria Math" panose="02040503050406030204" pitchFamily="18" charset="0"/>
                          </a:rPr>
                          <m:t> | </m:t>
                        </m:r>
                        <m:r>
                          <a:rPr lang="en-US" b="0" i="1" smtClean="0">
                            <a:latin typeface="Cambria Math" panose="02040503050406030204" pitchFamily="18" charset="0"/>
                          </a:rPr>
                          <m:t>𝑛𝑜</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b="0" i="1" smtClean="0">
                            <a:latin typeface="Cambria Math" panose="02040503050406030204" pitchFamily="18" charset="0"/>
                          </a:rPr>
                          <m:t>5</m:t>
                        </m:r>
                      </m:den>
                    </m:f>
                  </m:oMath>
                </a14:m>
                <a:r>
                  <a:rPr lang="en-US" dirty="0"/>
                  <a:t>.</a:t>
                </a:r>
              </a:p>
            </p:txBody>
          </p:sp>
        </mc:Choice>
        <mc:Fallback xmlns="">
          <p:sp>
            <p:nvSpPr>
              <p:cNvPr id="3" name="Content Placeholder 2">
                <a:extLst>
                  <a:ext uri="{FF2B5EF4-FFF2-40B4-BE49-F238E27FC236}">
                    <a16:creationId xmlns:a16="http://schemas.microsoft.com/office/drawing/2014/main" id="{67F25D1E-45A6-3553-B7BC-C6FF77607101}"/>
                  </a:ext>
                </a:extLst>
              </p:cNvPr>
              <p:cNvSpPr>
                <a:spLocks noGrp="1" noRot="1" noChangeAspect="1" noMove="1" noResize="1" noEditPoints="1" noAdjustHandles="1" noChangeArrowheads="1" noChangeShapeType="1" noTextEdit="1"/>
              </p:cNvSpPr>
              <p:nvPr>
                <p:ph idx="1"/>
              </p:nvPr>
            </p:nvSpPr>
            <p:spPr>
              <a:xfrm>
                <a:off x="1141412" y="1001258"/>
                <a:ext cx="9905999" cy="5283428"/>
              </a:xfrm>
              <a:blipFill>
                <a:blip r:embed="rId2"/>
                <a:stretch>
                  <a:fillRect l="-1231" t="-1499" r="-1723"/>
                </a:stretch>
              </a:blipFill>
            </p:spPr>
            <p:txBody>
              <a:bodyPr/>
              <a:lstStyle/>
              <a:p>
                <a:r>
                  <a:rPr lang="en-IN">
                    <a:noFill/>
                  </a:rPr>
                  <a:t> </a:t>
                </a:r>
              </a:p>
            </p:txBody>
          </p:sp>
        </mc:Fallback>
      </mc:AlternateContent>
    </p:spTree>
    <p:extLst>
      <p:ext uri="{BB962C8B-B14F-4D97-AF65-F5344CB8AC3E}">
        <p14:creationId xmlns:p14="http://schemas.microsoft.com/office/powerpoint/2010/main" val="2822828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75E4-49AB-BB47-3ABF-A3EB806C70D2}"/>
              </a:ext>
            </a:extLst>
          </p:cNvPr>
          <p:cNvSpPr>
            <a:spLocks noGrp="1"/>
          </p:cNvSpPr>
          <p:nvPr>
            <p:ph type="title"/>
          </p:nvPr>
        </p:nvSpPr>
        <p:spPr>
          <a:xfrm>
            <a:off x="1141413" y="139547"/>
            <a:ext cx="9905998" cy="1384453"/>
          </a:xfrm>
        </p:spPr>
        <p:txBody>
          <a:bodyPr>
            <a:normAutofit/>
          </a:bodyPr>
          <a:lstStyle/>
          <a:p>
            <a:pPr algn="ctr"/>
            <a:r>
              <a:rPr lang="en-IN" b="1" u="sng" dirty="0">
                <a:effectLst/>
              </a:rPr>
              <a:t>Frequencies and probabilities</a:t>
            </a:r>
            <a:endParaRPr lang="en-US" b="1" u="sng" dirty="0"/>
          </a:p>
        </p:txBody>
      </p:sp>
      <p:sp>
        <p:nvSpPr>
          <p:cNvPr id="8" name="Content Placeholder 7">
            <a:extLst>
              <a:ext uri="{FF2B5EF4-FFF2-40B4-BE49-F238E27FC236}">
                <a16:creationId xmlns:a16="http://schemas.microsoft.com/office/drawing/2014/main" id="{4AAA1860-3F1B-36B4-CD24-1C1FC840FE0A}"/>
              </a:ext>
            </a:extLst>
          </p:cNvPr>
          <p:cNvSpPr>
            <a:spLocks noGrp="1"/>
          </p:cNvSpPr>
          <p:nvPr>
            <p:ph idx="1"/>
          </p:nvPr>
        </p:nvSpPr>
        <p:spPr>
          <a:xfrm>
            <a:off x="1141412" y="1233714"/>
            <a:ext cx="9905999" cy="4557487"/>
          </a:xfrm>
        </p:spPr>
        <p:txBody>
          <a:bodyPr/>
          <a:lstStyle/>
          <a:p>
            <a:r>
              <a:rPr lang="en-US" dirty="0"/>
              <a:t>Similarly we can calculate the conditional probabilities of all the features .</a:t>
            </a:r>
          </a:p>
          <a:p>
            <a:r>
              <a:rPr lang="en-US" dirty="0"/>
              <a:t>The </a:t>
            </a:r>
            <a:r>
              <a:rPr lang="en-IN" dirty="0">
                <a:effectLst/>
              </a:rPr>
              <a:t>Frequencies and probabilities for the weather data is :</a:t>
            </a:r>
            <a:r>
              <a:rPr lang="en-US" dirty="0"/>
              <a:t> </a:t>
            </a:r>
          </a:p>
          <a:p>
            <a:endParaRPr lang="en-US" dirty="0"/>
          </a:p>
          <a:p>
            <a:endParaRPr lang="en-US" dirty="0"/>
          </a:p>
        </p:txBody>
      </p:sp>
      <p:pic>
        <p:nvPicPr>
          <p:cNvPr id="9" name="Content Placeholder 3">
            <a:extLst>
              <a:ext uri="{FF2B5EF4-FFF2-40B4-BE49-F238E27FC236}">
                <a16:creationId xmlns:a16="http://schemas.microsoft.com/office/drawing/2014/main" id="{46943E43-59C0-7F32-AC3D-90EC69DB3C26}"/>
              </a:ext>
            </a:extLst>
          </p:cNvPr>
          <p:cNvPicPr>
            <a:picLocks noChangeAspect="1"/>
          </p:cNvPicPr>
          <p:nvPr/>
        </p:nvPicPr>
        <p:blipFill>
          <a:blip r:embed="rId2"/>
          <a:stretch>
            <a:fillRect/>
          </a:stretch>
        </p:blipFill>
        <p:spPr>
          <a:xfrm>
            <a:off x="1746999" y="2668741"/>
            <a:ext cx="8462595" cy="3541712"/>
          </a:xfrm>
          <a:prstGeom prst="rect">
            <a:avLst/>
          </a:prstGeom>
        </p:spPr>
      </p:pic>
    </p:spTree>
    <p:extLst>
      <p:ext uri="{BB962C8B-B14F-4D97-AF65-F5344CB8AC3E}">
        <p14:creationId xmlns:p14="http://schemas.microsoft.com/office/powerpoint/2010/main" val="2728734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2EBC-4821-7A34-538F-397101FC2484}"/>
              </a:ext>
            </a:extLst>
          </p:cNvPr>
          <p:cNvSpPr>
            <a:spLocks noGrp="1"/>
          </p:cNvSpPr>
          <p:nvPr>
            <p:ph type="title"/>
          </p:nvPr>
        </p:nvSpPr>
        <p:spPr>
          <a:xfrm>
            <a:off x="1141413" y="0"/>
            <a:ext cx="9905998" cy="1277257"/>
          </a:xfrm>
        </p:spPr>
        <p:txBody>
          <a:bodyPr/>
          <a:lstStyle/>
          <a:p>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A51D8B-67AE-57BB-150D-70FE25320359}"/>
                  </a:ext>
                </a:extLst>
              </p:cNvPr>
              <p:cNvSpPr>
                <a:spLocks noGrp="1"/>
              </p:cNvSpPr>
              <p:nvPr>
                <p:ph idx="1"/>
              </p:nvPr>
            </p:nvSpPr>
            <p:spPr>
              <a:xfrm>
                <a:off x="406400" y="377371"/>
                <a:ext cx="11466286" cy="6183086"/>
              </a:xfrm>
            </p:spPr>
            <p:txBody>
              <a:bodyPr>
                <a:normAutofit/>
              </a:bodyPr>
              <a:lstStyle/>
              <a:p>
                <a:r>
                  <a:rPr lang="en-IN" sz="2000" dirty="0">
                    <a:effectLst/>
                    <a:latin typeface="Helvetica" pitchFamily="2" charset="0"/>
                  </a:rPr>
                  <a:t>Now assume that we have to classify the following new instance: </a:t>
                </a:r>
                <a:endParaRPr lang="en-IN" sz="2000" dirty="0"/>
              </a:p>
              <a:p>
                <a:endParaRPr lang="en-US" dirty="0"/>
              </a:p>
              <a:p>
                <a:endParaRPr lang="en-US" dirty="0"/>
              </a:p>
              <a:p>
                <a:pPr marL="0" indent="0">
                  <a:buNone/>
                </a:pPr>
                <a:r>
                  <a:rPr lang="en-IN" sz="2000" dirty="0"/>
                  <a:t>We have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𝑎𝑟𝑔𝑚𝑎𝑥</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sup>
                        <m:e>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e>
                      </m:nary>
                      <m:r>
                        <a:rPr lang="en-US" b="0" i="0" smtClean="0">
                          <a:latin typeface="Cambria Math" panose="02040503050406030204" pitchFamily="18" charset="0"/>
                        </a:rPr>
                        <m:t> </m:t>
                      </m:r>
                      <m:r>
                        <m:rPr>
                          <m:sty m:val="p"/>
                        </m:rPr>
                        <a:rPr lang="en-US" b="0" i="0" smtClean="0">
                          <a:latin typeface="Cambria Math" panose="02040503050406030204" pitchFamily="18" charset="0"/>
                        </a:rPr>
                        <m:t>P</m:t>
                      </m:r>
                      <m:r>
                        <a:rPr lang="en-US" b="0" i="0" smtClean="0">
                          <a:latin typeface="Cambria Math" panose="02040503050406030204" pitchFamily="18" charset="0"/>
                        </a:rPr>
                        <m:t>(</m:t>
                      </m:r>
                      <m:r>
                        <m:rPr>
                          <m:sty m:val="p"/>
                        </m:rPr>
                        <a:rPr lang="en-US" b="0" i="0" smtClean="0">
                          <a:latin typeface="Cambria Math" panose="02040503050406030204" pitchFamily="18" charset="0"/>
                        </a:rPr>
                        <m:t>Y</m:t>
                      </m:r>
                      <m:r>
                        <a:rPr lang="en-US" b="0" i="0" smtClean="0">
                          <a:latin typeface="Cambria Math" panose="02040503050406030204" pitchFamily="18" charset="0"/>
                        </a:rPr>
                        <m:t>)</m:t>
                      </m:r>
                    </m:oMath>
                  </m:oMathPara>
                </a14:m>
                <a:endParaRPr lang="en-US" dirty="0"/>
              </a:p>
              <a:p>
                <a:pPr marL="0" indent="0">
                  <a:buNone/>
                </a:pPr>
                <a:r>
                  <a:rPr lang="en-US" dirty="0"/>
                  <a:t>The possible values of output class could be either yes or no, therefore</a:t>
                </a:r>
              </a:p>
              <a:p>
                <a:pPr marL="0" indent="0">
                  <a:buNone/>
                </a:pPr>
                <a:r>
                  <a:rPr lang="en-US" sz="2400" dirty="0">
                    <a:effectLst/>
                  </a:rPr>
                  <a:t>     We need to </a:t>
                </a:r>
                <a:r>
                  <a:rPr lang="en-IN" sz="2400" dirty="0">
                    <a:effectLst/>
                  </a:rPr>
                  <a:t>compute a probability for each class based on the probability distribution in the training data i.e. We need to calculate </a:t>
                </a:r>
              </a:p>
              <a:p>
                <a:pPr marL="0" indent="0">
                  <a:buNone/>
                </a:pPr>
                <a:r>
                  <a:rPr lang="en-US" sz="2400" b="0" dirty="0"/>
                  <a:t>        </a:t>
                </a:r>
                <a14:m>
                  <m:oMath xmlns:m="http://schemas.openxmlformats.org/officeDocument/2006/math">
                    <m:r>
                      <a:rPr lang="en-US" sz="2400" b="0" i="1" smtClean="0">
                        <a:latin typeface="Cambria Math" panose="02040503050406030204" pitchFamily="18" charset="0"/>
                      </a:rPr>
                      <m:t>𝑃</m:t>
                    </m:r>
                    <m:d>
                      <m:dPr>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𝑌</m:t>
                        </m:r>
                        <m:r>
                          <a:rPr lang="en-US" sz="2400" b="0" i="1" smtClean="0">
                            <a:latin typeface="Cambria Math" panose="02040503050406030204" pitchFamily="18" charset="0"/>
                          </a:rPr>
                          <m:t>=</m:t>
                        </m:r>
                        <m:r>
                          <a:rPr lang="en-US" sz="2400" b="0" i="1" smtClean="0">
                            <a:latin typeface="Cambria Math" panose="02040503050406030204" pitchFamily="18" charset="0"/>
                          </a:rPr>
                          <m:t>𝑦𝑒𝑠</m:t>
                        </m:r>
                        <m:r>
                          <a:rPr lang="en-US" sz="2400" b="0" i="1" smtClean="0">
                            <a:latin typeface="Cambria Math" panose="02040503050406030204" pitchFamily="18" charset="0"/>
                          </a:rPr>
                          <m:t> </m:t>
                        </m:r>
                      </m:e>
                    </m:d>
                    <m:r>
                      <a:rPr lang="en-US" sz="2400" b="0" i="1" smtClean="0">
                        <a:latin typeface="Cambria Math" panose="02040503050406030204" pitchFamily="18" charset="0"/>
                      </a:rPr>
                      <m:t> </m:t>
                    </m:r>
                    <m:r>
                      <a:rPr lang="en-US" sz="2400" b="0" i="1" smtClean="0">
                        <a:latin typeface="Cambria Math" panose="02040503050406030204" pitchFamily="18" charset="0"/>
                      </a:rPr>
                      <m:t>𝑜𝑢𝑡𝑙𝑜𝑜𝑘</m:t>
                    </m:r>
                    <m:r>
                      <a:rPr lang="en-US" sz="2400" b="0" i="1" smtClean="0">
                        <a:latin typeface="Cambria Math" panose="02040503050406030204" pitchFamily="18" charset="0"/>
                      </a:rPr>
                      <m:t>=</m:t>
                    </m:r>
                    <m:r>
                      <a:rPr lang="en-US" sz="2400" b="0" i="1" smtClean="0">
                        <a:latin typeface="Cambria Math" panose="02040503050406030204" pitchFamily="18" charset="0"/>
                      </a:rPr>
                      <m:t>𝑠𝑢𝑛𝑛𝑦</m:t>
                    </m:r>
                    <m:r>
                      <a:rPr lang="en-US" sz="2400" b="0" i="1" smtClean="0">
                        <a:latin typeface="Cambria Math" panose="02040503050406030204" pitchFamily="18" charset="0"/>
                      </a:rPr>
                      <m:t>, </m:t>
                    </m:r>
                    <m:r>
                      <a:rPr lang="en-US" sz="2400" b="0" i="1" smtClean="0">
                        <a:latin typeface="Cambria Math" panose="02040503050406030204" pitchFamily="18" charset="0"/>
                      </a:rPr>
                      <m:t>𝑡𝑒𝑚𝑝</m:t>
                    </m:r>
                    <m:r>
                      <a:rPr lang="en-US" sz="2400" b="0" i="1" smtClean="0">
                        <a:latin typeface="Cambria Math" panose="02040503050406030204" pitchFamily="18" charset="0"/>
                      </a:rPr>
                      <m:t>=</m:t>
                    </m:r>
                    <m:r>
                      <a:rPr lang="en-US" sz="2400" b="0" i="1" smtClean="0">
                        <a:latin typeface="Cambria Math" panose="02040503050406030204" pitchFamily="18" charset="0"/>
                      </a:rPr>
                      <m:t>𝑐𝑜𝑜𝑙</m:t>
                    </m:r>
                    <m:r>
                      <a:rPr lang="en-US" sz="2400" b="0" i="1" smtClean="0">
                        <a:latin typeface="Cambria Math" panose="02040503050406030204" pitchFamily="18" charset="0"/>
                      </a:rPr>
                      <m:t>,  </m:t>
                    </m:r>
                    <m:r>
                      <a:rPr lang="en-US" sz="2400" b="0" i="1" smtClean="0">
                        <a:latin typeface="Cambria Math" panose="02040503050406030204" pitchFamily="18" charset="0"/>
                      </a:rPr>
                      <m:t>h𝑢𝑚𝑖𝑑𝑖𝑡𝑦</m:t>
                    </m:r>
                    <m:r>
                      <a:rPr lang="en-US" sz="2400" b="0" i="1" smtClean="0">
                        <a:latin typeface="Cambria Math" panose="02040503050406030204" pitchFamily="18" charset="0"/>
                      </a:rPr>
                      <m:t>=</m:t>
                    </m:r>
                    <m:r>
                      <a:rPr lang="en-US" sz="2400" b="0" i="1" smtClean="0">
                        <a:latin typeface="Cambria Math" panose="02040503050406030204" pitchFamily="18" charset="0"/>
                      </a:rPr>
                      <m:t>h𝑖𝑔h</m:t>
                    </m:r>
                    <m:r>
                      <a:rPr lang="en-US" sz="2400" b="0" i="1" smtClean="0">
                        <a:latin typeface="Cambria Math" panose="02040503050406030204" pitchFamily="18" charset="0"/>
                      </a:rPr>
                      <m:t>,  </m:t>
                    </m:r>
                    <m:r>
                      <a:rPr lang="en-US" sz="2400" b="0" i="1" smtClean="0">
                        <a:latin typeface="Cambria Math" panose="02040503050406030204" pitchFamily="18" charset="0"/>
                      </a:rPr>
                      <m:t>𝑤𝑖𝑛𝑑𝑦</m:t>
                    </m:r>
                    <m:r>
                      <a:rPr lang="en-US" sz="2400" b="0" i="1" smtClean="0">
                        <a:latin typeface="Cambria Math" panose="02040503050406030204" pitchFamily="18" charset="0"/>
                      </a:rPr>
                      <m:t>=</m:t>
                    </m:r>
                    <m:r>
                      <a:rPr lang="en-US" sz="2400" b="0" i="1" smtClean="0">
                        <a:latin typeface="Cambria Math" panose="02040503050406030204" pitchFamily="18" charset="0"/>
                      </a:rPr>
                      <m:t>𝑡𝑟𝑢𝑒</m:t>
                    </m:r>
                    <m:r>
                      <a:rPr lang="en-US" sz="2400" b="0" i="1" smtClean="0">
                        <a:latin typeface="Cambria Math" panose="02040503050406030204" pitchFamily="18" charset="0"/>
                      </a:rPr>
                      <m:t> ) </m:t>
                    </m:r>
                  </m:oMath>
                </a14:m>
                <a:r>
                  <a:rPr lang="en-IN" sz="2400" dirty="0"/>
                  <a:t> </a:t>
                </a:r>
              </a:p>
              <a:p>
                <a:pPr marL="0" indent="0">
                  <a:buNone/>
                </a:pPr>
                <a:r>
                  <a:rPr lang="en-IN" sz="2400" dirty="0"/>
                  <a:t> and </a:t>
                </a:r>
                <a14:m>
                  <m:oMath xmlns:m="http://schemas.openxmlformats.org/officeDocument/2006/math">
                    <m:r>
                      <a:rPr lang="en-US" sz="2400" b="0" i="1" smtClean="0">
                        <a:latin typeface="Cambria Math" panose="02040503050406030204" pitchFamily="18" charset="0"/>
                      </a:rPr>
                      <m:t>𝑃</m:t>
                    </m:r>
                    <m:d>
                      <m:dPr>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𝑌</m:t>
                        </m:r>
                        <m:r>
                          <a:rPr lang="en-US" sz="2400" b="0" i="1" smtClean="0">
                            <a:latin typeface="Cambria Math" panose="02040503050406030204" pitchFamily="18" charset="0"/>
                          </a:rPr>
                          <m:t>=</m:t>
                        </m:r>
                        <m:r>
                          <a:rPr lang="en-US" sz="2400" b="0" i="1" smtClean="0">
                            <a:latin typeface="Cambria Math" panose="02040503050406030204" pitchFamily="18" charset="0"/>
                          </a:rPr>
                          <m:t>𝑛𝑜</m:t>
                        </m:r>
                        <m:r>
                          <a:rPr lang="en-US" sz="2400" b="0" i="1" smtClean="0">
                            <a:latin typeface="Cambria Math" panose="02040503050406030204" pitchFamily="18" charset="0"/>
                          </a:rPr>
                          <m:t> </m:t>
                        </m:r>
                      </m:e>
                    </m:d>
                    <m:r>
                      <a:rPr lang="en-US" sz="2400" b="0" i="1" smtClean="0">
                        <a:latin typeface="Cambria Math" panose="02040503050406030204" pitchFamily="18" charset="0"/>
                      </a:rPr>
                      <m:t> </m:t>
                    </m:r>
                    <m:r>
                      <a:rPr lang="en-US" sz="2400" b="0" i="1" smtClean="0">
                        <a:latin typeface="Cambria Math" panose="02040503050406030204" pitchFamily="18" charset="0"/>
                      </a:rPr>
                      <m:t>𝑜𝑢𝑡𝑙𝑜𝑜𝑘</m:t>
                    </m:r>
                    <m:r>
                      <a:rPr lang="en-US" sz="2400" b="0" i="1" smtClean="0">
                        <a:latin typeface="Cambria Math" panose="02040503050406030204" pitchFamily="18" charset="0"/>
                      </a:rPr>
                      <m:t>=</m:t>
                    </m:r>
                    <m:r>
                      <a:rPr lang="en-US" sz="2400" b="0" i="1" smtClean="0">
                        <a:latin typeface="Cambria Math" panose="02040503050406030204" pitchFamily="18" charset="0"/>
                      </a:rPr>
                      <m:t>𝑠𝑢𝑛𝑛𝑦</m:t>
                    </m:r>
                    <m:r>
                      <a:rPr lang="en-US" sz="2400" b="0" i="1" smtClean="0">
                        <a:latin typeface="Cambria Math" panose="02040503050406030204" pitchFamily="18" charset="0"/>
                      </a:rPr>
                      <m:t>, </m:t>
                    </m:r>
                    <m:r>
                      <a:rPr lang="en-US" sz="2400" b="0" i="1" smtClean="0">
                        <a:latin typeface="Cambria Math" panose="02040503050406030204" pitchFamily="18" charset="0"/>
                      </a:rPr>
                      <m:t>𝑡𝑒𝑚𝑝</m:t>
                    </m:r>
                    <m:r>
                      <a:rPr lang="en-US" sz="2400" b="0" i="1" smtClean="0">
                        <a:latin typeface="Cambria Math" panose="02040503050406030204" pitchFamily="18" charset="0"/>
                      </a:rPr>
                      <m:t>=</m:t>
                    </m:r>
                    <m:r>
                      <a:rPr lang="en-US" sz="2400" b="0" i="1" smtClean="0">
                        <a:latin typeface="Cambria Math" panose="02040503050406030204" pitchFamily="18" charset="0"/>
                      </a:rPr>
                      <m:t>𝑐𝑜𝑜𝑙</m:t>
                    </m:r>
                    <m:r>
                      <a:rPr lang="en-US" sz="2400" b="0" i="1" smtClean="0">
                        <a:latin typeface="Cambria Math" panose="02040503050406030204" pitchFamily="18" charset="0"/>
                      </a:rPr>
                      <m:t>,  </m:t>
                    </m:r>
                    <m:r>
                      <a:rPr lang="en-US" sz="2400" b="0" i="1" smtClean="0">
                        <a:latin typeface="Cambria Math" panose="02040503050406030204" pitchFamily="18" charset="0"/>
                      </a:rPr>
                      <m:t>h𝑢𝑚𝑖𝑑𝑖𝑡𝑦</m:t>
                    </m:r>
                    <m:r>
                      <a:rPr lang="en-US" sz="2400" b="0" i="1" smtClean="0">
                        <a:latin typeface="Cambria Math" panose="02040503050406030204" pitchFamily="18" charset="0"/>
                      </a:rPr>
                      <m:t>=</m:t>
                    </m:r>
                    <m:r>
                      <a:rPr lang="en-US" sz="2400" b="0" i="1" smtClean="0">
                        <a:latin typeface="Cambria Math" panose="02040503050406030204" pitchFamily="18" charset="0"/>
                      </a:rPr>
                      <m:t>h𝑖𝑔h</m:t>
                    </m:r>
                    <m:r>
                      <a:rPr lang="en-US" sz="2400" b="0" i="1" smtClean="0">
                        <a:latin typeface="Cambria Math" panose="02040503050406030204" pitchFamily="18" charset="0"/>
                      </a:rPr>
                      <m:t>,  </m:t>
                    </m:r>
                    <m:r>
                      <a:rPr lang="en-US" sz="2400" b="0" i="1" smtClean="0">
                        <a:latin typeface="Cambria Math" panose="02040503050406030204" pitchFamily="18" charset="0"/>
                      </a:rPr>
                      <m:t>𝑤𝑖𝑛𝑑𝑦</m:t>
                    </m:r>
                    <m:r>
                      <a:rPr lang="en-US" sz="2400" b="0" i="1" smtClean="0">
                        <a:latin typeface="Cambria Math" panose="02040503050406030204" pitchFamily="18" charset="0"/>
                      </a:rPr>
                      <m:t>=</m:t>
                    </m:r>
                    <m:r>
                      <a:rPr lang="en-US" sz="2400" b="0" i="1" smtClean="0">
                        <a:latin typeface="Cambria Math" panose="02040503050406030204" pitchFamily="18" charset="0"/>
                      </a:rPr>
                      <m:t>𝑡𝑟𝑢𝑒</m:t>
                    </m:r>
                    <m:r>
                      <a:rPr lang="en-US" sz="2400" b="0" i="1" smtClean="0">
                        <a:latin typeface="Cambria Math" panose="02040503050406030204" pitchFamily="18" charset="0"/>
                      </a:rPr>
                      <m:t> ) </m:t>
                    </m:r>
                  </m:oMath>
                </a14:m>
                <a:endParaRPr lang="en-IN" sz="2400" dirty="0"/>
              </a:p>
              <a:p>
                <a:pPr marL="0" indent="0">
                  <a:buNone/>
                </a:pPr>
                <a:endParaRPr lang="en-US" dirty="0"/>
              </a:p>
              <a:p>
                <a:pPr marL="0" indent="0">
                  <a:buNone/>
                </a:pPr>
                <a:endParaRPr lang="en-IN" dirty="0"/>
              </a:p>
              <a:p>
                <a:endParaRPr lang="en-US" dirty="0"/>
              </a:p>
            </p:txBody>
          </p:sp>
        </mc:Choice>
        <mc:Fallback xmlns="">
          <p:sp>
            <p:nvSpPr>
              <p:cNvPr id="3" name="Content Placeholder 2">
                <a:extLst>
                  <a:ext uri="{FF2B5EF4-FFF2-40B4-BE49-F238E27FC236}">
                    <a16:creationId xmlns:a16="http://schemas.microsoft.com/office/drawing/2014/main" id="{6FA51D8B-67AE-57BB-150D-70FE25320359}"/>
                  </a:ext>
                </a:extLst>
              </p:cNvPr>
              <p:cNvSpPr>
                <a:spLocks noGrp="1" noRot="1" noChangeAspect="1" noMove="1" noResize="1" noEditPoints="1" noAdjustHandles="1" noChangeArrowheads="1" noChangeShapeType="1" noTextEdit="1"/>
              </p:cNvSpPr>
              <p:nvPr>
                <p:ph idx="1"/>
              </p:nvPr>
            </p:nvSpPr>
            <p:spPr>
              <a:xfrm>
                <a:off x="406400" y="377371"/>
                <a:ext cx="11466286" cy="6183086"/>
              </a:xfrm>
              <a:blipFill>
                <a:blip r:embed="rId2"/>
                <a:stretch>
                  <a:fillRect l="-885" t="-1025" r="-66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A200A12-9681-BDC1-B79D-911DD5B93966}"/>
              </a:ext>
            </a:extLst>
          </p:cNvPr>
          <p:cNvPicPr>
            <a:picLocks noChangeAspect="1"/>
          </p:cNvPicPr>
          <p:nvPr/>
        </p:nvPicPr>
        <p:blipFill>
          <a:blip r:embed="rId3"/>
          <a:stretch>
            <a:fillRect/>
          </a:stretch>
        </p:blipFill>
        <p:spPr>
          <a:xfrm>
            <a:off x="3109911" y="1066799"/>
            <a:ext cx="5562600" cy="914400"/>
          </a:xfrm>
          <a:prstGeom prst="rect">
            <a:avLst/>
          </a:prstGeom>
        </p:spPr>
      </p:pic>
    </p:spTree>
    <p:extLst>
      <p:ext uri="{BB962C8B-B14F-4D97-AF65-F5344CB8AC3E}">
        <p14:creationId xmlns:p14="http://schemas.microsoft.com/office/powerpoint/2010/main" val="1564307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1805-92C4-3102-370B-FCE1CC93B244}"/>
              </a:ext>
            </a:extLst>
          </p:cNvPr>
          <p:cNvSpPr>
            <a:spLocks noGrp="1"/>
          </p:cNvSpPr>
          <p:nvPr>
            <p:ph type="title"/>
          </p:nvPr>
        </p:nvSpPr>
        <p:spPr>
          <a:xfrm>
            <a:off x="1141413" y="0"/>
            <a:ext cx="9905998" cy="725714"/>
          </a:xfrm>
        </p:spPr>
        <p:txBody>
          <a:bodyPr/>
          <a:lstStyle/>
          <a:p>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BD2485-C123-ADB1-B613-9E03320A03C5}"/>
                  </a:ext>
                </a:extLst>
              </p:cNvPr>
              <p:cNvSpPr>
                <a:spLocks noGrp="1"/>
              </p:cNvSpPr>
              <p:nvPr>
                <p:ph idx="1"/>
              </p:nvPr>
            </p:nvSpPr>
            <p:spPr>
              <a:xfrm>
                <a:off x="332240" y="333829"/>
                <a:ext cx="11524343" cy="5921829"/>
              </a:xfrm>
            </p:spPr>
            <p:txBody>
              <a:bodyPr>
                <a:normAutofit lnSpcReduction="10000"/>
              </a:bodyPr>
              <a:lstStyle/>
              <a:p>
                <a:pPr marL="0" indent="0">
                  <a:buNone/>
                </a:pPr>
                <a:r>
                  <a:rPr lang="en-US" dirty="0"/>
                  <a:t>We need to calculate</a:t>
                </a:r>
              </a:p>
              <a:p>
                <a:pPr marL="0" indent="0">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sup>
                        <m:e>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𝑦𝑒𝑠</m:t>
                          </m:r>
                          <m:r>
                            <a:rPr lang="en-US" i="1">
                              <a:latin typeface="Cambria Math" panose="02040503050406030204" pitchFamily="18" charset="0"/>
                            </a:rPr>
                            <m:t>)</m:t>
                          </m:r>
                        </m:e>
                      </m:nary>
                      <m:r>
                        <a:rPr lang="en-US" b="0" i="0" smtClean="0">
                          <a:latin typeface="Cambria Math" panose="02040503050406030204" pitchFamily="18" charset="0"/>
                        </a:rPr>
                        <m:t> </m:t>
                      </m:r>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yes</m:t>
                          </m:r>
                        </m:e>
                      </m:d>
                      <m:r>
                        <a:rPr lang="en-US" b="0" i="0" smtClean="0">
                          <a:latin typeface="Cambria Math" panose="02040503050406030204" pitchFamily="18" charset="0"/>
                        </a:rPr>
                        <m:t>      </m:t>
                      </m:r>
                      <m:r>
                        <m:rPr>
                          <m:sty m:val="p"/>
                        </m:rPr>
                        <a:rPr lang="en-US" b="0" i="0" smtClean="0">
                          <a:latin typeface="Cambria Math" panose="02040503050406030204" pitchFamily="18" charset="0"/>
                        </a:rPr>
                        <m:t>and</m:t>
                      </m:r>
                      <m:r>
                        <a:rPr lang="en-US" b="0" i="1" smtClean="0">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sup>
                        <m:e>
                          <m:r>
                            <a:rPr lang="en-US" i="1">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𝑛𝑜</m:t>
                          </m:r>
                          <m:r>
                            <a:rPr lang="en-US" i="1">
                              <a:latin typeface="Cambria Math" panose="02040503050406030204" pitchFamily="18" charset="0"/>
                            </a:rPr>
                            <m:t>)</m:t>
                          </m:r>
                        </m:e>
                      </m:nary>
                      <m:r>
                        <a:rPr lang="en-US">
                          <a:latin typeface="Cambria Math" panose="02040503050406030204" pitchFamily="18" charset="0"/>
                        </a:rPr>
                        <m:t> </m:t>
                      </m:r>
                      <m:r>
                        <m:rPr>
                          <m:sty m:val="p"/>
                        </m:rPr>
                        <a:rPr lang="en-US">
                          <a:latin typeface="Cambria Math" panose="02040503050406030204" pitchFamily="18" charset="0"/>
                        </a:rPr>
                        <m:t>P</m:t>
                      </m:r>
                      <m:r>
                        <a:rPr lang="en-US">
                          <a:latin typeface="Cambria Math" panose="02040503050406030204" pitchFamily="18" charset="0"/>
                        </a:rPr>
                        <m:t>(</m:t>
                      </m:r>
                      <m:r>
                        <m:rPr>
                          <m:sty m:val="p"/>
                        </m:rPr>
                        <a:rPr lang="en-US" b="0" i="0" smtClean="0">
                          <a:latin typeface="Cambria Math" panose="02040503050406030204" pitchFamily="18" charset="0"/>
                        </a:rPr>
                        <m:t>no</m:t>
                      </m:r>
                      <m:r>
                        <a:rPr lang="en-US">
                          <a:latin typeface="Cambria Math" panose="02040503050406030204" pitchFamily="18" charset="0"/>
                        </a:rPr>
                        <m:t>)</m:t>
                      </m:r>
                    </m:oMath>
                  </m:oMathPara>
                </a14:m>
                <a:endParaRPr lang="en-US" dirty="0"/>
              </a:p>
              <a:p>
                <a:pPr marL="0" indent="0">
                  <a:buNone/>
                </a:pPr>
                <a:r>
                  <a:rPr lang="en-US" dirty="0"/>
                  <a:t>Calculating</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sup>
                        <m:e>
                          <m:r>
                            <a:rPr lang="en-US" i="1">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𝑛𝑜</m:t>
                          </m:r>
                          <m:r>
                            <a:rPr lang="en-US" i="1">
                              <a:latin typeface="Cambria Math" panose="02040503050406030204" pitchFamily="18" charset="0"/>
                            </a:rPr>
                            <m:t>)</m:t>
                          </m:r>
                        </m:e>
                      </m:nary>
                      <m:r>
                        <a:rPr lang="en-US">
                          <a:latin typeface="Cambria Math" panose="02040503050406030204" pitchFamily="18" charset="0"/>
                        </a:rPr>
                        <m:t> </m:t>
                      </m:r>
                      <m:r>
                        <m:rPr>
                          <m:sty m:val="p"/>
                        </m:rPr>
                        <a:rPr lang="en-US">
                          <a:latin typeface="Cambria Math" panose="02040503050406030204" pitchFamily="18" charset="0"/>
                        </a:rPr>
                        <m:t>P</m:t>
                      </m:r>
                      <m:r>
                        <a:rPr lang="en-US">
                          <a:latin typeface="Cambria Math" panose="02040503050406030204" pitchFamily="18" charset="0"/>
                        </a:rPr>
                        <m:t>(</m:t>
                      </m:r>
                      <m:r>
                        <m:rPr>
                          <m:sty m:val="p"/>
                        </m:rPr>
                        <a:rPr lang="en-US" b="0" i="0" smtClean="0">
                          <a:latin typeface="Cambria Math" panose="02040503050406030204" pitchFamily="18" charset="0"/>
                        </a:rPr>
                        <m:t>no</m:t>
                      </m:r>
                      <m:r>
                        <a:rPr lang="en-US">
                          <a:latin typeface="Cambria Math" panose="02040503050406030204" pitchFamily="18" charset="0"/>
                        </a:rPr>
                        <m:t>)</m:t>
                      </m:r>
                    </m:oMath>
                  </m:oMathPara>
                </a14:m>
                <a:endParaRPr lang="en-US" i="1" dirty="0">
                  <a:latin typeface="Cambria Math" panose="02040503050406030204" pitchFamily="18" charset="0"/>
                </a:endParaRPr>
              </a:p>
              <a:p>
                <a:pPr marL="0" indent="0">
                  <a:buNone/>
                </a:pPr>
                <a:endParaRPr lang="en-US" i="1" dirty="0"/>
              </a:p>
              <a:p>
                <a:pPr marL="0" indent="0">
                  <a:buNone/>
                </a:pPr>
                <a:r>
                  <a:rPr lang="en-US" i="1" dirty="0"/>
                  <a:t>We have</a:t>
                </a:r>
              </a:p>
              <a:p>
                <a:pPr marL="0" indent="0">
                  <a:buNone/>
                </a:pPr>
                <a14:m>
                  <m:oMath xmlns:m="http://schemas.openxmlformats.org/officeDocument/2006/math">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𝑠𝑢𝑛𝑛𝑦</m:t>
                        </m:r>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𝑛𝑜</m:t>
                    </m:r>
                    <m:r>
                      <a:rPr lang="en-US" b="0" i="0" smtClean="0">
                        <a:latin typeface="Cambria Math" panose="02040503050406030204" pitchFamily="18" charset="0"/>
                      </a:rPr>
                      <m:t>)∗</m:t>
                    </m:r>
                    <m:r>
                      <a:rPr lang="en-US" i="1">
                        <a:latin typeface="Cambria Math" panose="02040503050406030204" pitchFamily="18" charset="0"/>
                      </a:rPr>
                      <m:t>𝑃</m:t>
                    </m:r>
                    <m:d>
                      <m:dPr>
                        <m:endChr m:val="|"/>
                        <m:ctrlPr>
                          <a:rPr lang="en-US" i="1">
                            <a:latin typeface="Cambria Math" panose="02040503050406030204" pitchFamily="18" charset="0"/>
                          </a:rPr>
                        </m:ctrlPr>
                      </m:dPr>
                      <m:e>
                        <m:r>
                          <a:rPr lang="en-US" b="0" i="1" smtClean="0">
                            <a:latin typeface="Cambria Math" panose="02040503050406030204" pitchFamily="18" charset="0"/>
                          </a:rPr>
                          <m:t>𝑐𝑜𝑜𝑙</m:t>
                        </m:r>
                      </m:e>
                    </m:d>
                    <m:r>
                      <a:rPr lang="en-US" i="1">
                        <a:latin typeface="Cambria Math" panose="02040503050406030204" pitchFamily="18" charset="0"/>
                      </a:rPr>
                      <m:t> </m:t>
                    </m:r>
                    <m:r>
                      <a:rPr lang="en-US" i="1">
                        <a:latin typeface="Cambria Math" panose="02040503050406030204" pitchFamily="18" charset="0"/>
                      </a:rPr>
                      <m:t>𝑛𝑜</m:t>
                    </m:r>
                    <m:r>
                      <a:rPr lang="en-US" b="0" i="0" smtClean="0">
                        <a:latin typeface="Cambria Math" panose="02040503050406030204" pitchFamily="18" charset="0"/>
                      </a:rPr>
                      <m:t>)∗</m:t>
                    </m:r>
                    <m:r>
                      <a:rPr lang="en-US" i="1">
                        <a:latin typeface="Cambria Math" panose="02040503050406030204" pitchFamily="18" charset="0"/>
                      </a:rPr>
                      <m:t>𝑃</m:t>
                    </m:r>
                    <m:d>
                      <m:dPr>
                        <m:endChr m:val="|"/>
                        <m:ctrlPr>
                          <a:rPr lang="en-US" i="1">
                            <a:latin typeface="Cambria Math" panose="02040503050406030204" pitchFamily="18" charset="0"/>
                          </a:rPr>
                        </m:ctrlPr>
                      </m:dPr>
                      <m:e>
                        <m:r>
                          <a:rPr lang="en-US" b="0" i="1" smtClean="0">
                            <a:latin typeface="Cambria Math" panose="02040503050406030204" pitchFamily="18" charset="0"/>
                          </a:rPr>
                          <m:t>h𝑖𝑔h</m:t>
                        </m:r>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𝑛𝑜</m:t>
                    </m:r>
                    <m:r>
                      <a:rPr lang="en-US" b="0" i="0" smtClean="0">
                        <a:latin typeface="Cambria Math" panose="02040503050406030204" pitchFamily="18" charset="0"/>
                      </a:rPr>
                      <m:t>)∗</m:t>
                    </m:r>
                    <m:r>
                      <a:rPr lang="en-US" i="1">
                        <a:latin typeface="Cambria Math" panose="02040503050406030204" pitchFamily="18" charset="0"/>
                      </a:rPr>
                      <m:t>𝑃</m:t>
                    </m:r>
                    <m:d>
                      <m:dPr>
                        <m:endChr m:val="|"/>
                        <m:ctrlPr>
                          <a:rPr lang="en-US" i="1">
                            <a:latin typeface="Cambria Math" panose="02040503050406030204" pitchFamily="18" charset="0"/>
                          </a:rPr>
                        </m:ctrlPr>
                      </m:dPr>
                      <m:e>
                        <m:r>
                          <a:rPr lang="en-US" b="0" i="1" smtClean="0">
                            <a:latin typeface="Cambria Math" panose="02040503050406030204" pitchFamily="18" charset="0"/>
                          </a:rPr>
                          <m:t>𝑡𝑟𝑢𝑒</m:t>
                        </m:r>
                        <m:r>
                          <a:rPr lang="en-US" b="0" i="1" smtClean="0">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𝑛𝑜</m:t>
                    </m:r>
                    <m:r>
                      <a:rPr lang="en-US" b="0" i="0" smtClean="0">
                        <a:latin typeface="Cambria Math" panose="02040503050406030204" pitchFamily="18" charset="0"/>
                      </a:rPr>
                      <m:t>)∗</m:t>
                    </m:r>
                    <m:r>
                      <m:rPr>
                        <m:sty m:val="p"/>
                      </m:rPr>
                      <a:rPr lang="en-US" b="0" i="0" smtClean="0">
                        <a:latin typeface="Cambria Math" panose="02040503050406030204" pitchFamily="18" charset="0"/>
                      </a:rPr>
                      <m:t>P</m:t>
                    </m:r>
                    <m:r>
                      <a:rPr lang="en-US" b="0" i="0" smtClean="0">
                        <a:latin typeface="Cambria Math" panose="02040503050406030204" pitchFamily="18" charset="0"/>
                      </a:rPr>
                      <m:t>(</m:t>
                    </m:r>
                    <m:r>
                      <m:rPr>
                        <m:sty m:val="p"/>
                      </m:rPr>
                      <a:rPr lang="en-US" b="0" i="0" smtClean="0">
                        <a:latin typeface="Cambria Math" panose="02040503050406030204" pitchFamily="18" charset="0"/>
                      </a:rPr>
                      <m:t>no</m:t>
                    </m:r>
                    <m:r>
                      <a:rPr lang="en-US" b="0" i="0" smtClean="0">
                        <a:latin typeface="Cambria Math" panose="02040503050406030204" pitchFamily="18" charset="0"/>
                      </a:rPr>
                      <m:t>)</m:t>
                    </m:r>
                  </m:oMath>
                </a14:m>
                <a:r>
                  <a:rPr lang="en-US" dirty="0"/>
                  <a:t> = </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3</m:t>
                        </m:r>
                      </m:num>
                      <m:den>
                        <m:r>
                          <a:rPr lang="en-US" b="0" i="1" dirty="0" smtClean="0">
                            <a:latin typeface="Cambria Math" panose="02040503050406030204" pitchFamily="18" charset="0"/>
                          </a:rPr>
                          <m:t>5</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5</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m:t>
                        </m:r>
                      </m:num>
                      <m:den>
                        <m:r>
                          <a:rPr lang="en-US" b="0" i="1" dirty="0" smtClean="0">
                            <a:latin typeface="Cambria Math" panose="02040503050406030204" pitchFamily="18" charset="0"/>
                          </a:rPr>
                          <m:t>5</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3</m:t>
                        </m:r>
                      </m:num>
                      <m:den>
                        <m:r>
                          <a:rPr lang="en-US" b="0" i="1" dirty="0" smtClean="0">
                            <a:latin typeface="Cambria Math" panose="02040503050406030204" pitchFamily="18" charset="0"/>
                          </a:rPr>
                          <m:t>5</m:t>
                        </m:r>
                      </m:den>
                    </m:f>
                  </m:oMath>
                </a14:m>
                <a:r>
                  <a:rPr lang="en-US" dirty="0"/>
                  <a:t> *</a:t>
                </a:r>
                <a14:m>
                  <m:oMath xmlns:m="http://schemas.openxmlformats.org/officeDocument/2006/math">
                    <m:f>
                      <m:fPr>
                        <m:ctrlPr>
                          <a:rPr lang="en-US" i="1" dirty="0">
                            <a:latin typeface="Cambria Math" panose="02040503050406030204" pitchFamily="18" charset="0"/>
                          </a:rPr>
                        </m:ctrlPr>
                      </m:fPr>
                      <m:num>
                        <m:r>
                          <a:rPr lang="en-US" b="0" i="1" dirty="0" smtClean="0">
                            <a:latin typeface="Cambria Math" panose="02040503050406030204" pitchFamily="18" charset="0"/>
                          </a:rPr>
                          <m:t>5</m:t>
                        </m:r>
                      </m:num>
                      <m:den>
                        <m:r>
                          <a:rPr lang="en-US" b="0" i="1" dirty="0" smtClean="0">
                            <a:latin typeface="Cambria Math" panose="02040503050406030204" pitchFamily="18" charset="0"/>
                          </a:rPr>
                          <m:t>14</m:t>
                        </m:r>
                      </m:den>
                    </m:f>
                  </m:oMath>
                </a14:m>
                <a:endParaRPr lang="en-US" dirty="0"/>
              </a:p>
              <a:p>
                <a:pPr marL="0" indent="0">
                  <a:buNone/>
                </a:pPr>
                <a:r>
                  <a:rPr lang="en-US" b="0" dirty="0"/>
                  <a:t>          									     </a:t>
                </a:r>
                <a14:m>
                  <m:oMath xmlns:m="http://schemas.openxmlformats.org/officeDocument/2006/math">
                    <m:r>
                      <a:rPr lang="en-US" b="0" i="1" smtClean="0">
                        <a:latin typeface="Cambria Math" panose="02040503050406030204" pitchFamily="18" charset="0"/>
                      </a:rPr>
                      <m:t>=0.0577</m:t>
                    </m:r>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BABD2485-C123-ADB1-B613-9E03320A03C5}"/>
                  </a:ext>
                </a:extLst>
              </p:cNvPr>
              <p:cNvSpPr>
                <a:spLocks noGrp="1" noRot="1" noChangeAspect="1" noMove="1" noResize="1" noEditPoints="1" noAdjustHandles="1" noChangeArrowheads="1" noChangeShapeType="1" noTextEdit="1"/>
              </p:cNvSpPr>
              <p:nvPr>
                <p:ph idx="1"/>
              </p:nvPr>
            </p:nvSpPr>
            <p:spPr>
              <a:xfrm>
                <a:off x="332240" y="333829"/>
                <a:ext cx="11524343" cy="5921829"/>
              </a:xfrm>
              <a:blipFill>
                <a:blip r:embed="rId2"/>
                <a:stretch>
                  <a:fillRect l="-847" t="-515"/>
                </a:stretch>
              </a:blipFill>
            </p:spPr>
            <p:txBody>
              <a:bodyPr/>
              <a:lstStyle/>
              <a:p>
                <a:r>
                  <a:rPr lang="en-IN">
                    <a:noFill/>
                  </a:rPr>
                  <a:t> </a:t>
                </a:r>
              </a:p>
            </p:txBody>
          </p:sp>
        </mc:Fallback>
      </mc:AlternateContent>
    </p:spTree>
    <p:extLst>
      <p:ext uri="{BB962C8B-B14F-4D97-AF65-F5344CB8AC3E}">
        <p14:creationId xmlns:p14="http://schemas.microsoft.com/office/powerpoint/2010/main" val="254609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5B666-0AA0-3140-9E3D-630120B06C59}"/>
              </a:ext>
            </a:extLst>
          </p:cNvPr>
          <p:cNvSpPr>
            <a:spLocks noGrp="1"/>
          </p:cNvSpPr>
          <p:nvPr>
            <p:ph type="title"/>
          </p:nvPr>
        </p:nvSpPr>
        <p:spPr>
          <a:xfrm>
            <a:off x="1141413" y="130630"/>
            <a:ext cx="9905998" cy="936170"/>
          </a:xfrm>
        </p:spPr>
        <p:txBody>
          <a:bodyPr>
            <a:normAutofit/>
          </a:bodyPr>
          <a:lstStyle/>
          <a:p>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478999-7893-3441-3126-6BA128FC598F}"/>
                  </a:ext>
                </a:extLst>
              </p:cNvPr>
              <p:cNvSpPr>
                <a:spLocks noGrp="1"/>
              </p:cNvSpPr>
              <p:nvPr>
                <p:ph idx="1"/>
              </p:nvPr>
            </p:nvSpPr>
            <p:spPr>
              <a:xfrm>
                <a:off x="246742" y="1638624"/>
                <a:ext cx="11625943" cy="5088746"/>
              </a:xfrm>
            </p:spPr>
            <p:txBody>
              <a:bodyPr>
                <a:normAutofit/>
              </a:bodyPr>
              <a:lstStyle/>
              <a:p>
                <a:endParaRPr lang="en-US" dirty="0"/>
              </a:p>
              <a:p>
                <a:pPr marL="0" indent="0">
                  <a:buNone/>
                </a:pPr>
                <a:r>
                  <a:rPr lang="en-US" dirty="0"/>
                  <a:t>=</a:t>
                </a:r>
                <a14:m>
                  <m:oMath xmlns:m="http://schemas.openxmlformats.org/officeDocument/2006/math">
                    <m:r>
                      <a:rPr lang="en-US" i="1" smtClean="0">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𝑠𝑢𝑛𝑛𝑦</m:t>
                        </m:r>
                        <m:r>
                          <a:rPr lang="en-US" i="1">
                            <a:latin typeface="Cambria Math" panose="02040503050406030204" pitchFamily="18" charset="0"/>
                          </a:rPr>
                          <m:t> </m:t>
                        </m:r>
                      </m:e>
                    </m:d>
                    <m:r>
                      <a:rPr lang="en-US" i="1">
                        <a:latin typeface="Cambria Math" panose="02040503050406030204" pitchFamily="18" charset="0"/>
                      </a:rPr>
                      <m:t> </m:t>
                    </m:r>
                    <m:r>
                      <m:rPr>
                        <m:sty m:val="p"/>
                      </m:rPr>
                      <a:rPr lang="en-US" b="0" i="0" smtClean="0">
                        <a:latin typeface="Cambria Math" panose="02040503050406030204" pitchFamily="18" charset="0"/>
                      </a:rPr>
                      <m:t>yes</m:t>
                    </m:r>
                    <m:r>
                      <a:rPr lang="en-US" b="0" i="0" smtClean="0">
                        <a:latin typeface="Cambria Math" panose="02040503050406030204" pitchFamily="18" charset="0"/>
                      </a:rPr>
                      <m:t>)∗</m:t>
                    </m:r>
                    <m:r>
                      <a:rPr lang="en-US" i="1">
                        <a:latin typeface="Cambria Math" panose="02040503050406030204" pitchFamily="18" charset="0"/>
                      </a:rPr>
                      <m:t>𝑃</m:t>
                    </m:r>
                    <m:d>
                      <m:dPr>
                        <m:endChr m:val="|"/>
                        <m:ctrlPr>
                          <a:rPr lang="en-US" i="1">
                            <a:latin typeface="Cambria Math" panose="02040503050406030204" pitchFamily="18" charset="0"/>
                          </a:rPr>
                        </m:ctrlPr>
                      </m:dPr>
                      <m:e>
                        <m:r>
                          <a:rPr lang="en-US" b="0" i="1" smtClean="0">
                            <a:latin typeface="Cambria Math" panose="02040503050406030204" pitchFamily="18" charset="0"/>
                          </a:rPr>
                          <m:t>𝑐𝑜𝑜𝑙</m:t>
                        </m:r>
                      </m:e>
                    </m:d>
                    <m:r>
                      <a:rPr lang="en-US" i="1">
                        <a:latin typeface="Cambria Math" panose="02040503050406030204" pitchFamily="18" charset="0"/>
                      </a:rPr>
                      <m:t> </m:t>
                    </m:r>
                    <m:r>
                      <m:rPr>
                        <m:sty m:val="p"/>
                      </m:rPr>
                      <a:rPr lang="en-US" b="0" i="0" smtClean="0">
                        <a:latin typeface="Cambria Math" panose="02040503050406030204" pitchFamily="18" charset="0"/>
                      </a:rPr>
                      <m:t>yes</m:t>
                    </m:r>
                    <m:r>
                      <a:rPr lang="en-US" b="0" i="0" smtClean="0">
                        <a:latin typeface="Cambria Math" panose="02040503050406030204" pitchFamily="18" charset="0"/>
                      </a:rPr>
                      <m:t>)∗</m:t>
                    </m:r>
                    <m:r>
                      <a:rPr lang="en-US" i="1">
                        <a:latin typeface="Cambria Math" panose="02040503050406030204" pitchFamily="18" charset="0"/>
                      </a:rPr>
                      <m:t>𝑃</m:t>
                    </m:r>
                    <m:d>
                      <m:dPr>
                        <m:endChr m:val="|"/>
                        <m:ctrlPr>
                          <a:rPr lang="en-US" i="1">
                            <a:latin typeface="Cambria Math" panose="02040503050406030204" pitchFamily="18" charset="0"/>
                          </a:rPr>
                        </m:ctrlPr>
                      </m:dPr>
                      <m:e>
                        <m:r>
                          <a:rPr lang="en-US" b="0" i="1" smtClean="0">
                            <a:latin typeface="Cambria Math" panose="02040503050406030204" pitchFamily="18" charset="0"/>
                          </a:rPr>
                          <m:t>h𝑖𝑔h</m:t>
                        </m:r>
                        <m:r>
                          <a:rPr lang="en-US" i="1">
                            <a:latin typeface="Cambria Math" panose="02040503050406030204" pitchFamily="18" charset="0"/>
                          </a:rPr>
                          <m:t> </m:t>
                        </m:r>
                      </m:e>
                    </m:d>
                    <m:r>
                      <a:rPr lang="en-US" i="1">
                        <a:latin typeface="Cambria Math" panose="02040503050406030204" pitchFamily="18" charset="0"/>
                      </a:rPr>
                      <m:t> </m:t>
                    </m:r>
                    <m:r>
                      <m:rPr>
                        <m:sty m:val="p"/>
                      </m:rPr>
                      <a:rPr lang="en-US" b="0" i="0" smtClean="0">
                        <a:latin typeface="Cambria Math" panose="02040503050406030204" pitchFamily="18" charset="0"/>
                      </a:rPr>
                      <m:t>yes</m:t>
                    </m:r>
                    <m:r>
                      <a:rPr lang="en-US" b="0" i="0" smtClean="0">
                        <a:latin typeface="Cambria Math" panose="02040503050406030204" pitchFamily="18" charset="0"/>
                      </a:rPr>
                      <m:t>)∗</m:t>
                    </m:r>
                    <m:r>
                      <a:rPr lang="en-US" i="1">
                        <a:latin typeface="Cambria Math" panose="02040503050406030204" pitchFamily="18" charset="0"/>
                      </a:rPr>
                      <m:t>𝑃</m:t>
                    </m:r>
                    <m:d>
                      <m:dPr>
                        <m:endChr m:val="|"/>
                        <m:ctrlPr>
                          <a:rPr lang="en-US" i="1">
                            <a:latin typeface="Cambria Math" panose="02040503050406030204" pitchFamily="18" charset="0"/>
                          </a:rPr>
                        </m:ctrlPr>
                      </m:dPr>
                      <m:e>
                        <m:r>
                          <a:rPr lang="en-US" b="0" i="1" smtClean="0">
                            <a:latin typeface="Cambria Math" panose="02040503050406030204" pitchFamily="18" charset="0"/>
                          </a:rPr>
                          <m:t>𝑡𝑟𝑢𝑒</m:t>
                        </m:r>
                        <m:r>
                          <a:rPr lang="en-US" b="0" i="1" smtClean="0">
                            <a:latin typeface="Cambria Math" panose="02040503050406030204" pitchFamily="18" charset="0"/>
                          </a:rPr>
                          <m:t> </m:t>
                        </m:r>
                      </m:e>
                    </m:d>
                    <m:r>
                      <a:rPr lang="en-US" i="1">
                        <a:latin typeface="Cambria Math" panose="02040503050406030204" pitchFamily="18" charset="0"/>
                      </a:rPr>
                      <m:t> </m:t>
                    </m:r>
                    <m:r>
                      <m:rPr>
                        <m:sty m:val="p"/>
                      </m:rPr>
                      <a:rPr lang="en-US" b="0" i="0" smtClean="0">
                        <a:latin typeface="Cambria Math" panose="02040503050406030204" pitchFamily="18" charset="0"/>
                      </a:rPr>
                      <m:t>yes</m:t>
                    </m:r>
                    <m:r>
                      <a:rPr lang="en-US" b="0" i="0" smtClean="0">
                        <a:latin typeface="Cambria Math" panose="02040503050406030204" pitchFamily="18" charset="0"/>
                      </a:rPr>
                      <m:t>)∗</m:t>
                    </m:r>
                    <m:r>
                      <m:rPr>
                        <m:sty m:val="p"/>
                      </m:rPr>
                      <a:rPr lang="en-US" b="0" i="0" smtClean="0">
                        <a:latin typeface="Cambria Math" panose="02040503050406030204" pitchFamily="18" charset="0"/>
                      </a:rPr>
                      <m:t>P</m:t>
                    </m:r>
                    <m:r>
                      <a:rPr lang="en-US" b="0" i="0" smtClean="0">
                        <a:latin typeface="Cambria Math" panose="02040503050406030204" pitchFamily="18" charset="0"/>
                      </a:rPr>
                      <m:t>(</m:t>
                    </m:r>
                    <m:r>
                      <m:rPr>
                        <m:sty m:val="p"/>
                      </m:rPr>
                      <a:rPr lang="en-US" b="0" i="0" smtClean="0">
                        <a:latin typeface="Cambria Math" panose="02040503050406030204" pitchFamily="18" charset="0"/>
                      </a:rPr>
                      <m:t>yes</m:t>
                    </m:r>
                    <m:r>
                      <a:rPr lang="en-US" b="0" i="0" smtClean="0">
                        <a:latin typeface="Cambria Math" panose="02040503050406030204" pitchFamily="18" charset="0"/>
                      </a:rPr>
                      <m:t>)</m:t>
                    </m:r>
                  </m:oMath>
                </a14:m>
                <a:r>
                  <a:rPr lang="en-US" dirty="0"/>
                  <a:t> = </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2</m:t>
                        </m:r>
                      </m:num>
                      <m:den>
                        <m:r>
                          <a:rPr lang="en-US" b="0" i="1" dirty="0" smtClean="0">
                            <a:latin typeface="Cambria Math" panose="02040503050406030204" pitchFamily="18" charset="0"/>
                          </a:rPr>
                          <m:t>9</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3</m:t>
                        </m:r>
                      </m:num>
                      <m:den>
                        <m:r>
                          <a:rPr lang="en-US" b="0" i="1" dirty="0" smtClean="0">
                            <a:latin typeface="Cambria Math" panose="02040503050406030204" pitchFamily="18" charset="0"/>
                          </a:rPr>
                          <m:t>9</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3</m:t>
                        </m:r>
                      </m:num>
                      <m:den>
                        <m:r>
                          <a:rPr lang="en-US" b="0" i="1" dirty="0" smtClean="0">
                            <a:latin typeface="Cambria Math" panose="02040503050406030204" pitchFamily="18" charset="0"/>
                          </a:rPr>
                          <m:t>9</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3</m:t>
                        </m:r>
                      </m:num>
                      <m:den>
                        <m:r>
                          <a:rPr lang="en-US" b="0" i="1" dirty="0" smtClean="0">
                            <a:latin typeface="Cambria Math" panose="02040503050406030204" pitchFamily="18" charset="0"/>
                          </a:rPr>
                          <m:t>9</m:t>
                        </m:r>
                      </m:den>
                    </m:f>
                  </m:oMath>
                </a14:m>
                <a:r>
                  <a:rPr lang="en-US" dirty="0"/>
                  <a:t> *</a:t>
                </a:r>
                <a14:m>
                  <m:oMath xmlns:m="http://schemas.openxmlformats.org/officeDocument/2006/math">
                    <m:f>
                      <m:fPr>
                        <m:ctrlPr>
                          <a:rPr lang="en-US" i="1" dirty="0">
                            <a:latin typeface="Cambria Math" panose="02040503050406030204" pitchFamily="18" charset="0"/>
                          </a:rPr>
                        </m:ctrlPr>
                      </m:fPr>
                      <m:num>
                        <m:r>
                          <a:rPr lang="en-US" b="0" i="1" dirty="0" smtClean="0">
                            <a:latin typeface="Cambria Math" panose="02040503050406030204" pitchFamily="18" charset="0"/>
                          </a:rPr>
                          <m:t>9</m:t>
                        </m:r>
                      </m:num>
                      <m:den>
                        <m:r>
                          <a:rPr lang="en-US" b="0" i="1" dirty="0" smtClean="0">
                            <a:latin typeface="Cambria Math" panose="02040503050406030204" pitchFamily="18" charset="0"/>
                          </a:rPr>
                          <m:t>14</m:t>
                        </m:r>
                      </m:den>
                    </m:f>
                  </m:oMath>
                </a14:m>
                <a:endParaRPr lang="en-US" dirty="0"/>
              </a:p>
              <a:p>
                <a:pPr marL="0" indent="0">
                  <a:buNone/>
                </a:pPr>
                <a:endParaRPr lang="en-US" dirty="0"/>
              </a:p>
              <a:p>
                <a:pPr marL="457200" lvl="1" indent="0">
                  <a:buNone/>
                </a:pPr>
                <a:r>
                  <a:rPr lang="en-US" b="0"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=0.0082</m:t>
                    </m:r>
                  </m:oMath>
                </a14:m>
                <a:endParaRPr lang="en-US" b="0" dirty="0"/>
              </a:p>
              <a:p>
                <a:pPr marL="457200" lvl="1" indent="0">
                  <a:buNone/>
                </a:pPr>
                <a:r>
                  <a:rPr lang="en-US" dirty="0"/>
                  <a:t>Therefore we have </a:t>
                </a:r>
              </a:p>
              <a:p>
                <a:pPr marL="457200" lvl="1" indent="0">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sup>
                        <m:e>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𝑦𝑒𝑠</m:t>
                          </m:r>
                          <m:r>
                            <a:rPr lang="en-US" i="1">
                              <a:latin typeface="Cambria Math" panose="02040503050406030204" pitchFamily="18" charset="0"/>
                            </a:rPr>
                            <m:t>)</m:t>
                          </m:r>
                        </m:e>
                      </m:nary>
                      <m:r>
                        <a:rPr lang="en-US" b="0" i="0" smtClean="0">
                          <a:latin typeface="Cambria Math" panose="02040503050406030204" pitchFamily="18" charset="0"/>
                        </a:rPr>
                        <m:t> </m:t>
                      </m:r>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yes</m:t>
                          </m:r>
                        </m:e>
                      </m:d>
                      <m:r>
                        <a:rPr lang="en-US" b="0" i="0" smtClean="0">
                          <a:latin typeface="Cambria Math" panose="02040503050406030204" pitchFamily="18" charset="0"/>
                        </a:rPr>
                        <m:t>  &lt;</m:t>
                      </m:r>
                      <m:r>
                        <a:rPr lang="en-US" b="0" i="1" smtClean="0">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sup>
                        <m:e>
                          <m:r>
                            <a:rPr lang="en-US" i="1">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𝑛𝑜</m:t>
                          </m:r>
                          <m:r>
                            <a:rPr lang="en-US" i="1">
                              <a:latin typeface="Cambria Math" panose="02040503050406030204" pitchFamily="18" charset="0"/>
                            </a:rPr>
                            <m:t>)</m:t>
                          </m:r>
                        </m:e>
                      </m:nary>
                      <m:r>
                        <a:rPr lang="en-US">
                          <a:latin typeface="Cambria Math" panose="02040503050406030204" pitchFamily="18" charset="0"/>
                        </a:rPr>
                        <m:t> </m:t>
                      </m:r>
                      <m:r>
                        <m:rPr>
                          <m:sty m:val="p"/>
                        </m:rPr>
                        <a:rPr lang="en-US">
                          <a:latin typeface="Cambria Math" panose="02040503050406030204" pitchFamily="18" charset="0"/>
                        </a:rPr>
                        <m:t>P</m:t>
                      </m:r>
                      <m:r>
                        <a:rPr lang="en-US">
                          <a:latin typeface="Cambria Math" panose="02040503050406030204" pitchFamily="18" charset="0"/>
                        </a:rPr>
                        <m:t>(</m:t>
                      </m:r>
                      <m:r>
                        <m:rPr>
                          <m:sty m:val="p"/>
                        </m:rPr>
                        <a:rPr lang="en-US" b="0" i="0" smtClean="0">
                          <a:latin typeface="Cambria Math" panose="02040503050406030204" pitchFamily="18" charset="0"/>
                        </a:rPr>
                        <m:t>no</m:t>
                      </m:r>
                      <m:r>
                        <a:rPr lang="en-US">
                          <a:latin typeface="Cambria Math" panose="02040503050406030204" pitchFamily="18" charset="0"/>
                        </a:rPr>
                        <m:t>)</m:t>
                      </m:r>
                    </m:oMath>
                  </m:oMathPara>
                </a14:m>
                <a:endParaRPr lang="en-US" dirty="0"/>
              </a:p>
              <a:p>
                <a:pPr marL="457200" lvl="1" indent="0">
                  <a:buNone/>
                </a:pPr>
                <a:endParaRPr lang="en-US" sz="2400" dirty="0"/>
              </a:p>
              <a:p>
                <a:pPr marL="457200" lvl="1" indent="0">
                  <a:buNone/>
                </a:pPr>
                <a:r>
                  <a:rPr lang="en-US" sz="2400" dirty="0"/>
                  <a:t>This means that the given test case will be classified as “NO”.</a:t>
                </a:r>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B2478999-7893-3441-3126-6BA128FC598F}"/>
                  </a:ext>
                </a:extLst>
              </p:cNvPr>
              <p:cNvSpPr>
                <a:spLocks noGrp="1" noRot="1" noChangeAspect="1" noMove="1" noResize="1" noEditPoints="1" noAdjustHandles="1" noChangeArrowheads="1" noChangeShapeType="1" noTextEdit="1"/>
              </p:cNvSpPr>
              <p:nvPr>
                <p:ph idx="1"/>
              </p:nvPr>
            </p:nvSpPr>
            <p:spPr>
              <a:xfrm>
                <a:off x="246742" y="1638624"/>
                <a:ext cx="11625943" cy="5088746"/>
              </a:xfrm>
              <a:blipFill>
                <a:blip r:embed="rId2"/>
                <a:stretch>
                  <a:fillRect l="-763" b="-27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E39059D-4895-0A41-FBC0-46F94F55B230}"/>
                  </a:ext>
                </a:extLst>
              </p:cNvPr>
              <p:cNvSpPr txBox="1"/>
              <p:nvPr/>
            </p:nvSpPr>
            <p:spPr>
              <a:xfrm>
                <a:off x="580571" y="487721"/>
                <a:ext cx="7616371" cy="1143646"/>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sup>
                        <m:e>
                          <m:r>
                            <a:rPr lang="en-US" sz="2400" i="1">
                              <a:latin typeface="Cambria Math" panose="02040503050406030204" pitchFamily="18" charset="0"/>
                            </a:rPr>
                            <m:t>𝑃</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b="0" i="1" smtClean="0">
                              <a:latin typeface="Cambria Math" panose="02040503050406030204" pitchFamily="18" charset="0"/>
                            </a:rPr>
                            <m:t>𝑦𝑒𝑠</m:t>
                          </m:r>
                          <m:r>
                            <a:rPr lang="en-US" sz="2400" i="1">
                              <a:latin typeface="Cambria Math" panose="02040503050406030204" pitchFamily="18" charset="0"/>
                            </a:rPr>
                            <m:t>)</m:t>
                          </m:r>
                        </m:e>
                      </m:nary>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m:t>
                      </m:r>
                      <m:d>
                        <m:dPr>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yes</m:t>
                          </m:r>
                        </m:e>
                      </m:d>
                      <m:r>
                        <a:rPr lang="en-US" sz="2400" b="0" i="0" smtClean="0">
                          <a:latin typeface="Cambria Math" panose="02040503050406030204" pitchFamily="18" charset="0"/>
                        </a:rPr>
                        <m:t> </m:t>
                      </m:r>
                      <m:r>
                        <m:rPr>
                          <m:sty m:val="p"/>
                        </m:rPr>
                        <a:rPr lang="en-US" sz="2400" b="0" i="0" smtClean="0">
                          <a:latin typeface="Cambria Math" panose="02040503050406030204" pitchFamily="18" charset="0"/>
                        </a:rPr>
                        <m:t>can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be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calculated</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as</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follows</m:t>
                      </m:r>
                    </m:oMath>
                  </m:oMathPara>
                </a14:m>
                <a:endParaRPr lang="en-US" sz="2400" dirty="0"/>
              </a:p>
            </p:txBody>
          </p:sp>
        </mc:Choice>
        <mc:Fallback xmlns="">
          <p:sp>
            <p:nvSpPr>
              <p:cNvPr id="5" name="TextBox 4">
                <a:extLst>
                  <a:ext uri="{FF2B5EF4-FFF2-40B4-BE49-F238E27FC236}">
                    <a16:creationId xmlns:a16="http://schemas.microsoft.com/office/drawing/2014/main" id="{CE39059D-4895-0A41-FBC0-46F94F55B230}"/>
                  </a:ext>
                </a:extLst>
              </p:cNvPr>
              <p:cNvSpPr txBox="1">
                <a:spLocks noRot="1" noChangeAspect="1" noMove="1" noResize="1" noEditPoints="1" noAdjustHandles="1" noChangeArrowheads="1" noChangeShapeType="1" noTextEdit="1"/>
              </p:cNvSpPr>
              <p:nvPr/>
            </p:nvSpPr>
            <p:spPr>
              <a:xfrm>
                <a:off x="580571" y="487721"/>
                <a:ext cx="7616371" cy="1143646"/>
              </a:xfrm>
              <a:prstGeom prst="rect">
                <a:avLst/>
              </a:prstGeom>
              <a:blipFill>
                <a:blip r:embed="rId3"/>
                <a:stretch>
                  <a:fillRect l="-7488" t="-100000" b="-156044"/>
                </a:stretch>
              </a:blipFill>
            </p:spPr>
            <p:txBody>
              <a:bodyPr/>
              <a:lstStyle/>
              <a:p>
                <a:r>
                  <a:rPr lang="en-US">
                    <a:noFill/>
                  </a:rPr>
                  <a:t> </a:t>
                </a:r>
              </a:p>
            </p:txBody>
          </p:sp>
        </mc:Fallback>
      </mc:AlternateContent>
    </p:spTree>
    <p:extLst>
      <p:ext uri="{BB962C8B-B14F-4D97-AF65-F5344CB8AC3E}">
        <p14:creationId xmlns:p14="http://schemas.microsoft.com/office/powerpoint/2010/main" val="161169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0571-DB83-B549-4710-7BAA3C6DDB31}"/>
              </a:ext>
            </a:extLst>
          </p:cNvPr>
          <p:cNvSpPr>
            <a:spLocks noGrp="1"/>
          </p:cNvSpPr>
          <p:nvPr>
            <p:ph type="title"/>
          </p:nvPr>
        </p:nvSpPr>
        <p:spPr/>
        <p:txBody>
          <a:bodyPr>
            <a:normAutofit/>
          </a:bodyPr>
          <a:lstStyle/>
          <a:p>
            <a:pPr algn="ctr"/>
            <a:r>
              <a:rPr lang="en-IN" sz="4000" b="1" i="0" u="sng" strike="noStrike" dirty="0">
                <a:effectLst/>
              </a:rPr>
              <a:t>Advantages of Naive Bayes</a:t>
            </a:r>
            <a:endParaRPr lang="en-US" sz="4000" b="1" u="sng" dirty="0"/>
          </a:p>
        </p:txBody>
      </p:sp>
      <p:sp>
        <p:nvSpPr>
          <p:cNvPr id="3" name="Content Placeholder 2">
            <a:extLst>
              <a:ext uri="{FF2B5EF4-FFF2-40B4-BE49-F238E27FC236}">
                <a16:creationId xmlns:a16="http://schemas.microsoft.com/office/drawing/2014/main" id="{278579B4-86AF-5F7F-8C9F-0DB9AA4AE27D}"/>
              </a:ext>
            </a:extLst>
          </p:cNvPr>
          <p:cNvSpPr>
            <a:spLocks noGrp="1"/>
          </p:cNvSpPr>
          <p:nvPr>
            <p:ph idx="1"/>
          </p:nvPr>
        </p:nvSpPr>
        <p:spPr/>
        <p:txBody>
          <a:bodyPr>
            <a:normAutofit/>
          </a:bodyPr>
          <a:lstStyle/>
          <a:p>
            <a:pPr marL="0" indent="0" algn="l" fontAlgn="base">
              <a:buNone/>
            </a:pPr>
            <a:r>
              <a:rPr lang="en-IN" b="0" i="0" u="none" strike="noStrike" dirty="0">
                <a:effectLst/>
              </a:rPr>
              <a:t>1. When the assumption of independent predictors holds true, a Naive Bayes classifier performs better as compared to other models.</a:t>
            </a:r>
            <a:br>
              <a:rPr lang="en-IN" b="0" i="0" u="none" strike="noStrike" dirty="0">
                <a:effectLst/>
              </a:rPr>
            </a:br>
            <a:br>
              <a:rPr lang="en-IN" b="0" i="0" u="none" strike="noStrike" dirty="0">
                <a:effectLst/>
              </a:rPr>
            </a:br>
            <a:r>
              <a:rPr lang="en-IN" b="0" i="0" u="none" strike="noStrike" dirty="0">
                <a:effectLst/>
              </a:rPr>
              <a:t>2. Naive Bayes requires a small amount of training data to estimate the test data. So, the training period is less.</a:t>
            </a:r>
            <a:br>
              <a:rPr lang="en-IN" b="0" i="0" u="none" strike="noStrike" dirty="0">
                <a:effectLst/>
              </a:rPr>
            </a:br>
            <a:br>
              <a:rPr lang="en-IN" b="0" i="0" u="none" strike="noStrike" dirty="0">
                <a:effectLst/>
              </a:rPr>
            </a:br>
            <a:r>
              <a:rPr lang="en-IN" b="0" i="0" u="none" strike="noStrike" dirty="0">
                <a:effectLst/>
              </a:rPr>
              <a:t>3. Naive Bayes is also easy to implement.</a:t>
            </a:r>
          </a:p>
          <a:p>
            <a:endParaRPr lang="en-US" dirty="0"/>
          </a:p>
        </p:txBody>
      </p:sp>
    </p:spTree>
    <p:extLst>
      <p:ext uri="{BB962C8B-B14F-4D97-AF65-F5344CB8AC3E}">
        <p14:creationId xmlns:p14="http://schemas.microsoft.com/office/powerpoint/2010/main" val="71188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2EBB-D9AA-317C-4A84-BB378F2D53AE}"/>
              </a:ext>
            </a:extLst>
          </p:cNvPr>
          <p:cNvSpPr>
            <a:spLocks noGrp="1"/>
          </p:cNvSpPr>
          <p:nvPr>
            <p:ph type="title"/>
          </p:nvPr>
        </p:nvSpPr>
        <p:spPr/>
        <p:txBody>
          <a:bodyPr>
            <a:normAutofit/>
          </a:bodyPr>
          <a:lstStyle/>
          <a:p>
            <a:pPr algn="ctr"/>
            <a:r>
              <a:rPr lang="en-IN" sz="4000" b="1" i="0" u="sng" strike="noStrike" dirty="0">
                <a:effectLst/>
              </a:rPr>
              <a:t>Disadvantages of Naive Bayes</a:t>
            </a:r>
            <a:endParaRPr lang="en-US" sz="4000" u="sng" dirty="0"/>
          </a:p>
        </p:txBody>
      </p:sp>
      <p:sp>
        <p:nvSpPr>
          <p:cNvPr id="3" name="Content Placeholder 2">
            <a:extLst>
              <a:ext uri="{FF2B5EF4-FFF2-40B4-BE49-F238E27FC236}">
                <a16:creationId xmlns:a16="http://schemas.microsoft.com/office/drawing/2014/main" id="{C3AD3F12-4E1C-7D9F-2890-FCAE93E42415}"/>
              </a:ext>
            </a:extLst>
          </p:cNvPr>
          <p:cNvSpPr>
            <a:spLocks noGrp="1"/>
          </p:cNvSpPr>
          <p:nvPr>
            <p:ph idx="1"/>
          </p:nvPr>
        </p:nvSpPr>
        <p:spPr>
          <a:xfrm>
            <a:off x="1141412" y="2249487"/>
            <a:ext cx="9905999" cy="4107770"/>
          </a:xfrm>
        </p:spPr>
        <p:txBody>
          <a:bodyPr>
            <a:normAutofit/>
          </a:bodyPr>
          <a:lstStyle/>
          <a:p>
            <a:pPr marL="0" indent="0" algn="l" fontAlgn="base">
              <a:buNone/>
            </a:pPr>
            <a:r>
              <a:rPr lang="en-IN" b="0" i="0" u="none" strike="noStrike" dirty="0">
                <a:effectLst/>
              </a:rPr>
              <a:t>1. The Main imitation of Naive Bayes is the </a:t>
            </a:r>
            <a:r>
              <a:rPr lang="en-IN" b="1" i="0" u="none" strike="noStrike" dirty="0">
                <a:effectLst/>
              </a:rPr>
              <a:t>assumption of independent predictors</a:t>
            </a:r>
            <a:r>
              <a:rPr lang="en-IN" b="0" i="0" u="none" strike="noStrike" dirty="0">
                <a:effectLst/>
              </a:rPr>
              <a:t>. Naive Bayes implicitly assumes that all the attributes are mutually independent. In real life, it is almost impossible to get a set of predictors which are completely independent.</a:t>
            </a:r>
            <a:br>
              <a:rPr lang="en-IN" b="0" i="0" u="none" strike="noStrike" dirty="0">
                <a:effectLst/>
              </a:rPr>
            </a:br>
            <a:br>
              <a:rPr lang="en-IN" b="0" i="0" u="none" strike="noStrike" dirty="0">
                <a:effectLst/>
              </a:rPr>
            </a:br>
            <a:r>
              <a:rPr lang="en-IN" b="0" i="0" u="none" strike="noStrike" dirty="0">
                <a:effectLst/>
              </a:rPr>
              <a:t>2. If the categorical variable has a category in the test data set, which was not observed in the training data set, then the model will assign a 0 (zero) probability and will be unable to make a prediction. This is often known as </a:t>
            </a:r>
            <a:r>
              <a:rPr lang="en-IN" b="1" i="0" u="none" strike="noStrike" dirty="0">
                <a:effectLst/>
              </a:rPr>
              <a:t>Zero Frequency</a:t>
            </a:r>
            <a:r>
              <a:rPr lang="en-IN" b="0" i="0" u="none" strike="noStrike" dirty="0">
                <a:effectLst/>
              </a:rPr>
              <a:t>.</a:t>
            </a:r>
          </a:p>
          <a:p>
            <a:endParaRPr lang="en-US" dirty="0"/>
          </a:p>
        </p:txBody>
      </p:sp>
    </p:spTree>
    <p:extLst>
      <p:ext uri="{BB962C8B-B14F-4D97-AF65-F5344CB8AC3E}">
        <p14:creationId xmlns:p14="http://schemas.microsoft.com/office/powerpoint/2010/main" val="970831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3011-0639-0065-D641-BFDFCF768D3B}"/>
              </a:ext>
            </a:extLst>
          </p:cNvPr>
          <p:cNvSpPr>
            <a:spLocks noGrp="1"/>
          </p:cNvSpPr>
          <p:nvPr>
            <p:ph type="title"/>
          </p:nvPr>
        </p:nvSpPr>
        <p:spPr>
          <a:xfrm>
            <a:off x="1141413" y="0"/>
            <a:ext cx="9905998" cy="973015"/>
          </a:xfrm>
        </p:spPr>
        <p:txBody>
          <a:bodyPr>
            <a:normAutofit/>
          </a:bodyPr>
          <a:lstStyle/>
          <a:p>
            <a:pPr algn="ctr"/>
            <a:r>
              <a:rPr lang="en-US" sz="4000" b="1" u="sng" dirty="0"/>
              <a:t>LAPLACE SMOOTHING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C45B41-74C8-6B1D-5BAC-A3B2596D9E8B}"/>
                  </a:ext>
                </a:extLst>
              </p:cNvPr>
              <p:cNvSpPr>
                <a:spLocks noGrp="1"/>
              </p:cNvSpPr>
              <p:nvPr>
                <p:ph idx="1"/>
              </p:nvPr>
            </p:nvSpPr>
            <p:spPr>
              <a:xfrm>
                <a:off x="410308" y="1116281"/>
                <a:ext cx="10925907" cy="5355770"/>
              </a:xfrm>
            </p:spPr>
            <p:txBody>
              <a:bodyPr>
                <a:normAutofit fontScale="40000" lnSpcReduction="20000"/>
              </a:bodyPr>
              <a:lstStyle/>
              <a:p>
                <a:pPr algn="l" rtl="0" fontAlgn="base">
                  <a:buFont typeface="Arial" panose="020B0604020202020204" pitchFamily="34" charset="0"/>
                  <a:buChar char="•"/>
                </a:pPr>
                <a:r>
                  <a:rPr lang="en-US" sz="5500" b="0" i="0" u="none" strike="noStrike" dirty="0">
                    <a:solidFill>
                      <a:srgbClr val="FFFFFF"/>
                    </a:solidFill>
                    <a:effectLst/>
                    <a:latin typeface="Tw Cen MT" panose="020B0602020104020603" pitchFamily="34" charset="77"/>
                  </a:rPr>
                  <a:t>It is introduced to solve the problem of zero probability i.e. </a:t>
                </a:r>
                <a:r>
                  <a:rPr lang="en-US" sz="5500" b="1" i="0" u="none" strike="noStrike" dirty="0">
                    <a:solidFill>
                      <a:srgbClr val="FFFFFF"/>
                    </a:solidFill>
                    <a:effectLst/>
                    <a:latin typeface="Tw Cen MT" panose="020B0602020104020603" pitchFamily="34" charset="77"/>
                  </a:rPr>
                  <a:t>when a query point contains a new observation, which is not yet seen in training data while calculating probabilities</a:t>
                </a:r>
                <a:r>
                  <a:rPr lang="en-US" sz="5500" b="0" i="0" u="none" strike="noStrike" dirty="0">
                    <a:solidFill>
                      <a:srgbClr val="FFFFFF"/>
                    </a:solidFill>
                    <a:effectLst/>
                    <a:latin typeface="Tw Cen MT" panose="020B0602020104020603" pitchFamily="34" charset="77"/>
                  </a:rPr>
                  <a:t>.​</a:t>
                </a:r>
                <a:endParaRPr lang="en-US" sz="5500" b="0" i="0" u="none" strike="noStrike" dirty="0">
                  <a:solidFill>
                    <a:srgbClr val="FFFFFF"/>
                  </a:solidFill>
                  <a:effectLst/>
                  <a:latin typeface="Arial" panose="020B0604020202020204" pitchFamily="34" charset="0"/>
                </a:endParaRPr>
              </a:p>
              <a:p>
                <a:pPr fontAlgn="base"/>
                <a:r>
                  <a:rPr lang="en-US" sz="5500" b="1" i="0" u="none" strike="noStrike" dirty="0">
                    <a:solidFill>
                      <a:srgbClr val="FFFFFF"/>
                    </a:solidFill>
                    <a:effectLst/>
                    <a:latin typeface="Tw Cen MT" panose="020B0602020104020603" pitchFamily="34" charset="77"/>
                  </a:rPr>
                  <a:t>The idea behind Laplace Smoothing:</a:t>
                </a:r>
                <a:r>
                  <a:rPr lang="en-US" sz="5500" b="0" i="0" u="none" strike="noStrike" dirty="0">
                    <a:solidFill>
                      <a:srgbClr val="FFFFFF"/>
                    </a:solidFill>
                    <a:effectLst/>
                    <a:latin typeface="Tw Cen MT" panose="020B0602020104020603" pitchFamily="34" charset="77"/>
                  </a:rPr>
                  <a:t>  To ensure that our posterior probabilities are never zero, we add </a:t>
                </a:r>
                <a14:m>
                  <m:oMath xmlns:m="http://schemas.openxmlformats.org/officeDocument/2006/math">
                    <m:r>
                      <m:rPr>
                        <m:sty m:val="p"/>
                      </m:rPr>
                      <a:rPr lang="el-GR" sz="5500" b="0" i="1" u="none" strike="noStrike" smtClean="0">
                        <a:solidFill>
                          <a:srgbClr val="FFFFFF"/>
                        </a:solidFill>
                        <a:effectLst/>
                        <a:latin typeface="Cambria Math" panose="02040503050406030204" pitchFamily="18" charset="0"/>
                      </a:rPr>
                      <m:t>α</m:t>
                    </m:r>
                  </m:oMath>
                </a14:m>
                <a:r>
                  <a:rPr lang="en-US" sz="5500" b="0" i="0" u="none" strike="noStrike" dirty="0">
                    <a:solidFill>
                      <a:srgbClr val="FFFFFF"/>
                    </a:solidFill>
                    <a:effectLst/>
                    <a:latin typeface="Tw Cen MT" panose="020B0602020104020603" pitchFamily="34" charset="77"/>
                  </a:rPr>
                  <a:t> to the numerator, and we add </a:t>
                </a:r>
                <a:r>
                  <a:rPr lang="en-US" sz="5500" dirty="0">
                    <a:solidFill>
                      <a:srgbClr val="FFFFFF"/>
                    </a:solidFill>
                    <a:latin typeface="Tw Cen MT" panose="020B0602020104020603" pitchFamily="34" charset="77"/>
                  </a:rPr>
                  <a:t> </a:t>
                </a:r>
                <a14:m>
                  <m:oMath xmlns:m="http://schemas.openxmlformats.org/officeDocument/2006/math">
                    <m:r>
                      <m:rPr>
                        <m:sty m:val="p"/>
                      </m:rPr>
                      <a:rPr lang="el-GR" sz="5500" i="1">
                        <a:solidFill>
                          <a:srgbClr val="FFFFFF"/>
                        </a:solidFill>
                        <a:latin typeface="Cambria Math" panose="02040503050406030204" pitchFamily="18" charset="0"/>
                      </a:rPr>
                      <m:t>α</m:t>
                    </m:r>
                    <m:r>
                      <a:rPr lang="en-US" sz="5500" b="0" i="1" smtClean="0">
                        <a:solidFill>
                          <a:srgbClr val="FFFFFF"/>
                        </a:solidFill>
                        <a:latin typeface="Cambria Math" panose="02040503050406030204" pitchFamily="18" charset="0"/>
                      </a:rPr>
                      <m:t>𝐾</m:t>
                    </m:r>
                  </m:oMath>
                </a14:m>
                <a:r>
                  <a:rPr lang="en-US" sz="5500" dirty="0">
                    <a:solidFill>
                      <a:srgbClr val="FFFFFF"/>
                    </a:solidFill>
                    <a:latin typeface="Tw Cen MT" panose="020B0602020104020603" pitchFamily="34" charset="77"/>
                  </a:rPr>
                  <a:t> to the denominator. So, in the case that we don’t have a particular ingredient in our training set, the posterior probability comes out to </a:t>
                </a:r>
                <a14:m>
                  <m:oMath xmlns:m="http://schemas.openxmlformats.org/officeDocument/2006/math">
                    <m:f>
                      <m:fPr>
                        <m:ctrlPr>
                          <a:rPr lang="en-US" sz="5500" b="0" i="1" u="none" strike="noStrike" smtClean="0">
                            <a:solidFill>
                              <a:srgbClr val="FFFFFF"/>
                            </a:solidFill>
                            <a:effectLst/>
                            <a:latin typeface="Cambria Math" panose="02040503050406030204" pitchFamily="18" charset="0"/>
                          </a:rPr>
                        </m:ctrlPr>
                      </m:fPr>
                      <m:num>
                        <m:r>
                          <a:rPr lang="en-US" sz="5500" b="0" i="1" u="none" strike="noStrike" smtClean="0">
                            <a:solidFill>
                              <a:srgbClr val="FFFFFF"/>
                            </a:solidFill>
                            <a:effectLst/>
                            <a:latin typeface="Cambria Math" panose="02040503050406030204" pitchFamily="18" charset="0"/>
                            <a:ea typeface="Cambria Math" panose="02040503050406030204" pitchFamily="18" charset="0"/>
                          </a:rPr>
                          <m:t>𝛼</m:t>
                        </m:r>
                      </m:num>
                      <m:den>
                        <m:r>
                          <a:rPr lang="en-US" sz="5500" b="0" i="1" u="none" strike="noStrike" smtClean="0">
                            <a:solidFill>
                              <a:srgbClr val="FFFFFF"/>
                            </a:solidFill>
                            <a:effectLst/>
                            <a:latin typeface="Cambria Math" panose="02040503050406030204" pitchFamily="18" charset="0"/>
                          </a:rPr>
                          <m:t>𝑁</m:t>
                        </m:r>
                        <m:r>
                          <a:rPr lang="en-US" sz="5500" b="0" i="1" u="none" strike="noStrike" smtClean="0">
                            <a:solidFill>
                              <a:srgbClr val="FFFFFF"/>
                            </a:solidFill>
                            <a:effectLst/>
                            <a:latin typeface="Cambria Math" panose="02040503050406030204" pitchFamily="18" charset="0"/>
                          </a:rPr>
                          <m:t>+</m:t>
                        </m:r>
                        <m:r>
                          <a:rPr lang="en-US" sz="5500" b="0" i="1" u="none" strike="noStrike" smtClean="0">
                            <a:solidFill>
                              <a:srgbClr val="FFFFFF"/>
                            </a:solidFill>
                            <a:effectLst/>
                            <a:latin typeface="Cambria Math" panose="02040503050406030204" pitchFamily="18" charset="0"/>
                            <a:ea typeface="Cambria Math" panose="02040503050406030204" pitchFamily="18" charset="0"/>
                          </a:rPr>
                          <m:t>𝛼</m:t>
                        </m:r>
                        <m:r>
                          <a:rPr lang="en-US" sz="5500" b="0" i="1" u="none" strike="noStrike" smtClean="0">
                            <a:solidFill>
                              <a:srgbClr val="FFFFFF"/>
                            </a:solidFill>
                            <a:effectLst/>
                            <a:latin typeface="Cambria Math" panose="02040503050406030204" pitchFamily="18" charset="0"/>
                          </a:rPr>
                          <m:t>𝐾</m:t>
                        </m:r>
                      </m:den>
                    </m:f>
                  </m:oMath>
                </a14:m>
                <a:r>
                  <a:rPr lang="en-US" sz="5500" b="0" i="0" u="none" strike="noStrike" dirty="0">
                    <a:solidFill>
                      <a:srgbClr val="FFFFFF"/>
                    </a:solidFill>
                    <a:effectLst/>
                    <a:latin typeface="Tw Cen MT" panose="020B0602020104020603" pitchFamily="34" charset="77"/>
                  </a:rPr>
                  <a:t> instead of zero. Plugging this value into the product doesn’t kill our ability to make a prediction as plugging in a zero does.​</a:t>
                </a:r>
              </a:p>
              <a:p>
                <a:pPr algn="l" rtl="0" fontAlgn="base">
                  <a:buFont typeface="Arial" panose="020B0604020202020204" pitchFamily="34" charset="0"/>
                  <a:buChar char="•"/>
                </a:pPr>
                <a:r>
                  <a:rPr lang="en-IN" sz="5500" b="0" i="0" u="none" strike="noStrike" dirty="0">
                    <a:effectLst/>
                  </a:rPr>
                  <a:t>Here, alpha(</a:t>
                </a:r>
                <a:r>
                  <a:rPr lang="el-GR" sz="5500" b="0" i="0" u="none" strike="noStrike" dirty="0">
                    <a:effectLst/>
                  </a:rPr>
                  <a:t>α) </a:t>
                </a:r>
                <a:r>
                  <a:rPr lang="en-IN" sz="5500" b="0" i="0" u="none" strike="noStrike" dirty="0">
                    <a:effectLst/>
                  </a:rPr>
                  <a:t>represents the smoothing parameter.</a:t>
                </a:r>
              </a:p>
              <a:p>
                <a:pPr algn="l"/>
                <a:r>
                  <a:rPr lang="en-IN" sz="5500" b="0" i="0" u="none" strike="noStrike" dirty="0">
                    <a:effectLst/>
                  </a:rPr>
                  <a:t>K represents the dimensions(no of features) in the data.</a:t>
                </a:r>
              </a:p>
              <a:p>
                <a:pPr algn="l"/>
                <a:r>
                  <a:rPr lang="en-IN" sz="5500" b="0" i="0" u="none" strike="noStrike" dirty="0">
                    <a:effectLst/>
                  </a:rPr>
                  <a:t>N represents the number of reviews with the target</a:t>
                </a:r>
                <a:r>
                  <a:rPr lang="en-IN" sz="5500" dirty="0"/>
                  <a:t> </a:t>
                </a:r>
                <a:r>
                  <a:rPr lang="en-IN" sz="5500" b="0" i="0" u="none" strike="noStrike" dirty="0">
                    <a:effectLst/>
                  </a:rPr>
                  <a:t>outcome</a:t>
                </a:r>
                <a:r>
                  <a:rPr lang="en-IN" sz="5500" dirty="0"/>
                  <a:t>.</a:t>
                </a:r>
                <a:endParaRPr lang="en-IN" sz="5500" b="0" i="0" u="none" strike="noStrike" dirty="0">
                  <a:effectLst/>
                </a:endParaRPr>
              </a:p>
              <a:p>
                <a:pPr algn="l"/>
                <a:r>
                  <a:rPr lang="en-IN" sz="5500" b="0" i="0" u="none" strike="noStrike" dirty="0">
                    <a:effectLst/>
                  </a:rPr>
                  <a:t>If we choose a value of </a:t>
                </a:r>
                <a:r>
                  <a:rPr lang="el-GR" sz="5500" b="0" i="0" u="none" strike="noStrike" dirty="0">
                    <a:effectLst/>
                  </a:rPr>
                  <a:t>α</a:t>
                </a:r>
                <a:r>
                  <a:rPr lang="en-US" sz="5500" b="0" i="0" u="none" strike="noStrike" dirty="0">
                    <a:effectLst/>
                  </a:rPr>
                  <a:t> </a:t>
                </a:r>
                <a:r>
                  <a:rPr lang="el-GR" sz="5500" b="0" i="0" u="none" strike="noStrike" dirty="0">
                    <a:effectLst/>
                  </a:rPr>
                  <a:t>!=</a:t>
                </a:r>
                <a:r>
                  <a:rPr lang="en-US" sz="5500" b="0" i="0" u="none" strike="noStrike" dirty="0">
                    <a:effectLst/>
                  </a:rPr>
                  <a:t> </a:t>
                </a:r>
                <a:r>
                  <a:rPr lang="el-GR" sz="5500" b="0" i="0" u="none" strike="noStrike" dirty="0">
                    <a:effectLst/>
                  </a:rPr>
                  <a:t>0 (</a:t>
                </a:r>
                <a:r>
                  <a:rPr lang="en-IN" sz="5500" b="0" i="0" u="none" strike="noStrike" dirty="0">
                    <a:effectLst/>
                  </a:rPr>
                  <a:t>not equal to 0), the probability will no longer be zero even if the category was not observed in the training dataset </a:t>
                </a:r>
                <a:r>
                  <a:rPr lang="en-US" sz="5500" dirty="0">
                    <a:solidFill>
                      <a:srgbClr val="FFFFFF"/>
                    </a:solidFill>
                    <a:latin typeface="Arial" panose="020B0604020202020204" pitchFamily="34" charset="0"/>
                  </a:rPr>
                  <a:t>.</a:t>
                </a:r>
                <a:endParaRPr lang="en-US" sz="5500" b="0" i="0" u="none" strike="noStrike" dirty="0">
                  <a:effectLst/>
                </a:endParaRPr>
              </a:p>
            </p:txBody>
          </p:sp>
        </mc:Choice>
        <mc:Fallback xmlns="">
          <p:sp>
            <p:nvSpPr>
              <p:cNvPr id="3" name="Content Placeholder 2">
                <a:extLst>
                  <a:ext uri="{FF2B5EF4-FFF2-40B4-BE49-F238E27FC236}">
                    <a16:creationId xmlns:a16="http://schemas.microsoft.com/office/drawing/2014/main" id="{54C45B41-74C8-6B1D-5BAC-A3B2596D9E8B}"/>
                  </a:ext>
                </a:extLst>
              </p:cNvPr>
              <p:cNvSpPr>
                <a:spLocks noGrp="1" noRot="1" noChangeAspect="1" noMove="1" noResize="1" noEditPoints="1" noAdjustHandles="1" noChangeArrowheads="1" noChangeShapeType="1" noTextEdit="1"/>
              </p:cNvSpPr>
              <p:nvPr>
                <p:ph idx="1"/>
              </p:nvPr>
            </p:nvSpPr>
            <p:spPr>
              <a:xfrm>
                <a:off x="410308" y="1116281"/>
                <a:ext cx="10925907" cy="5355770"/>
              </a:xfrm>
              <a:blipFill>
                <a:blip r:embed="rId2"/>
                <a:stretch>
                  <a:fillRect l="-948" t="-2048" r="-1115"/>
                </a:stretch>
              </a:blipFill>
            </p:spPr>
            <p:txBody>
              <a:bodyPr/>
              <a:lstStyle/>
              <a:p>
                <a:r>
                  <a:rPr lang="en-IN">
                    <a:noFill/>
                  </a:rPr>
                  <a:t> </a:t>
                </a:r>
              </a:p>
            </p:txBody>
          </p:sp>
        </mc:Fallback>
      </mc:AlternateContent>
    </p:spTree>
    <p:extLst>
      <p:ext uri="{BB962C8B-B14F-4D97-AF65-F5344CB8AC3E}">
        <p14:creationId xmlns:p14="http://schemas.microsoft.com/office/powerpoint/2010/main" val="2084234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1EFB-A03A-1A29-1D5A-138888E643EF}"/>
              </a:ext>
            </a:extLst>
          </p:cNvPr>
          <p:cNvSpPr>
            <a:spLocks noGrp="1"/>
          </p:cNvSpPr>
          <p:nvPr>
            <p:ph type="title"/>
          </p:nvPr>
        </p:nvSpPr>
        <p:spPr>
          <a:xfrm>
            <a:off x="1141413" y="0"/>
            <a:ext cx="9905998" cy="656492"/>
          </a:xfrm>
        </p:spPr>
        <p:txBody>
          <a:bodyPr/>
          <a:lstStyle/>
          <a:p>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60B788-627F-6E7C-730F-5CE5F0C2709E}"/>
                  </a:ext>
                </a:extLst>
              </p:cNvPr>
              <p:cNvSpPr>
                <a:spLocks noGrp="1"/>
              </p:cNvSpPr>
              <p:nvPr>
                <p:ph idx="1"/>
              </p:nvPr>
            </p:nvSpPr>
            <p:spPr>
              <a:xfrm>
                <a:off x="427511" y="296883"/>
                <a:ext cx="11590318" cy="6662057"/>
              </a:xfrm>
            </p:spPr>
            <p:txBody>
              <a:bodyPr>
                <a:normAutofit fontScale="92500"/>
              </a:bodyPr>
              <a:lstStyle/>
              <a:p>
                <a:pPr algn="l" rtl="0" fontAlgn="base">
                  <a:buFont typeface="Arial" panose="020B0604020202020204" pitchFamily="34" charset="0"/>
                  <a:buChar char="•"/>
                </a:pPr>
                <a:r>
                  <a:rPr lang="en-US" b="0" i="0" u="none" strike="noStrike" dirty="0">
                    <a:solidFill>
                      <a:srgbClr val="FFFFFF"/>
                    </a:solidFill>
                    <a:effectLst/>
                    <a:latin typeface="Tw Cen MT" panose="020B0602020104020603" pitchFamily="34" charset="77"/>
                  </a:rPr>
                  <a:t>Now consider that we have to classify the following instance ​</a:t>
                </a:r>
              </a:p>
              <a:p>
                <a:pPr algn="l" rtl="0" fontAlgn="base">
                  <a:buFont typeface="Arial" panose="020B0604020202020204" pitchFamily="34" charset="0"/>
                  <a:buChar char="•"/>
                </a:pPr>
                <a:endParaRPr lang="en-US" dirty="0">
                  <a:solidFill>
                    <a:srgbClr val="FFFFFF"/>
                  </a:solidFill>
                  <a:latin typeface="Tw Cen MT" panose="020B0602020104020603" pitchFamily="34" charset="77"/>
                </a:endParaRPr>
              </a:p>
              <a:p>
                <a:pPr algn="l" rtl="0" fontAlgn="base">
                  <a:buFont typeface="Arial" panose="020B0604020202020204" pitchFamily="34" charset="0"/>
                  <a:buChar char="•"/>
                </a:pPr>
                <a:endParaRPr lang="en-US" b="0" i="0" u="none" strike="noStrike" dirty="0">
                  <a:solidFill>
                    <a:srgbClr val="FFFFFF"/>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FFFFFF"/>
                    </a:solidFill>
                    <a:effectLst/>
                    <a:latin typeface="Tw Cen MT" panose="020B0602020104020603" pitchFamily="34" charset="77"/>
                  </a:rPr>
                  <a:t>Since our training data hasn't seen snow as an outlook​.</a:t>
                </a:r>
                <a:endParaRPr lang="en-US" b="0" i="0" u="none" strike="noStrike" dirty="0">
                  <a:solidFill>
                    <a:srgbClr val="FFFFFF"/>
                  </a:solidFill>
                  <a:effectLst/>
                  <a:latin typeface="Arial" panose="020B0604020202020204" pitchFamily="34" charset="0"/>
                </a:endParaRPr>
              </a:p>
              <a:p>
                <a:pPr fontAlgn="base"/>
                <a:r>
                  <a:rPr lang="en-US" b="0" i="0" u="none" strike="noStrike" dirty="0">
                    <a:solidFill>
                      <a:srgbClr val="FFFFFF"/>
                    </a:solidFill>
                    <a:effectLst/>
                    <a:latin typeface="Tw Cen MT" panose="020B0602020104020603" pitchFamily="34" charset="77"/>
                  </a:rPr>
                  <a:t>Thus we have ​</a:t>
                </a:r>
                <a:r>
                  <a:rPr lang="en-US" dirty="0"/>
                  <a:t> </a:t>
                </a:r>
                <a14:m>
                  <m:oMath xmlns:m="http://schemas.openxmlformats.org/officeDocument/2006/math">
                    <m:r>
                      <a:rPr lang="en-US" i="1" smtClean="0">
                        <a:latin typeface="Cambria Math" panose="02040503050406030204" pitchFamily="18" charset="0"/>
                      </a:rPr>
                      <m:t>𝑃</m:t>
                    </m:r>
                    <m:d>
                      <m:dPr>
                        <m:endChr m:val="|"/>
                        <m:ctrlPr>
                          <a:rPr lang="en-US" i="1">
                            <a:latin typeface="Cambria Math" panose="02040503050406030204" pitchFamily="18" charset="0"/>
                          </a:rPr>
                        </m:ctrlPr>
                      </m:dPr>
                      <m:e>
                        <m:r>
                          <a:rPr lang="en-US" b="0" i="1" smtClean="0">
                            <a:latin typeface="Cambria Math" panose="02040503050406030204" pitchFamily="18" charset="0"/>
                          </a:rPr>
                          <m:t>𝑠𝑛𝑜𝑤</m:t>
                        </m:r>
                        <m:r>
                          <a:rPr lang="en-US" i="1">
                            <a:latin typeface="Cambria Math" panose="02040503050406030204" pitchFamily="18" charset="0"/>
                          </a:rPr>
                          <m:t> </m:t>
                        </m:r>
                      </m:e>
                    </m:d>
                    <m:r>
                      <a:rPr lang="en-US" i="1">
                        <a:latin typeface="Cambria Math" panose="02040503050406030204" pitchFamily="18" charset="0"/>
                      </a:rPr>
                      <m:t> </m:t>
                    </m:r>
                    <m:r>
                      <m:rPr>
                        <m:sty m:val="p"/>
                      </m:rPr>
                      <a:rPr lang="en-US" b="0" i="0" smtClean="0">
                        <a:latin typeface="Cambria Math" panose="02040503050406030204" pitchFamily="18" charset="0"/>
                      </a:rPr>
                      <m:t>yes</m:t>
                    </m:r>
                    <m:r>
                      <a:rPr lang="en-US" b="0" i="0" smtClean="0">
                        <a:latin typeface="Cambria Math" panose="02040503050406030204" pitchFamily="18" charset="0"/>
                      </a:rPr>
                      <m:t>)=0 </m:t>
                    </m:r>
                  </m:oMath>
                </a14:m>
                <a:r>
                  <a:rPr lang="en-US" dirty="0">
                    <a:solidFill>
                      <a:srgbClr val="FFFFFF"/>
                    </a:solidFill>
                    <a:latin typeface="Tw Cen MT" panose="020B0602020104020603" pitchFamily="34" charset="77"/>
                  </a:rPr>
                  <a:t>and </a:t>
                </a:r>
                <a14:m>
                  <m:oMath xmlns:m="http://schemas.openxmlformats.org/officeDocument/2006/math">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𝑠𝑛𝑜𝑤</m:t>
                        </m:r>
                        <m:r>
                          <a:rPr lang="en-US" i="1">
                            <a:latin typeface="Cambria Math" panose="02040503050406030204" pitchFamily="18" charset="0"/>
                          </a:rPr>
                          <m:t> </m:t>
                        </m:r>
                      </m:e>
                    </m:d>
                    <m:r>
                      <a:rPr lang="en-US" i="1">
                        <a:latin typeface="Cambria Math" panose="02040503050406030204" pitchFamily="18" charset="0"/>
                      </a:rPr>
                      <m:t> </m:t>
                    </m:r>
                    <m:r>
                      <m:rPr>
                        <m:sty m:val="p"/>
                      </m:rPr>
                      <a:rPr lang="en-US" b="0" i="0" smtClean="0">
                        <a:latin typeface="Cambria Math" panose="02040503050406030204" pitchFamily="18" charset="0"/>
                      </a:rPr>
                      <m:t>no</m:t>
                    </m:r>
                    <m:r>
                      <a:rPr lang="en-US">
                        <a:latin typeface="Cambria Math" panose="02040503050406030204" pitchFamily="18" charset="0"/>
                      </a:rPr>
                      <m:t>)=0 </m:t>
                    </m:r>
                  </m:oMath>
                </a14:m>
                <a:r>
                  <a:rPr lang="en-US" b="0" i="0" u="none" strike="noStrike" dirty="0">
                    <a:solidFill>
                      <a:srgbClr val="FFFFFF"/>
                    </a:solidFill>
                    <a:effectLst/>
                    <a:latin typeface="Arial" panose="020B0604020202020204" pitchFamily="34" charset="0"/>
                  </a:rPr>
                  <a:t>.</a:t>
                </a:r>
              </a:p>
              <a:p>
                <a:pPr marL="0" indent="0">
                  <a:buNone/>
                </a:pPr>
                <a:r>
                  <a:rPr lang="en-US" b="0" i="0" u="none" strike="noStrike" dirty="0">
                    <a:solidFill>
                      <a:srgbClr val="FFFFFF"/>
                    </a:solidFill>
                    <a:effectLst/>
                    <a:latin typeface="Tw Cen MT" panose="020B0602020104020603" pitchFamily="34" charset="77"/>
                  </a:rPr>
                  <a:t>Therefore the probability for both the classes turns out to be 0 and hence we have encountered the zero frequency problem of Naïve bayes.</a:t>
                </a:r>
              </a:p>
              <a:p>
                <a:pPr marL="0" indent="0">
                  <a:buNone/>
                </a:pPr>
                <a:r>
                  <a:rPr lang="en-US" dirty="0">
                    <a:solidFill>
                      <a:srgbClr val="FFFFFF"/>
                    </a:solidFill>
                    <a:latin typeface="Tw Cen MT" panose="020B0602020104020603" pitchFamily="34" charset="77"/>
                  </a:rPr>
                  <a:t>Therefore we should use Laplace smoothing in order to handle the zero frequency</a:t>
                </a:r>
              </a:p>
              <a:p>
                <a:pPr marL="0" indent="0">
                  <a:buNone/>
                </a:pPr>
                <a:r>
                  <a:rPr lang="en-US" dirty="0">
                    <a:solidFill>
                      <a:srgbClr val="FFFFFF"/>
                    </a:solidFill>
                    <a:latin typeface="Tw Cen MT" panose="020B0602020104020603" pitchFamily="34" charset="77"/>
                  </a:rPr>
                  <a:t>Thus we should have </a:t>
                </a:r>
                <a14:m>
                  <m:oMath xmlns:m="http://schemas.openxmlformats.org/officeDocument/2006/math">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𝑃</m:t>
                    </m:r>
                    <m:d>
                      <m:dPr>
                        <m:endChr m:val="|"/>
                        <m:ctrlP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𝑠𝑛𝑜𝑤</m:t>
                        </m:r>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e>
                    </m:d>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m:rPr>
                        <m:sty m:val="p"/>
                      </m:rP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yes</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
                      <m:fPr>
                        <m:ctrlPr>
                          <a:rPr lang="en-US" i="1">
                            <a:solidFill>
                              <a:srgbClr val="FFFFFF"/>
                            </a:solidFill>
                            <a:latin typeface="Cambria Math" panose="02040503050406030204" pitchFamily="18" charset="0"/>
                          </a:rPr>
                        </m:ctrlPr>
                      </m:fPr>
                      <m:num>
                        <m:r>
                          <a:rPr lang="en-US" i="1" smtClean="0">
                            <a:solidFill>
                              <a:srgbClr val="FFFFFF"/>
                            </a:solidFill>
                            <a:latin typeface="Cambria Math" panose="02040503050406030204" pitchFamily="18" charset="0"/>
                            <a:ea typeface="Cambria Math" panose="02040503050406030204" pitchFamily="18" charset="0"/>
                          </a:rPr>
                          <m:t>𝛼</m:t>
                        </m:r>
                      </m:num>
                      <m:den>
                        <m:r>
                          <a:rPr lang="en-US" i="1">
                            <a:solidFill>
                              <a:srgbClr val="FFFFFF"/>
                            </a:solidFill>
                            <a:latin typeface="Cambria Math" panose="02040503050406030204" pitchFamily="18" charset="0"/>
                          </a:rPr>
                          <m:t>𝑁</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ea typeface="Cambria Math" panose="02040503050406030204" pitchFamily="18" charset="0"/>
                          </a:rPr>
                          <m:t>𝛼</m:t>
                        </m:r>
                        <m:r>
                          <a:rPr lang="en-US" i="1">
                            <a:solidFill>
                              <a:srgbClr val="FFFFFF"/>
                            </a:solidFill>
                            <a:latin typeface="Cambria Math" panose="02040503050406030204" pitchFamily="18" charset="0"/>
                          </a:rPr>
                          <m:t>𝐾</m:t>
                        </m:r>
                      </m:den>
                    </m:f>
                  </m:oMath>
                </a14:m>
                <a:r>
                  <a:rPr lang="en-US" dirty="0"/>
                  <a:t> where </a:t>
                </a:r>
                <a14:m>
                  <m:oMath xmlns:m="http://schemas.openxmlformats.org/officeDocument/2006/math">
                    <m:r>
                      <a:rPr lang="en-US" i="1">
                        <a:solidFill>
                          <a:srgbClr val="FFFFFF"/>
                        </a:solidFill>
                        <a:latin typeface="Cambria Math" panose="02040503050406030204" pitchFamily="18" charset="0"/>
                      </a:rPr>
                      <m:t>𝑁</m:t>
                    </m:r>
                  </m:oMath>
                </a14:m>
                <a:r>
                  <a:rPr lang="en-US" dirty="0"/>
                  <a:t> is the number of outlooks with target outcome as yes.</a:t>
                </a:r>
              </a:p>
              <a:p>
                <a:pPr marL="0" indent="0">
                  <a:buNone/>
                </a:pPr>
                <a:r>
                  <a:rPr lang="en-US" dirty="0"/>
                  <a:t>Similarly, we have</a:t>
                </a:r>
                <a:r>
                  <a:rPr kumimoji="0" lang="en-US" sz="2400" b="0" u="none" strike="noStrike" kern="1200" cap="none" spc="0" normalizeH="0" baseline="0" noProof="0" dirty="0">
                    <a:ln>
                      <a:noFill/>
                    </a:ln>
                    <a:solidFill>
                      <a:prstClr val="white"/>
                    </a:solidFill>
                    <a:effectLst/>
                    <a:uLnTx/>
                    <a:uFillTx/>
                    <a:ea typeface="+mn-ea"/>
                    <a:cs typeface="+mn-cs"/>
                  </a:rPr>
                  <a:t> </a:t>
                </a:r>
                <a14:m>
                  <m:oMath xmlns:m="http://schemas.openxmlformats.org/officeDocument/2006/math">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𝑃</m:t>
                    </m:r>
                    <m:d>
                      <m:dPr>
                        <m:endChr m:val="|"/>
                        <m:ctrlP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𝑠𝑛𝑜𝑤</m:t>
                        </m:r>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e>
                    </m:d>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m:rPr>
                        <m:sty m:val="p"/>
                      </m:rP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yes</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
                      <m:fPr>
                        <m:ctrlPr>
                          <a:rPr lang="en-US" i="1">
                            <a:solidFill>
                              <a:srgbClr val="FFFFFF"/>
                            </a:solidFill>
                            <a:latin typeface="Cambria Math" panose="02040503050406030204" pitchFamily="18" charset="0"/>
                          </a:rPr>
                        </m:ctrlPr>
                      </m:fPr>
                      <m:num>
                        <m:r>
                          <a:rPr lang="en-US" i="1">
                            <a:solidFill>
                              <a:srgbClr val="FFFFFF"/>
                            </a:solidFill>
                            <a:latin typeface="Cambria Math" panose="02040503050406030204" pitchFamily="18" charset="0"/>
                            <a:ea typeface="Cambria Math" panose="02040503050406030204" pitchFamily="18" charset="0"/>
                          </a:rPr>
                          <m:t>𝛼</m:t>
                        </m:r>
                      </m:num>
                      <m:den>
                        <m:r>
                          <a:rPr lang="en-US" b="0" i="1" smtClean="0">
                            <a:solidFill>
                              <a:srgbClr val="FFFFFF"/>
                            </a:solidFill>
                            <a:latin typeface="Cambria Math" panose="02040503050406030204" pitchFamily="18" charset="0"/>
                            <a:ea typeface="Cambria Math" panose="02040503050406030204" pitchFamily="18" charset="0"/>
                          </a:rPr>
                          <m:t>𝑀</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ea typeface="Cambria Math" panose="02040503050406030204" pitchFamily="18" charset="0"/>
                          </a:rPr>
                          <m:t>𝛼</m:t>
                        </m:r>
                        <m:r>
                          <a:rPr lang="en-US" i="1">
                            <a:solidFill>
                              <a:srgbClr val="FFFFFF"/>
                            </a:solidFill>
                            <a:latin typeface="Cambria Math" panose="02040503050406030204" pitchFamily="18" charset="0"/>
                          </a:rPr>
                          <m:t>𝐾</m:t>
                        </m:r>
                      </m:den>
                    </m:f>
                  </m:oMath>
                </a14:m>
                <a:r>
                  <a:rPr lang="en-US" dirty="0"/>
                  <a:t> where </a:t>
                </a:r>
                <a14:m>
                  <m:oMath xmlns:m="http://schemas.openxmlformats.org/officeDocument/2006/math">
                    <m:r>
                      <a:rPr lang="en-US" b="0" i="1" smtClean="0">
                        <a:latin typeface="Cambria Math" panose="02040503050406030204" pitchFamily="18" charset="0"/>
                      </a:rPr>
                      <m:t>𝑀</m:t>
                    </m:r>
                  </m:oMath>
                </a14:m>
                <a:r>
                  <a:rPr lang="en-US" dirty="0"/>
                  <a:t> = number of outlooks with target outcome as No.</a:t>
                </a:r>
              </a:p>
              <a:p>
                <a:pPr marL="0" indent="0">
                  <a:buNone/>
                </a:pPr>
                <a:r>
                  <a:rPr lang="en-US" dirty="0"/>
                  <a:t>Usually we take </a:t>
                </a:r>
                <a14:m>
                  <m:oMath xmlns:m="http://schemas.openxmlformats.org/officeDocument/2006/math">
                    <m:r>
                      <a:rPr lang="en-US" i="1" smtClean="0">
                        <a:solidFill>
                          <a:srgbClr val="FFFFFF"/>
                        </a:solidFill>
                        <a:latin typeface="Cambria Math" panose="02040503050406030204" pitchFamily="18" charset="0"/>
                        <a:ea typeface="Cambria Math" panose="02040503050406030204" pitchFamily="18" charset="0"/>
                      </a:rPr>
                      <m:t>𝛼</m:t>
                    </m:r>
                    <m:r>
                      <a:rPr lang="en-US" b="0" i="1" smtClean="0">
                        <a:solidFill>
                          <a:srgbClr val="FFFFFF"/>
                        </a:solidFill>
                        <a:latin typeface="Cambria Math" panose="02040503050406030204" pitchFamily="18" charset="0"/>
                        <a:ea typeface="Cambria Math" panose="02040503050406030204" pitchFamily="18" charset="0"/>
                      </a:rPr>
                      <m:t>=1</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6360B788-627F-6E7C-730F-5CE5F0C2709E}"/>
                  </a:ext>
                </a:extLst>
              </p:cNvPr>
              <p:cNvSpPr>
                <a:spLocks noGrp="1" noRot="1" noChangeAspect="1" noMove="1" noResize="1" noEditPoints="1" noAdjustHandles="1" noChangeArrowheads="1" noChangeShapeType="1" noTextEdit="1"/>
              </p:cNvSpPr>
              <p:nvPr>
                <p:ph idx="1"/>
              </p:nvPr>
            </p:nvSpPr>
            <p:spPr>
              <a:xfrm>
                <a:off x="427511" y="296883"/>
                <a:ext cx="11590318" cy="6662057"/>
              </a:xfrm>
              <a:blipFill>
                <a:blip r:embed="rId2"/>
                <a:stretch>
                  <a:fillRect l="-894" t="-1006" r="-210"/>
                </a:stretch>
              </a:blipFill>
            </p:spPr>
            <p:txBody>
              <a:bodyPr/>
              <a:lstStyle/>
              <a:p>
                <a:r>
                  <a:rPr lang="en-IN">
                    <a:noFill/>
                  </a:rPr>
                  <a:t> </a:t>
                </a:r>
              </a:p>
            </p:txBody>
          </p:sp>
        </mc:Fallback>
      </mc:AlternateContent>
      <p:graphicFrame>
        <p:nvGraphicFramePr>
          <p:cNvPr id="4" name="Table 4">
            <a:extLst>
              <a:ext uri="{FF2B5EF4-FFF2-40B4-BE49-F238E27FC236}">
                <a16:creationId xmlns:a16="http://schemas.microsoft.com/office/drawing/2014/main" id="{12337E44-0C22-32E0-B5D0-A784EFA225DD}"/>
              </a:ext>
            </a:extLst>
          </p:cNvPr>
          <p:cNvGraphicFramePr>
            <a:graphicFrameLocks noGrp="1"/>
          </p:cNvGraphicFramePr>
          <p:nvPr>
            <p:extLst>
              <p:ext uri="{D42A27DB-BD31-4B8C-83A1-F6EECF244321}">
                <p14:modId xmlns:p14="http://schemas.microsoft.com/office/powerpoint/2010/main" val="130854532"/>
              </p:ext>
            </p:extLst>
          </p:nvPr>
        </p:nvGraphicFramePr>
        <p:xfrm>
          <a:off x="1141414" y="795647"/>
          <a:ext cx="8798235" cy="1128155"/>
        </p:xfrm>
        <a:graphic>
          <a:graphicData uri="http://schemas.openxmlformats.org/drawingml/2006/table">
            <a:tbl>
              <a:tblPr firstRow="1" bandRow="1">
                <a:tableStyleId>{7DF18680-E054-41AD-8BC1-D1AEF772440D}</a:tableStyleId>
              </a:tblPr>
              <a:tblGrid>
                <a:gridCol w="1759647">
                  <a:extLst>
                    <a:ext uri="{9D8B030D-6E8A-4147-A177-3AD203B41FA5}">
                      <a16:colId xmlns:a16="http://schemas.microsoft.com/office/drawing/2014/main" val="1100223917"/>
                    </a:ext>
                  </a:extLst>
                </a:gridCol>
                <a:gridCol w="1759647">
                  <a:extLst>
                    <a:ext uri="{9D8B030D-6E8A-4147-A177-3AD203B41FA5}">
                      <a16:colId xmlns:a16="http://schemas.microsoft.com/office/drawing/2014/main" val="2771770388"/>
                    </a:ext>
                  </a:extLst>
                </a:gridCol>
                <a:gridCol w="1759647">
                  <a:extLst>
                    <a:ext uri="{9D8B030D-6E8A-4147-A177-3AD203B41FA5}">
                      <a16:colId xmlns:a16="http://schemas.microsoft.com/office/drawing/2014/main" val="2404659120"/>
                    </a:ext>
                  </a:extLst>
                </a:gridCol>
                <a:gridCol w="1759647">
                  <a:extLst>
                    <a:ext uri="{9D8B030D-6E8A-4147-A177-3AD203B41FA5}">
                      <a16:colId xmlns:a16="http://schemas.microsoft.com/office/drawing/2014/main" val="2125916033"/>
                    </a:ext>
                  </a:extLst>
                </a:gridCol>
                <a:gridCol w="1759647">
                  <a:extLst>
                    <a:ext uri="{9D8B030D-6E8A-4147-A177-3AD203B41FA5}">
                      <a16:colId xmlns:a16="http://schemas.microsoft.com/office/drawing/2014/main" val="771776327"/>
                    </a:ext>
                  </a:extLst>
                </a:gridCol>
              </a:tblGrid>
              <a:tr h="4102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lt1"/>
                          </a:solidFill>
                        </a:rPr>
                        <a:t>Outlook</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lt1"/>
                          </a:solidFill>
                        </a:rPr>
                        <a:t>Temperature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lt1"/>
                          </a:solidFill>
                        </a:rPr>
                        <a:t>Humidity</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lt1"/>
                          </a:solidFill>
                        </a:rPr>
                        <a:t>Windy</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lt1"/>
                          </a:solidFill>
                        </a:rPr>
                        <a:t>Play</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4023390"/>
                  </a:ext>
                </a:extLst>
              </a:tr>
              <a:tr h="7179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lt1"/>
                          </a:solidFill>
                        </a:rPr>
                        <a:t>Snow</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lt1"/>
                          </a:solidFill>
                        </a:rPr>
                        <a:t>Cool</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lt1"/>
                          </a:solidFill>
                        </a:rPr>
                        <a:t>High</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lt1"/>
                          </a:solidFill>
                        </a:rPr>
                        <a:t>True</a:t>
                      </a:r>
                    </a:p>
                    <a:p>
                      <a:endParaRPr lang="en-US" dirty="0">
                        <a:no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lt1"/>
                          </a:solidFill>
                        </a:rPr>
                        <a: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8017936"/>
                  </a:ext>
                </a:extLst>
              </a:tr>
            </a:tbl>
          </a:graphicData>
        </a:graphic>
      </p:graphicFrame>
    </p:spTree>
    <p:extLst>
      <p:ext uri="{BB962C8B-B14F-4D97-AF65-F5344CB8AC3E}">
        <p14:creationId xmlns:p14="http://schemas.microsoft.com/office/powerpoint/2010/main" val="407413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5882-00ED-CC1E-A160-9CEAB87B67E0}"/>
              </a:ext>
            </a:extLst>
          </p:cNvPr>
          <p:cNvSpPr>
            <a:spLocks noGrp="1"/>
          </p:cNvSpPr>
          <p:nvPr>
            <p:ph type="title"/>
          </p:nvPr>
        </p:nvSpPr>
        <p:spPr>
          <a:xfrm>
            <a:off x="1141413" y="-1"/>
            <a:ext cx="9905998" cy="1911927"/>
          </a:xfrm>
        </p:spPr>
        <p:txBody>
          <a:bodyPr>
            <a:normAutofit/>
          </a:bodyPr>
          <a:lstStyle/>
          <a:p>
            <a:pPr algn="ctr"/>
            <a:r>
              <a:rPr lang="en-US" sz="4800" b="1" u="sng" dirty="0"/>
              <a:t>OUTLINE</a:t>
            </a:r>
          </a:p>
        </p:txBody>
      </p:sp>
      <p:sp>
        <p:nvSpPr>
          <p:cNvPr id="3" name="Content Placeholder 2">
            <a:extLst>
              <a:ext uri="{FF2B5EF4-FFF2-40B4-BE49-F238E27FC236}">
                <a16:creationId xmlns:a16="http://schemas.microsoft.com/office/drawing/2014/main" id="{2D4D3D90-8A71-608D-B113-751A0A96B632}"/>
              </a:ext>
            </a:extLst>
          </p:cNvPr>
          <p:cNvSpPr>
            <a:spLocks noGrp="1"/>
          </p:cNvSpPr>
          <p:nvPr>
            <p:ph idx="1"/>
          </p:nvPr>
        </p:nvSpPr>
        <p:spPr>
          <a:xfrm>
            <a:off x="1141412" y="1436914"/>
            <a:ext cx="9905999" cy="5573485"/>
          </a:xfrm>
        </p:spPr>
        <p:txBody>
          <a:bodyPr/>
          <a:lstStyle/>
          <a:p>
            <a:r>
              <a:rPr lang="en-US" dirty="0"/>
              <a:t>BAYES THEOREM </a:t>
            </a:r>
          </a:p>
          <a:p>
            <a:r>
              <a:rPr lang="en-US" dirty="0"/>
              <a:t>NAÏVE BAYES CLASSIFIER</a:t>
            </a:r>
          </a:p>
          <a:p>
            <a:r>
              <a:rPr lang="en-US" dirty="0"/>
              <a:t>ASSUMPTIONS</a:t>
            </a:r>
          </a:p>
          <a:p>
            <a:r>
              <a:rPr lang="en-US" dirty="0"/>
              <a:t>THE MATHEMATICS BEHIND NAÏVE BAYES</a:t>
            </a:r>
          </a:p>
          <a:p>
            <a:r>
              <a:rPr lang="en-US" dirty="0"/>
              <a:t>A SAMPLE PROBLEM</a:t>
            </a:r>
          </a:p>
          <a:p>
            <a:r>
              <a:rPr lang="en-US" dirty="0"/>
              <a:t>ADVANTAGES OF NAÏVE BAYES</a:t>
            </a:r>
          </a:p>
          <a:p>
            <a:r>
              <a:rPr lang="en-US" dirty="0"/>
              <a:t>DISADVANTAGES OF NAÏVE BAYES</a:t>
            </a:r>
          </a:p>
          <a:p>
            <a:r>
              <a:rPr lang="en-US" dirty="0"/>
              <a:t>LAPLACE SMOOTHING</a:t>
            </a:r>
          </a:p>
          <a:p>
            <a:r>
              <a:rPr lang="en-US" dirty="0"/>
              <a:t>CONCLUSION</a:t>
            </a:r>
          </a:p>
          <a:p>
            <a:endParaRPr lang="en-US" dirty="0"/>
          </a:p>
        </p:txBody>
      </p:sp>
    </p:spTree>
    <p:extLst>
      <p:ext uri="{BB962C8B-B14F-4D97-AF65-F5344CB8AC3E}">
        <p14:creationId xmlns:p14="http://schemas.microsoft.com/office/powerpoint/2010/main" val="1592351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E96C-4473-8411-5234-84C792051AD3}"/>
              </a:ext>
            </a:extLst>
          </p:cNvPr>
          <p:cNvSpPr>
            <a:spLocks noGrp="1"/>
          </p:cNvSpPr>
          <p:nvPr>
            <p:ph type="title"/>
          </p:nvPr>
        </p:nvSpPr>
        <p:spPr>
          <a:xfrm>
            <a:off x="1141413" y="225632"/>
            <a:ext cx="9905998" cy="1484416"/>
          </a:xfrm>
        </p:spPr>
        <p:txBody>
          <a:bodyPr>
            <a:normAutofit/>
          </a:bodyPr>
          <a:lstStyle/>
          <a:p>
            <a:pPr algn="ctr"/>
            <a:r>
              <a:rPr lang="en-US" sz="4400" b="1" u="sng" dirty="0"/>
              <a:t>CONCLUSION</a:t>
            </a:r>
          </a:p>
        </p:txBody>
      </p:sp>
      <p:sp>
        <p:nvSpPr>
          <p:cNvPr id="3" name="Content Placeholder 2">
            <a:extLst>
              <a:ext uri="{FF2B5EF4-FFF2-40B4-BE49-F238E27FC236}">
                <a16:creationId xmlns:a16="http://schemas.microsoft.com/office/drawing/2014/main" id="{894A34E7-739E-9516-C274-E24E08E87A4E}"/>
              </a:ext>
            </a:extLst>
          </p:cNvPr>
          <p:cNvSpPr>
            <a:spLocks noGrp="1"/>
          </p:cNvSpPr>
          <p:nvPr>
            <p:ph idx="1"/>
          </p:nvPr>
        </p:nvSpPr>
        <p:spPr/>
        <p:txBody>
          <a:bodyPr/>
          <a:lstStyle/>
          <a:p>
            <a:endParaRPr lang="en-US" dirty="0">
              <a:solidFill>
                <a:srgbClr val="FFFFFF"/>
              </a:solidFill>
              <a:latin typeface="Tw Cen MT" panose="020B0602020104020603" pitchFamily="34" charset="77"/>
            </a:endParaRPr>
          </a:p>
          <a:p>
            <a:pPr marL="0" indent="0">
              <a:buNone/>
            </a:pPr>
            <a:r>
              <a:rPr lang="en-US" dirty="0">
                <a:solidFill>
                  <a:srgbClr val="FFFFFF"/>
                </a:solidFill>
                <a:latin typeface="Tw Cen MT" panose="020B0602020104020603" pitchFamily="34" charset="77"/>
              </a:rPr>
              <a:t>Naïve Bayes is a probabilistic machine learning algorithm based on the Bayes Theorem, used in a wide variety of classification tasks. These models are fast and easy to implement but their biggest disadvantage is that the requirement of predictors to be independent. In most of the real life cases, the predictors are dependent, this hinders the performance of the classifier. Laplace Smoothing can be used to tackle the zero frequency problem.</a:t>
            </a:r>
            <a:endParaRPr lang="en-US" dirty="0"/>
          </a:p>
        </p:txBody>
      </p:sp>
    </p:spTree>
    <p:extLst>
      <p:ext uri="{BB962C8B-B14F-4D97-AF65-F5344CB8AC3E}">
        <p14:creationId xmlns:p14="http://schemas.microsoft.com/office/powerpoint/2010/main" val="144644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8FC1B-0C14-E5EB-577B-60EBDB0AA6CC}"/>
              </a:ext>
            </a:extLst>
          </p:cNvPr>
          <p:cNvSpPr>
            <a:spLocks noGrp="1"/>
          </p:cNvSpPr>
          <p:nvPr>
            <p:ph type="title"/>
          </p:nvPr>
        </p:nvSpPr>
        <p:spPr>
          <a:xfrm>
            <a:off x="1141413" y="0"/>
            <a:ext cx="9905998" cy="1175657"/>
          </a:xfrm>
        </p:spPr>
        <p:txBody>
          <a:bodyPr>
            <a:normAutofit/>
          </a:bodyPr>
          <a:lstStyle/>
          <a:p>
            <a:pPr algn="ctr"/>
            <a:r>
              <a:rPr lang="en-US" sz="4800" b="1" u="sng"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6E8421-674E-8770-D828-CEA4A0053F69}"/>
                  </a:ext>
                </a:extLst>
              </p:cNvPr>
              <p:cNvSpPr>
                <a:spLocks noGrp="1"/>
              </p:cNvSpPr>
              <p:nvPr>
                <p:ph idx="1"/>
              </p:nvPr>
            </p:nvSpPr>
            <p:spPr>
              <a:xfrm>
                <a:off x="831273" y="1175657"/>
                <a:ext cx="10723417" cy="5486399"/>
              </a:xfrm>
            </p:spPr>
            <p:txBody>
              <a:bodyPr>
                <a:normAutofit/>
              </a:bodyPr>
              <a:lstStyle/>
              <a:p>
                <a:pPr marL="0" indent="0">
                  <a:buNone/>
                </a:pPr>
                <a:r>
                  <a:rPr lang="en-US" sz="2200" dirty="0">
                    <a:effectLst/>
                  </a:rPr>
                  <a:t>Bayes’ Theorem is a simple mathematical formula used for calculating conditional probabilities.</a:t>
                </a:r>
              </a:p>
              <a:p>
                <a:r>
                  <a:rPr lang="en-US" sz="2200" dirty="0">
                    <a:effectLst/>
                  </a:rPr>
                  <a:t>Conditional probability is a measure of the probability of an event occurring given that another event has occurred.</a:t>
                </a:r>
              </a:p>
              <a:p>
                <a:r>
                  <a:rPr lang="en-IN" sz="2200" dirty="0">
                    <a:effectLst/>
                  </a:rPr>
                  <a:t>Given two events A and B, </a:t>
                </a:r>
                <a:endParaRPr lang="en-IN" sz="2200" dirty="0"/>
              </a:p>
              <a:p>
                <a:pPr marL="0" indent="0">
                  <a:buNone/>
                </a:pPr>
                <a:r>
                  <a:rPr lang="en-IN" sz="2200" dirty="0">
                    <a:effectLst/>
                  </a:rPr>
                  <a:t>			</a:t>
                </a:r>
                <a14:m>
                  <m:oMath xmlns:m="http://schemas.openxmlformats.org/officeDocument/2006/math">
                    <m:r>
                      <m:rPr>
                        <m:sty m:val="p"/>
                      </m:rPr>
                      <a:rPr lang="en-US" sz="2200" dirty="0">
                        <a:latin typeface="Cambria Math" panose="02040503050406030204" pitchFamily="18" charset="0"/>
                      </a:rPr>
                      <m:t>P</m:t>
                    </m:r>
                    <m:r>
                      <a:rPr lang="en-US" sz="2200" b="0" i="0" smtClean="0">
                        <a:latin typeface="Cambria Math" panose="02040503050406030204" pitchFamily="18" charset="0"/>
                      </a:rPr>
                      <m:t>(</m:t>
                    </m:r>
                    <m:r>
                      <m:rPr>
                        <m:sty m:val="p"/>
                      </m:rPr>
                      <a:rPr lang="en-US" sz="2200" b="0" i="0" smtClean="0">
                        <a:latin typeface="Cambria Math" panose="02040503050406030204" pitchFamily="18" charset="0"/>
                      </a:rPr>
                      <m:t>A</m:t>
                    </m:r>
                    <m:r>
                      <a:rPr lang="en-US" sz="2200" b="0" i="0" smtClean="0">
                        <a:latin typeface="Cambria Math" panose="02040503050406030204" pitchFamily="18" charset="0"/>
                      </a:rPr>
                      <m:t> </m:t>
                    </m:r>
                    <m:r>
                      <m:rPr>
                        <m:nor/>
                      </m:rPr>
                      <a:rPr lang="en-US" sz="2200" b="0" i="0" smtClean="0"/>
                      <m:t>| </m:t>
                    </m:r>
                    <m:r>
                      <m:rPr>
                        <m:nor/>
                      </m:rPr>
                      <a:rPr lang="en-US" sz="2200" b="0" i="0" smtClean="0"/>
                      <m:t>B</m:t>
                    </m:r>
                    <m:r>
                      <m:rPr>
                        <m:nor/>
                      </m:rPr>
                      <a:rPr lang="en-US" sz="2200" b="0" i="0" smtClean="0"/>
                      <m:t>) = </m:t>
                    </m:r>
                    <m:r>
                      <m:rPr>
                        <m:nor/>
                      </m:rPr>
                      <a:rPr lang="en-US" sz="2200" b="0" i="0" smtClean="0"/>
                      <m:t>P</m:t>
                    </m:r>
                    <m:r>
                      <m:rPr>
                        <m:nor/>
                      </m:rPr>
                      <a:rPr lang="en-US" sz="2200" b="0" i="0" smtClean="0"/>
                      <m:t>(</m:t>
                    </m:r>
                    <m:r>
                      <m:rPr>
                        <m:nor/>
                      </m:rPr>
                      <a:rPr lang="en-US" sz="2200" b="0" i="0" smtClean="0"/>
                      <m:t>B</m:t>
                    </m:r>
                    <m:r>
                      <m:rPr>
                        <m:nor/>
                      </m:rPr>
                      <a:rPr lang="en-US" sz="2200" b="0" i="0" smtClean="0"/>
                      <m:t> | </m:t>
                    </m:r>
                    <m:r>
                      <m:rPr>
                        <m:nor/>
                      </m:rPr>
                      <a:rPr lang="en-US" sz="2200" b="0" i="0" smtClean="0"/>
                      <m:t>A</m:t>
                    </m:r>
                    <m:r>
                      <m:rPr>
                        <m:nor/>
                      </m:rPr>
                      <a:rPr lang="en-US" sz="2200" b="0" i="0" smtClean="0"/>
                      <m:t>) </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𝐴</m:t>
                        </m:r>
                        <m:r>
                          <a:rPr lang="en-US" sz="2200" b="0" i="1" smtClean="0">
                            <a:latin typeface="Cambria Math" panose="02040503050406030204" pitchFamily="18" charset="0"/>
                          </a:rPr>
                          <m:t>)</m:t>
                        </m:r>
                      </m:num>
                      <m:den>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𝐵</m:t>
                        </m:r>
                        <m:r>
                          <a:rPr lang="en-US" sz="2200" b="0" i="1" smtClean="0">
                            <a:latin typeface="Cambria Math" panose="02040503050406030204" pitchFamily="18" charset="0"/>
                          </a:rPr>
                          <m:t>)</m:t>
                        </m:r>
                      </m:den>
                    </m:f>
                    <m:r>
                      <m:rPr>
                        <m:nor/>
                      </m:rPr>
                      <a:rPr lang="en-IN" sz="2200"/>
                      <m:t> </m:t>
                    </m:r>
                  </m:oMath>
                </a14:m>
                <a:endParaRPr lang="en-IN" sz="2200" dirty="0"/>
              </a:p>
              <a:p>
                <a:pPr marL="0" indent="0">
                  <a:buNone/>
                </a:pPr>
                <a:r>
                  <a:rPr lang="en-IN" sz="2200" dirty="0">
                    <a:effectLst/>
                  </a:rPr>
                  <a:t>Here, </a:t>
                </a:r>
              </a:p>
              <a:p>
                <a:r>
                  <a:rPr lang="en-IN" sz="2200" dirty="0">
                    <a:effectLst/>
                  </a:rPr>
                  <a:t>P(A | B) = Probability of event A happening given that event B has happened</a:t>
                </a:r>
              </a:p>
              <a:p>
                <a:r>
                  <a:rPr lang="en-IN" sz="2200" dirty="0">
                    <a:effectLst/>
                  </a:rPr>
                  <a:t>P(B | A) = Probability of event B happening given that event A has happened</a:t>
                </a:r>
              </a:p>
              <a:p>
                <a:r>
                  <a:rPr lang="en-IN" sz="2200" dirty="0">
                    <a:effectLst/>
                  </a:rPr>
                  <a:t>P(A) = Probability of event A happening </a:t>
                </a:r>
              </a:p>
              <a:p>
                <a:r>
                  <a:rPr lang="en-IN" sz="2200" dirty="0">
                    <a:effectLst/>
                  </a:rPr>
                  <a:t>P(B) = Probability of event B happening </a:t>
                </a:r>
              </a:p>
              <a:p>
                <a:endParaRPr lang="en-US" dirty="0"/>
              </a:p>
            </p:txBody>
          </p:sp>
        </mc:Choice>
        <mc:Fallback xmlns="">
          <p:sp>
            <p:nvSpPr>
              <p:cNvPr id="3" name="Content Placeholder 2">
                <a:extLst>
                  <a:ext uri="{FF2B5EF4-FFF2-40B4-BE49-F238E27FC236}">
                    <a16:creationId xmlns:a16="http://schemas.microsoft.com/office/drawing/2014/main" id="{326E8421-674E-8770-D828-CEA4A0053F69}"/>
                  </a:ext>
                </a:extLst>
              </p:cNvPr>
              <p:cNvSpPr>
                <a:spLocks noGrp="1" noRot="1" noChangeAspect="1" noMove="1" noResize="1" noEditPoints="1" noAdjustHandles="1" noChangeArrowheads="1" noChangeShapeType="1" noTextEdit="1"/>
              </p:cNvSpPr>
              <p:nvPr>
                <p:ph idx="1"/>
              </p:nvPr>
            </p:nvSpPr>
            <p:spPr>
              <a:xfrm>
                <a:off x="831273" y="1175657"/>
                <a:ext cx="10723417" cy="5486399"/>
              </a:xfrm>
              <a:blipFill>
                <a:blip r:embed="rId2"/>
                <a:stretch>
                  <a:fillRect l="-966" r="-569" b="-111"/>
                </a:stretch>
              </a:blipFill>
            </p:spPr>
            <p:txBody>
              <a:bodyPr/>
              <a:lstStyle/>
              <a:p>
                <a:r>
                  <a:rPr lang="en-IN">
                    <a:noFill/>
                  </a:rPr>
                  <a:t> </a:t>
                </a:r>
              </a:p>
            </p:txBody>
          </p:sp>
        </mc:Fallback>
      </mc:AlternateContent>
    </p:spTree>
    <p:extLst>
      <p:ext uri="{BB962C8B-B14F-4D97-AF65-F5344CB8AC3E}">
        <p14:creationId xmlns:p14="http://schemas.microsoft.com/office/powerpoint/2010/main" val="2506340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51F1-AF72-DCD0-29AC-3D020534152A}"/>
              </a:ext>
            </a:extLst>
          </p:cNvPr>
          <p:cNvSpPr>
            <a:spLocks noGrp="1"/>
          </p:cNvSpPr>
          <p:nvPr>
            <p:ph type="title"/>
          </p:nvPr>
        </p:nvSpPr>
        <p:spPr/>
        <p:txBody>
          <a:bodyPr>
            <a:normAutofit/>
          </a:bodyPr>
          <a:lstStyle/>
          <a:p>
            <a:pPr algn="ctr"/>
            <a:r>
              <a:rPr lang="en-US" sz="4800" b="1" u="sng" dirty="0"/>
              <a:t>Naïve bayes classifier</a:t>
            </a:r>
          </a:p>
        </p:txBody>
      </p:sp>
      <p:sp>
        <p:nvSpPr>
          <p:cNvPr id="3" name="Content Placeholder 2">
            <a:extLst>
              <a:ext uri="{FF2B5EF4-FFF2-40B4-BE49-F238E27FC236}">
                <a16:creationId xmlns:a16="http://schemas.microsoft.com/office/drawing/2014/main" id="{57859634-BE47-5D43-5B19-9E760C56E7F6}"/>
              </a:ext>
            </a:extLst>
          </p:cNvPr>
          <p:cNvSpPr>
            <a:spLocks noGrp="1"/>
          </p:cNvSpPr>
          <p:nvPr>
            <p:ph idx="1"/>
          </p:nvPr>
        </p:nvSpPr>
        <p:spPr>
          <a:xfrm>
            <a:off x="758284" y="2097088"/>
            <a:ext cx="10289128" cy="4386839"/>
          </a:xfrm>
        </p:spPr>
        <p:txBody>
          <a:bodyPr>
            <a:normAutofit fontScale="92500" lnSpcReduction="10000"/>
          </a:bodyPr>
          <a:lstStyle/>
          <a:p>
            <a:r>
              <a:rPr lang="en-IN" sz="2600" b="0" i="0" u="none" strike="noStrike" dirty="0">
                <a:effectLst/>
              </a:rPr>
              <a:t>Naïve Bayes algorithm is a supervised learning algorithm based on </a:t>
            </a:r>
            <a:r>
              <a:rPr lang="en-IN" sz="2600" b="1" i="0" u="none" strike="noStrike" dirty="0">
                <a:effectLst/>
              </a:rPr>
              <a:t>Bayes theorem</a:t>
            </a:r>
            <a:r>
              <a:rPr lang="en-IN" sz="2600" b="0" i="0" u="none" strike="noStrike" dirty="0">
                <a:effectLst/>
              </a:rPr>
              <a:t> and is used for solving classification problems.</a:t>
            </a:r>
          </a:p>
          <a:p>
            <a:pPr algn="just">
              <a:buFont typeface="Arial" panose="020B0604020202020204" pitchFamily="34" charset="0"/>
              <a:buChar char="•"/>
            </a:pPr>
            <a:r>
              <a:rPr lang="en-IN" sz="2600" b="0" i="0" u="none" strike="noStrike" dirty="0">
                <a:effectLst/>
              </a:rPr>
              <a:t>Naïve Bayes Classifier is one of the simple and most effective Classification algorithms which helps in building fast machine learning models that can make quick predictions. </a:t>
            </a:r>
          </a:p>
          <a:p>
            <a:pPr algn="just">
              <a:buFont typeface="Arial" panose="020B0604020202020204" pitchFamily="34" charset="0"/>
              <a:buChar char="•"/>
            </a:pPr>
            <a:r>
              <a:rPr lang="en-IN" sz="2600" b="1" i="0" u="none" strike="noStrike" dirty="0">
                <a:effectLst/>
              </a:rPr>
              <a:t>It is a probabilistic classifier, which means it predicts on the basis of the probability of an object</a:t>
            </a:r>
            <a:r>
              <a:rPr lang="en-IN" sz="2600" b="0" i="0" u="none" strike="noStrike" dirty="0">
                <a:effectLst/>
              </a:rPr>
              <a:t>. </a:t>
            </a:r>
          </a:p>
          <a:p>
            <a:pPr algn="just">
              <a:buFont typeface="Arial" panose="020B0604020202020204" pitchFamily="34" charset="0"/>
              <a:buChar char="•"/>
            </a:pPr>
            <a:r>
              <a:rPr lang="en-IN" sz="2600" b="0" i="0" u="none" strike="noStrike" dirty="0">
                <a:effectLst/>
              </a:rPr>
              <a:t>Some popular applications of Naïve Bayes Algorithm are </a:t>
            </a:r>
            <a:r>
              <a:rPr lang="en-IN" sz="2600" b="1" i="0" u="none" strike="noStrike" dirty="0">
                <a:effectLst/>
              </a:rPr>
              <a:t>spam filtration, Sentimental analysis, and classifying articles</a:t>
            </a:r>
            <a:endParaRPr lang="en-IN" sz="2600" b="0" i="0" u="none" strike="noStrike" dirty="0">
              <a:effectLst/>
            </a:endParaRPr>
          </a:p>
          <a:p>
            <a:endParaRPr lang="en-IN" b="0" i="0" u="none" strike="noStrike" dirty="0">
              <a:solidFill>
                <a:srgbClr val="7030A0"/>
              </a:solidFill>
              <a:effectLst/>
              <a:latin typeface="inter-regular"/>
            </a:endParaRPr>
          </a:p>
          <a:p>
            <a:endParaRPr lang="en-IN" b="0" i="0" u="none" strike="noStrike" dirty="0">
              <a:solidFill>
                <a:srgbClr val="000000"/>
              </a:solidFill>
              <a:effectLst/>
              <a:latin typeface="inter-regular"/>
            </a:endParaRPr>
          </a:p>
          <a:p>
            <a:endParaRPr lang="en-US" dirty="0"/>
          </a:p>
        </p:txBody>
      </p:sp>
    </p:spTree>
    <p:extLst>
      <p:ext uri="{BB962C8B-B14F-4D97-AF65-F5344CB8AC3E}">
        <p14:creationId xmlns:p14="http://schemas.microsoft.com/office/powerpoint/2010/main" val="2992165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818D5-72CC-AA13-EF7A-08E1774E9141}"/>
              </a:ext>
            </a:extLst>
          </p:cNvPr>
          <p:cNvSpPr>
            <a:spLocks noGrp="1"/>
          </p:cNvSpPr>
          <p:nvPr>
            <p:ph type="title"/>
          </p:nvPr>
        </p:nvSpPr>
        <p:spPr/>
        <p:txBody>
          <a:bodyPr>
            <a:normAutofit/>
          </a:bodyPr>
          <a:lstStyle/>
          <a:p>
            <a:pPr algn="ctr"/>
            <a:r>
              <a:rPr lang="en-US" sz="4000" b="1" u="sng" dirty="0"/>
              <a:t>ASSUMPTIONS</a:t>
            </a:r>
          </a:p>
        </p:txBody>
      </p:sp>
      <p:sp>
        <p:nvSpPr>
          <p:cNvPr id="3" name="Content Placeholder 2">
            <a:extLst>
              <a:ext uri="{FF2B5EF4-FFF2-40B4-BE49-F238E27FC236}">
                <a16:creationId xmlns:a16="http://schemas.microsoft.com/office/drawing/2014/main" id="{5C33372C-7E6E-7928-DF19-87835A59EE0A}"/>
              </a:ext>
            </a:extLst>
          </p:cNvPr>
          <p:cNvSpPr>
            <a:spLocks noGrp="1"/>
          </p:cNvSpPr>
          <p:nvPr>
            <p:ph idx="1"/>
          </p:nvPr>
        </p:nvSpPr>
        <p:spPr>
          <a:xfrm>
            <a:off x="1141412" y="2097088"/>
            <a:ext cx="9905999" cy="3891117"/>
          </a:xfrm>
        </p:spPr>
        <p:txBody>
          <a:bodyPr>
            <a:normAutofit/>
          </a:bodyPr>
          <a:lstStyle/>
          <a:p>
            <a:pPr algn="l" fontAlgn="base"/>
            <a:r>
              <a:rPr lang="en-IN" b="0" i="0" u="none" strike="noStrike" dirty="0">
                <a:effectLst/>
                <a:latin typeface="Aktiv Grotesk"/>
              </a:rPr>
              <a:t>The fundamental Naive Bayes assumption is that each feature makes an </a:t>
            </a:r>
            <a:r>
              <a:rPr lang="en-IN" b="1" i="0" u="none" strike="noStrike" dirty="0">
                <a:effectLst/>
                <a:latin typeface="Aktiv Grotesk"/>
              </a:rPr>
              <a:t>independent</a:t>
            </a:r>
            <a:r>
              <a:rPr lang="en-IN" b="0" i="0" u="none" strike="noStrike" dirty="0">
                <a:effectLst/>
                <a:latin typeface="Aktiv Grotesk"/>
              </a:rPr>
              <a:t> and </a:t>
            </a:r>
            <a:r>
              <a:rPr lang="en-IN" b="1" i="0" u="none" strike="noStrike" dirty="0">
                <a:effectLst/>
                <a:latin typeface="Aktiv Grotesk"/>
              </a:rPr>
              <a:t>equal</a:t>
            </a:r>
            <a:r>
              <a:rPr lang="en-IN" b="0" i="0" u="none" strike="noStrike" dirty="0">
                <a:effectLst/>
                <a:latin typeface="Aktiv Grotesk"/>
              </a:rPr>
              <a:t> contribution to the outcome. This is known as the </a:t>
            </a:r>
            <a:r>
              <a:rPr lang="en-IN" b="1" dirty="0">
                <a:latin typeface="Aktiv Grotesk"/>
              </a:rPr>
              <a:t>Naive</a:t>
            </a:r>
            <a:r>
              <a:rPr lang="en-IN" b="1" i="0" u="none" strike="noStrike" dirty="0">
                <a:effectLst/>
                <a:latin typeface="Aktiv Grotesk"/>
              </a:rPr>
              <a:t> assumption</a:t>
            </a:r>
            <a:r>
              <a:rPr lang="en-IN" b="0" i="0" u="none" strike="noStrike" dirty="0">
                <a:effectLst/>
                <a:latin typeface="Aktiv Grotesk"/>
              </a:rPr>
              <a:t>. </a:t>
            </a:r>
          </a:p>
          <a:p>
            <a:pPr algn="l" fontAlgn="base"/>
            <a:r>
              <a:rPr lang="en-IN" b="1" i="0" u="none" strike="noStrike" dirty="0">
                <a:solidFill>
                  <a:srgbClr val="FFFFFF"/>
                </a:solidFill>
                <a:effectLst/>
                <a:latin typeface="urw-din"/>
              </a:rPr>
              <a:t>Note:</a:t>
            </a:r>
            <a:r>
              <a:rPr lang="en-IN" b="0" i="0" u="none" strike="noStrike" dirty="0">
                <a:solidFill>
                  <a:srgbClr val="FFFFFF"/>
                </a:solidFill>
                <a:effectLst/>
                <a:latin typeface="urw-din"/>
              </a:rPr>
              <a:t> The assumptions made by Naive Bayes are very strong assumptions and are not generally correct in real-world situations. In fact, the independence assumption is never correct but often works well in practice.</a:t>
            </a:r>
            <a:br>
              <a:rPr lang="en-IN" dirty="0"/>
            </a:br>
            <a:endParaRPr lang="en-US" dirty="0"/>
          </a:p>
        </p:txBody>
      </p:sp>
    </p:spTree>
    <p:extLst>
      <p:ext uri="{BB962C8B-B14F-4D97-AF65-F5344CB8AC3E}">
        <p14:creationId xmlns:p14="http://schemas.microsoft.com/office/powerpoint/2010/main" val="2195555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DAE6-8944-5325-775D-2385963BC171}"/>
              </a:ext>
            </a:extLst>
          </p:cNvPr>
          <p:cNvSpPr>
            <a:spLocks noGrp="1"/>
          </p:cNvSpPr>
          <p:nvPr>
            <p:ph type="title"/>
          </p:nvPr>
        </p:nvSpPr>
        <p:spPr/>
        <p:txBody>
          <a:bodyPr/>
          <a:lstStyle/>
          <a:p>
            <a:pPr algn="ctr"/>
            <a:r>
              <a:rPr lang="en-US" b="1" u="sng" dirty="0"/>
              <a:t>The mathematics behind naïve BAYES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D40555-038B-F336-F926-4C84F61C5BE3}"/>
                  </a:ext>
                </a:extLst>
              </p:cNvPr>
              <p:cNvSpPr>
                <a:spLocks noGrp="1"/>
              </p:cNvSpPr>
              <p:nvPr>
                <p:ph idx="1"/>
              </p:nvPr>
            </p:nvSpPr>
            <p:spPr>
              <a:xfrm>
                <a:off x="1141412" y="2249486"/>
                <a:ext cx="9905999" cy="3989995"/>
              </a:xfrm>
            </p:spPr>
            <p:txBody>
              <a:bodyPr>
                <a:normAutofit lnSpcReduction="10000"/>
              </a:bodyPr>
              <a:lstStyle/>
              <a:p>
                <a:r>
                  <a:rPr lang="en-US" dirty="0"/>
                  <a:t>Consider a dataset with </a:t>
                </a:r>
                <a14:m>
                  <m:oMath xmlns:m="http://schemas.openxmlformats.org/officeDocument/2006/math">
                    <m:r>
                      <a:rPr lang="en-US" b="0" i="1" smtClean="0">
                        <a:latin typeface="Cambria Math" panose="02040503050406030204" pitchFamily="18" charset="0"/>
                      </a:rPr>
                      <m:t>𝑛</m:t>
                    </m:r>
                    <m:r>
                      <a:rPr lang="en-US" b="0" i="0" smtClean="0">
                        <a:latin typeface="Cambria Math" panose="02040503050406030204" pitchFamily="18" charset="0"/>
                      </a:rPr>
                      <m:t> </m:t>
                    </m:r>
                  </m:oMath>
                </a14:m>
                <a:r>
                  <a:rPr lang="en-US" b="0" dirty="0"/>
                  <a:t>features namely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𝑓</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𝑛</m:t>
                        </m:r>
                      </m:sub>
                    </m:sSub>
                  </m:oMath>
                </a14:m>
                <a:endParaRPr lang="en-US" dirty="0">
                  <a:latin typeface="Cambria Math" panose="02040503050406030204" pitchFamily="18" charset="0"/>
                </a:endParaRPr>
              </a:p>
              <a:p>
                <a:endParaRPr lang="en-US" dirty="0">
                  <a:latin typeface="Cambria Math" panose="02040503050406030204" pitchFamily="18" charset="0"/>
                </a:endParaRPr>
              </a:p>
              <a:p>
                <a:r>
                  <a:rPr lang="en-US" dirty="0"/>
                  <a:t>Consider a datapoint with feature </a:t>
                </a:r>
                <a14:m>
                  <m:oMath xmlns:m="http://schemas.openxmlformats.org/officeDocument/2006/math">
                    <m:r>
                      <m:rPr>
                        <m:sty m:val="p"/>
                      </m:rPr>
                      <a:rPr lang="en-US" b="0" i="0" dirty="0" smtClean="0">
                        <a:latin typeface="Cambria Math" panose="02040503050406030204" pitchFamily="18" charset="0"/>
                      </a:rPr>
                      <m:t>X</m:t>
                    </m:r>
                    <m:r>
                      <a:rPr lang="en-US" b="0" i="0"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0" dirty="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𝑋</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𝑋</m:t>
                            </m:r>
                          </m:e>
                          <m:sub>
                            <m:r>
                              <a:rPr lang="en-US" i="1">
                                <a:latin typeface="Cambria Math" panose="02040503050406030204" pitchFamily="18" charset="0"/>
                              </a:rPr>
                              <m:t>𝑛</m:t>
                            </m:r>
                          </m:sub>
                        </m:sSub>
                      </m:e>
                    </m:d>
                  </m:oMath>
                </a14:m>
                <a:r>
                  <a:rPr lang="en-US" b="0" dirty="0"/>
                  <a:t> and class variable </a:t>
                </a:r>
                <a14:m>
                  <m:oMath xmlns:m="http://schemas.openxmlformats.org/officeDocument/2006/math">
                    <m:r>
                      <a:rPr lang="en-US" b="0" i="1" smtClean="0">
                        <a:latin typeface="Cambria Math" panose="02040503050406030204" pitchFamily="18" charset="0"/>
                      </a:rPr>
                      <m:t>𝑌</m:t>
                    </m:r>
                  </m:oMath>
                </a14:m>
                <a:r>
                  <a:rPr lang="en-US" b="0" dirty="0"/>
                  <a:t> the Bayes theorem states that</a:t>
                </a:r>
              </a:p>
              <a:p>
                <a:pPr marL="914400" lvl="2" indent="0">
                  <a:buNone/>
                </a:pPr>
                <a14:m>
                  <m:oMathPara xmlns:m="http://schemas.openxmlformats.org/officeDocument/2006/math">
                    <m:oMathParaPr>
                      <m:jc m:val="centerGroup"/>
                    </m:oMathParaPr>
                    <m:oMath xmlns:m="http://schemas.openxmlformats.org/officeDocument/2006/math">
                      <m:r>
                        <m:rPr>
                          <m:sty m:val="p"/>
                        </m:rPr>
                        <a:rPr lang="en-US" sz="2400" dirty="0">
                          <a:solidFill>
                            <a:prstClr val="white"/>
                          </a:solidFill>
                          <a:latin typeface="Cambria Math" panose="02040503050406030204" pitchFamily="18" charset="0"/>
                        </a:rPr>
                        <m:t>P</m:t>
                      </m:r>
                      <m:r>
                        <a:rPr lang="en-US" sz="2400">
                          <a:solidFill>
                            <a:prstClr val="white"/>
                          </a:solidFill>
                          <a:latin typeface="Cambria Math" panose="02040503050406030204" pitchFamily="18" charset="0"/>
                        </a:rPr>
                        <m:t>(</m:t>
                      </m:r>
                      <m:r>
                        <m:rPr>
                          <m:sty m:val="p"/>
                        </m:rPr>
                        <a:rPr lang="en-US" sz="2400" b="0" i="0" smtClean="0">
                          <a:solidFill>
                            <a:prstClr val="white"/>
                          </a:solidFill>
                          <a:latin typeface="Cambria Math" panose="02040503050406030204" pitchFamily="18" charset="0"/>
                        </a:rPr>
                        <m:t>Y</m:t>
                      </m:r>
                      <m:r>
                        <a:rPr lang="en-US" sz="2400">
                          <a:solidFill>
                            <a:prstClr val="white"/>
                          </a:solidFill>
                          <a:latin typeface="Cambria Math" panose="02040503050406030204" pitchFamily="18" charset="0"/>
                        </a:rPr>
                        <m:t> </m:t>
                      </m:r>
                      <m:r>
                        <m:rPr>
                          <m:nor/>
                        </m:rPr>
                        <a:rPr lang="en-US" sz="2400">
                          <a:solidFill>
                            <a:prstClr val="white"/>
                          </a:solidFill>
                          <a:latin typeface="Cambria Math" panose="02040503050406030204" pitchFamily="18" charset="0"/>
                        </a:rPr>
                        <m:t>| </m:t>
                      </m:r>
                      <m:r>
                        <m:rPr>
                          <m:nor/>
                        </m:rPr>
                        <a:rPr lang="en-US" sz="2400" b="0" i="0" smtClean="0">
                          <a:solidFill>
                            <a:prstClr val="white"/>
                          </a:solidFill>
                          <a:latin typeface="Cambria Math" panose="02040503050406030204" pitchFamily="18" charset="0"/>
                        </a:rPr>
                        <m:t>X</m:t>
                      </m:r>
                      <m:r>
                        <m:rPr>
                          <m:nor/>
                        </m:rPr>
                        <a:rPr lang="en-US" sz="2400">
                          <a:solidFill>
                            <a:prstClr val="white"/>
                          </a:solidFill>
                          <a:latin typeface="Cambria Math" panose="02040503050406030204" pitchFamily="18" charset="0"/>
                        </a:rPr>
                        <m:t>) = </m:t>
                      </m:r>
                      <m:r>
                        <m:rPr>
                          <m:nor/>
                        </m:rPr>
                        <a:rPr lang="en-US" sz="2400">
                          <a:solidFill>
                            <a:prstClr val="white"/>
                          </a:solidFill>
                          <a:latin typeface="Cambria Math" panose="02040503050406030204" pitchFamily="18" charset="0"/>
                        </a:rPr>
                        <m:t>P</m:t>
                      </m:r>
                      <m:r>
                        <m:rPr>
                          <m:nor/>
                        </m:rPr>
                        <a:rPr lang="en-US" sz="2400">
                          <a:solidFill>
                            <a:prstClr val="white"/>
                          </a:solidFill>
                          <a:latin typeface="Cambria Math" panose="02040503050406030204" pitchFamily="18" charset="0"/>
                        </a:rPr>
                        <m:t>(</m:t>
                      </m:r>
                      <m:r>
                        <m:rPr>
                          <m:nor/>
                        </m:rPr>
                        <a:rPr lang="en-US" sz="2400" b="0" i="0" smtClean="0">
                          <a:solidFill>
                            <a:prstClr val="white"/>
                          </a:solidFill>
                          <a:latin typeface="Cambria Math" panose="02040503050406030204" pitchFamily="18" charset="0"/>
                        </a:rPr>
                        <m:t>X</m:t>
                      </m:r>
                      <m:r>
                        <m:rPr>
                          <m:nor/>
                        </m:rPr>
                        <a:rPr lang="en-US" sz="2400">
                          <a:solidFill>
                            <a:prstClr val="white"/>
                          </a:solidFill>
                          <a:latin typeface="Cambria Math" panose="02040503050406030204" pitchFamily="18" charset="0"/>
                        </a:rPr>
                        <m:t> | </m:t>
                      </m:r>
                      <m:r>
                        <m:rPr>
                          <m:nor/>
                        </m:rPr>
                        <a:rPr lang="en-US" sz="2400" b="0" i="0" smtClean="0">
                          <a:solidFill>
                            <a:prstClr val="white"/>
                          </a:solidFill>
                          <a:latin typeface="Cambria Math" panose="02040503050406030204" pitchFamily="18" charset="0"/>
                        </a:rPr>
                        <m:t>Y</m:t>
                      </m:r>
                      <m:r>
                        <m:rPr>
                          <m:nor/>
                        </m:rPr>
                        <a:rPr lang="en-US" sz="2400">
                          <a:solidFill>
                            <a:prstClr val="white"/>
                          </a:solidFill>
                          <a:latin typeface="Cambria Math" panose="02040503050406030204" pitchFamily="18" charset="0"/>
                        </a:rPr>
                        <m:t>) </m:t>
                      </m:r>
                      <m:f>
                        <m:fPr>
                          <m:ctrlPr>
                            <a:rPr lang="en-US" sz="2400" i="1">
                              <a:solidFill>
                                <a:prstClr val="white"/>
                              </a:solidFill>
                              <a:latin typeface="Cambria Math" panose="02040503050406030204" pitchFamily="18" charset="0"/>
                            </a:rPr>
                          </m:ctrlPr>
                        </m:fPr>
                        <m:num>
                          <m:r>
                            <a:rPr lang="en-US" sz="2400" i="1">
                              <a:solidFill>
                                <a:prstClr val="white"/>
                              </a:solidFill>
                              <a:latin typeface="Cambria Math" panose="02040503050406030204" pitchFamily="18" charset="0"/>
                            </a:rPr>
                            <m:t>𝑃</m:t>
                          </m:r>
                          <m:r>
                            <a:rPr lang="en-US" sz="2400" i="1">
                              <a:solidFill>
                                <a:prstClr val="white"/>
                              </a:solidFill>
                              <a:latin typeface="Cambria Math" panose="02040503050406030204" pitchFamily="18" charset="0"/>
                            </a:rPr>
                            <m:t>(</m:t>
                          </m:r>
                          <m:r>
                            <a:rPr lang="en-US" sz="2400" b="0" i="1" smtClean="0">
                              <a:solidFill>
                                <a:prstClr val="white"/>
                              </a:solidFill>
                              <a:latin typeface="Cambria Math" panose="02040503050406030204" pitchFamily="18" charset="0"/>
                            </a:rPr>
                            <m:t>𝑌</m:t>
                          </m:r>
                          <m:r>
                            <a:rPr lang="en-US" sz="2400" i="1">
                              <a:solidFill>
                                <a:prstClr val="white"/>
                              </a:solidFill>
                              <a:latin typeface="Cambria Math" panose="02040503050406030204" pitchFamily="18" charset="0"/>
                            </a:rPr>
                            <m:t>)</m:t>
                          </m:r>
                        </m:num>
                        <m:den>
                          <m:r>
                            <a:rPr lang="en-US" sz="2400" i="1">
                              <a:solidFill>
                                <a:prstClr val="white"/>
                              </a:solidFill>
                              <a:latin typeface="Cambria Math" panose="02040503050406030204" pitchFamily="18" charset="0"/>
                            </a:rPr>
                            <m:t>𝑃</m:t>
                          </m:r>
                          <m:r>
                            <a:rPr lang="en-US" sz="2400" i="1">
                              <a:solidFill>
                                <a:prstClr val="white"/>
                              </a:solidFill>
                              <a:latin typeface="Cambria Math" panose="02040503050406030204" pitchFamily="18" charset="0"/>
                            </a:rPr>
                            <m:t>(</m:t>
                          </m:r>
                          <m:r>
                            <a:rPr lang="en-US" sz="2400" b="0" i="1" smtClean="0">
                              <a:solidFill>
                                <a:prstClr val="white"/>
                              </a:solidFill>
                              <a:latin typeface="Cambria Math" panose="02040503050406030204" pitchFamily="18" charset="0"/>
                            </a:rPr>
                            <m:t>𝑋</m:t>
                          </m:r>
                          <m:r>
                            <a:rPr lang="en-US" sz="2400" i="1">
                              <a:solidFill>
                                <a:prstClr val="white"/>
                              </a:solidFill>
                              <a:latin typeface="Cambria Math" panose="02040503050406030204" pitchFamily="18" charset="0"/>
                            </a:rPr>
                            <m:t>)</m:t>
                          </m:r>
                        </m:den>
                      </m:f>
                    </m:oMath>
                  </m:oMathPara>
                </a14:m>
                <a:endParaRPr lang="en-US" b="0" dirty="0"/>
              </a:p>
              <a:p>
                <a:r>
                  <a:rPr lang="en-IN" b="0" i="0" u="none" strike="noStrike" dirty="0">
                    <a:effectLst/>
                  </a:rPr>
                  <a:t>We’re interested in calculating the posterior probability </a:t>
                </a:r>
                <a14:m>
                  <m:oMath xmlns:m="http://schemas.openxmlformats.org/officeDocument/2006/math">
                    <m:r>
                      <a:rPr lang="en-US" b="0" i="1" u="none" strike="noStrike" smtClean="0">
                        <a:effectLst/>
                        <a:latin typeface="Cambria Math" panose="02040503050406030204" pitchFamily="18" charset="0"/>
                      </a:rPr>
                      <m:t>𝑃</m:t>
                    </m:r>
                    <m:d>
                      <m:dPr>
                        <m:endChr m:val="|"/>
                        <m:ctrlPr>
                          <a:rPr lang="en-US" b="0" i="1" u="none" strike="noStrike" smtClean="0">
                            <a:effectLst/>
                            <a:latin typeface="Cambria Math" panose="02040503050406030204" pitchFamily="18" charset="0"/>
                          </a:rPr>
                        </m:ctrlPr>
                      </m:dPr>
                      <m:e>
                        <m:r>
                          <a:rPr lang="en-US" b="0" i="1" u="none" strike="noStrike" smtClean="0">
                            <a:effectLst/>
                            <a:latin typeface="Cambria Math" panose="02040503050406030204" pitchFamily="18" charset="0"/>
                          </a:rPr>
                          <m:t>𝑌</m:t>
                        </m:r>
                        <m:r>
                          <a:rPr lang="en-US" b="0" i="1" u="none" strike="noStrike" smtClean="0">
                            <a:effectLst/>
                            <a:latin typeface="Cambria Math" panose="02040503050406030204" pitchFamily="18" charset="0"/>
                          </a:rPr>
                          <m:t> </m:t>
                        </m:r>
                      </m:e>
                    </m:d>
                    <m:r>
                      <a:rPr lang="en-US" b="0" i="1" u="none" strike="noStrike" smtClean="0">
                        <a:effectLst/>
                        <a:latin typeface="Cambria Math" panose="02040503050406030204" pitchFamily="18" charset="0"/>
                      </a:rPr>
                      <m:t> </m:t>
                    </m:r>
                    <m:r>
                      <a:rPr lang="en-US" b="0" i="1" u="none" strike="noStrike" smtClean="0">
                        <a:effectLst/>
                        <a:latin typeface="Cambria Math" panose="02040503050406030204" pitchFamily="18" charset="0"/>
                      </a:rPr>
                      <m:t>𝑋</m:t>
                    </m:r>
                    <m:r>
                      <a:rPr lang="en-US" b="0" i="1" u="none" strike="noStrike" smtClean="0">
                        <a:effectLst/>
                        <a:latin typeface="Cambria Math" panose="02040503050406030204" pitchFamily="18" charset="0"/>
                      </a:rPr>
                      <m:t>)</m:t>
                    </m:r>
                  </m:oMath>
                </a14:m>
                <a:r>
                  <a:rPr lang="en-IN" b="0" i="0" u="none" strike="noStrike" dirty="0">
                    <a:effectLst/>
                  </a:rPr>
                  <a:t>  from the likelihood </a:t>
                </a:r>
                <a14:m>
                  <m:oMath xmlns:m="http://schemas.openxmlformats.org/officeDocument/2006/math">
                    <m:r>
                      <a:rPr lang="en-US" i="1">
                        <a:latin typeface="Cambria Math" panose="02040503050406030204" pitchFamily="18" charset="0"/>
                      </a:rPr>
                      <m:t>𝑃</m:t>
                    </m:r>
                    <m:d>
                      <m:dPr>
                        <m:endChr m:val="|"/>
                        <m:ctrlPr>
                          <a:rPr lang="en-US" i="1">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𝑌</m:t>
                    </m:r>
                    <m:r>
                      <a:rPr lang="en-US" i="1">
                        <a:latin typeface="Cambria Math" panose="02040503050406030204" pitchFamily="18" charset="0"/>
                      </a:rPr>
                      <m:t>)</m:t>
                    </m:r>
                    <m:r>
                      <a:rPr lang="en-US" b="0" i="0" smtClean="0">
                        <a:latin typeface="Cambria Math" panose="02040503050406030204" pitchFamily="18" charset="0"/>
                      </a:rPr>
                      <m:t> </m:t>
                    </m:r>
                  </m:oMath>
                </a14:m>
                <a:r>
                  <a:rPr lang="en-IN" b="0" i="0" u="none" strike="noStrike" dirty="0">
                    <a:effectLst/>
                  </a:rPr>
                  <a:t>and prior probabilities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oMath>
                </a14:m>
                <a:r>
                  <a:rPr lang="en-IN" dirty="0"/>
                  <a:t> and </a:t>
                </a:r>
                <a14:m>
                  <m:oMath xmlns:m="http://schemas.openxmlformats.org/officeDocument/2006/math">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oMath>
                </a14:m>
                <a:r>
                  <a:rPr lang="en-IN" b="0" i="0" u="none" strike="noStrike" dirty="0">
                    <a:effectLst/>
                  </a:rPr>
                  <a:t>.</a:t>
                </a:r>
              </a:p>
              <a:p>
                <a:endParaRPr lang="en-US" dirty="0"/>
              </a:p>
            </p:txBody>
          </p:sp>
        </mc:Choice>
        <mc:Fallback xmlns="">
          <p:sp>
            <p:nvSpPr>
              <p:cNvPr id="3" name="Content Placeholder 2">
                <a:extLst>
                  <a:ext uri="{FF2B5EF4-FFF2-40B4-BE49-F238E27FC236}">
                    <a16:creationId xmlns:a16="http://schemas.microsoft.com/office/drawing/2014/main" id="{80D40555-038B-F336-F926-4C84F61C5BE3}"/>
                  </a:ext>
                </a:extLst>
              </p:cNvPr>
              <p:cNvSpPr>
                <a:spLocks noGrp="1" noRot="1" noChangeAspect="1" noMove="1" noResize="1" noEditPoints="1" noAdjustHandles="1" noChangeArrowheads="1" noChangeShapeType="1" noTextEdit="1"/>
              </p:cNvSpPr>
              <p:nvPr>
                <p:ph idx="1"/>
              </p:nvPr>
            </p:nvSpPr>
            <p:spPr>
              <a:xfrm>
                <a:off x="1141412" y="2249486"/>
                <a:ext cx="9905999" cy="3989995"/>
              </a:xfrm>
              <a:blipFill>
                <a:blip r:embed="rId2"/>
                <a:stretch>
                  <a:fillRect l="-1280" t="-2857"/>
                </a:stretch>
              </a:blipFill>
            </p:spPr>
            <p:txBody>
              <a:bodyPr/>
              <a:lstStyle/>
              <a:p>
                <a:r>
                  <a:rPr lang="en-US">
                    <a:noFill/>
                  </a:rPr>
                  <a:t> </a:t>
                </a:r>
              </a:p>
            </p:txBody>
          </p:sp>
        </mc:Fallback>
      </mc:AlternateContent>
    </p:spTree>
    <p:extLst>
      <p:ext uri="{BB962C8B-B14F-4D97-AF65-F5344CB8AC3E}">
        <p14:creationId xmlns:p14="http://schemas.microsoft.com/office/powerpoint/2010/main" val="92146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40544-BD25-948B-14C8-C28349F70044}"/>
              </a:ext>
            </a:extLst>
          </p:cNvPr>
          <p:cNvSpPr>
            <a:spLocks noGrp="1"/>
          </p:cNvSpPr>
          <p:nvPr>
            <p:ph type="title"/>
          </p:nvPr>
        </p:nvSpPr>
        <p:spPr>
          <a:xfrm>
            <a:off x="1141413" y="618519"/>
            <a:ext cx="9905998" cy="499082"/>
          </a:xfrm>
        </p:spPr>
        <p:txBody>
          <a:bodyPr>
            <a:normAutofit fontScale="90000"/>
          </a:bodyPr>
          <a:lstStyle/>
          <a:p>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52E621-E356-1242-055A-A35B48ACC5CB}"/>
                  </a:ext>
                </a:extLst>
              </p:cNvPr>
              <p:cNvSpPr>
                <a:spLocks noGrp="1"/>
              </p:cNvSpPr>
              <p:nvPr>
                <p:ph idx="1"/>
              </p:nvPr>
            </p:nvSpPr>
            <p:spPr>
              <a:xfrm>
                <a:off x="1141412" y="1364344"/>
                <a:ext cx="9905999" cy="5167086"/>
              </a:xfrm>
            </p:spPr>
            <p:txBody>
              <a:bodyPr>
                <a:normAutofit/>
              </a:bodyPr>
              <a:lstStyle/>
              <a:p>
                <a:r>
                  <a:rPr lang="en-IN" b="0" i="0" dirty="0">
                    <a:effectLst/>
                  </a:rPr>
                  <a:t>Using the chain rule, the likelihood </a:t>
                </a:r>
                <a14:m>
                  <m:oMath xmlns:m="http://schemas.openxmlformats.org/officeDocument/2006/math">
                    <m:r>
                      <a:rPr lang="en-US" i="1" smtClean="0">
                        <a:latin typeface="Cambria Math" panose="02040503050406030204" pitchFamily="18" charset="0"/>
                      </a:rPr>
                      <m:t>𝑃</m:t>
                    </m:r>
                    <m:d>
                      <m:dPr>
                        <m:endChr m:val="|"/>
                        <m:ctrlPr>
                          <a:rPr lang="en-US" i="1">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𝑌</m:t>
                    </m:r>
                    <m:r>
                      <a:rPr lang="en-US" i="1">
                        <a:latin typeface="Cambria Math" panose="02040503050406030204" pitchFamily="18" charset="0"/>
                      </a:rPr>
                      <m:t>)</m:t>
                    </m:r>
                    <m:r>
                      <a:rPr lang="en-US" b="0" i="0" smtClean="0">
                        <a:latin typeface="Cambria Math" panose="02040503050406030204" pitchFamily="18" charset="0"/>
                      </a:rPr>
                      <m:t> </m:t>
                    </m:r>
                  </m:oMath>
                </a14:m>
                <a:r>
                  <a:rPr lang="en-IN" b="0" i="0" dirty="0">
                    <a:effectLst/>
                  </a:rPr>
                  <a:t>can be decomposed as :</a:t>
                </a:r>
              </a:p>
              <a:p>
                <a:pPr marL="0" indent="0">
                  <a:buNone/>
                </a:pPr>
                <a:r>
                  <a:rPr lang="en-IN" b="0" i="0" dirty="0">
                    <a:effectLst/>
                  </a:rPr>
                  <a:t>		         </a:t>
                </a:r>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 | </m:t>
                        </m:r>
                        <m:r>
                          <m:rPr>
                            <m:sty m:val="p"/>
                          </m:rPr>
                          <a:rPr lang="en-US" i="1">
                            <a:latin typeface="Cambria Math" panose="02040503050406030204" pitchFamily="18" charset="0"/>
                          </a:rPr>
                          <m:t>Y</m:t>
                        </m:r>
                      </m:e>
                    </m:d>
                    <m:r>
                      <a:rPr lang="en-US" b="0" i="1" smtClean="0">
                        <a:latin typeface="Cambria Math" panose="02040503050406030204" pitchFamily="18" charset="0"/>
                      </a:rPr>
                      <m:t>=</m:t>
                    </m:r>
                    <m:r>
                      <a:rPr lang="en-US" i="1">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r>
                      <a:rPr lang="en-US" b="0" i="0" smtClean="0">
                        <a:latin typeface="Cambria Math" panose="02040503050406030204" pitchFamily="18" charset="0"/>
                      </a:rPr>
                      <m:t>|</m:t>
                    </m:r>
                    <m:r>
                      <a:rPr lang="en-US" i="1" smtClean="0">
                        <a:latin typeface="Cambria Math" panose="02040503050406030204" pitchFamily="18" charset="0"/>
                      </a:rPr>
                      <m:t> </m:t>
                    </m:r>
                    <m:r>
                      <m:rPr>
                        <m:sty m:val="p"/>
                      </m:rPr>
                      <a:rPr lang="en-US" i="1">
                        <a:latin typeface="Cambria Math" panose="02040503050406030204" pitchFamily="18" charset="0"/>
                      </a:rPr>
                      <m:t>Y</m:t>
                    </m:r>
                    <m:r>
                      <a:rPr lang="en-US" i="1">
                        <a:latin typeface="Cambria Math" panose="02040503050406030204" pitchFamily="18" charset="0"/>
                      </a:rPr>
                      <m:t>)</m:t>
                    </m:r>
                  </m:oMath>
                </a14:m>
                <a:endParaRPr lang="en-US" b="0"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r>
                            <a:rPr lang="en-US" b="0" i="0" smtClean="0">
                              <a:latin typeface="Cambria Math" panose="02040503050406030204" pitchFamily="18" charset="0"/>
                            </a:rPr>
                            <m:t>,</m:t>
                          </m:r>
                          <m:r>
                            <a:rPr lang="en-US" i="1">
                              <a:latin typeface="Cambria Math" panose="02040503050406030204" pitchFamily="18" charset="0"/>
                            </a:rPr>
                            <m:t> </m:t>
                          </m:r>
                          <m:r>
                            <m:rPr>
                              <m:sty m:val="p"/>
                            </m:rPr>
                            <a:rPr lang="en-US" i="1">
                              <a:latin typeface="Cambria Math" panose="02040503050406030204" pitchFamily="18" charset="0"/>
                            </a:rPr>
                            <m:t>Y</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3</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∗_______∗</m:t>
                      </m:r>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r>
                        <a:rPr lang="en-US">
                          <a:latin typeface="Cambria Math" panose="02040503050406030204" pitchFamily="18" charset="0"/>
                        </a:rPr>
                        <m:t>|</m:t>
                      </m:r>
                      <m:r>
                        <a:rPr lang="en-US" i="1">
                          <a:latin typeface="Cambria Math" panose="02040503050406030204" pitchFamily="18" charset="0"/>
                        </a:rPr>
                        <m:t> </m:t>
                      </m:r>
                      <m:r>
                        <m:rPr>
                          <m:sty m:val="p"/>
                        </m:rPr>
                        <a:rPr lang="en-US" i="1">
                          <a:latin typeface="Cambria Math" panose="02040503050406030204" pitchFamily="18" charset="0"/>
                        </a:rPr>
                        <m:t>Y</m:t>
                      </m:r>
                      <m:r>
                        <a:rPr lang="en-US" i="1">
                          <a:latin typeface="Cambria Math" panose="02040503050406030204" pitchFamily="18" charset="0"/>
                        </a:rPr>
                        <m:t>)</m:t>
                      </m:r>
                    </m:oMath>
                  </m:oMathPara>
                </a14:m>
                <a:endParaRPr lang="en-US" b="0" i="1" dirty="0">
                  <a:latin typeface="Cambria Math" panose="02040503050406030204" pitchFamily="18" charset="0"/>
                </a:endParaRPr>
              </a:p>
              <a:p>
                <a:pPr marL="0" indent="0">
                  <a:buNone/>
                </a:pPr>
                <a:r>
                  <a:rPr lang="en-IN" b="0" i="0" u="none" strike="noStrike" dirty="0">
                    <a:effectLst/>
                  </a:rPr>
                  <a:t>but because of the Naïve assumption, the conditional probabilities are independent of each other .</a:t>
                </a:r>
              </a:p>
              <a:p>
                <a:pPr marL="0" indent="0">
                  <a:buNone/>
                </a:pPr>
                <a:r>
                  <a:rPr lang="en-IN" dirty="0"/>
                  <a:t>Therefore</a:t>
                </a:r>
                <a:endParaRPr lang="en-US" b="0" i="1" dirty="0"/>
              </a:p>
              <a:p>
                <a:pPr marL="0" indent="0">
                  <a:buNone/>
                </a:pPr>
                <a:r>
                  <a:rPr lang="en-US" b="0" dirty="0"/>
                  <a:t>                                 </a:t>
                </a:r>
                <a14:m>
                  <m:oMath xmlns:m="http://schemas.openxmlformats.org/officeDocument/2006/math">
                    <m:r>
                      <m:rPr>
                        <m:sty m:val="p"/>
                      </m:rPr>
                      <a:rPr lang="en-US" b="0" i="0" smtClean="0">
                        <a:latin typeface="Cambria Math" panose="02040503050406030204" pitchFamily="18" charset="0"/>
                      </a:rPr>
                      <m:t>P</m:t>
                    </m:r>
                    <m:d>
                      <m:dPr>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 </m:t>
                        </m:r>
                      </m:e>
                    </m:d>
                    <m:r>
                      <a:rPr lang="en-US" b="0" i="0" smtClean="0">
                        <a:latin typeface="Cambria Math" panose="02040503050406030204" pitchFamily="18" charset="0"/>
                      </a:rPr>
                      <m:t> </m:t>
                    </m:r>
                    <m:r>
                      <m:rPr>
                        <m:sty m:val="p"/>
                      </m:rPr>
                      <a:rPr lang="en-US" b="0" i="0" smtClean="0">
                        <a:latin typeface="Cambria Math" panose="02040503050406030204" pitchFamily="18" charset="0"/>
                      </a:rPr>
                      <m:t>Y</m:t>
                    </m:r>
                    <m:r>
                      <a:rPr lang="en-US" b="0" i="0" smtClean="0">
                        <a:latin typeface="Cambria Math" panose="02040503050406030204" pitchFamily="18" charset="0"/>
                      </a:rPr>
                      <m:t>)</m:t>
                    </m:r>
                    <m:r>
                      <a:rPr lang="en-US" b="0" i="1" smtClean="0">
                        <a:latin typeface="Cambria Math" panose="02040503050406030204" pitchFamily="18" charset="0"/>
                      </a:rPr>
                      <m:t>= </m:t>
                    </m:r>
                  </m:oMath>
                </a14:m>
                <a:r>
                  <a:rPr lang="en-US" sz="2400" b="0" dirty="0"/>
                  <a:t> </a:t>
                </a:r>
                <a14:m>
                  <m:oMath xmlns:m="http://schemas.openxmlformats.org/officeDocument/2006/math">
                    <m:r>
                      <a:rPr lang="en-US" sz="2400" b="0" i="1" smtClean="0">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1</m:t>
                            </m:r>
                          </m:sub>
                        </m:sSub>
                        <m:r>
                          <a:rPr lang="en-US" sz="2400" i="1">
                            <a:latin typeface="Cambria Math" panose="02040503050406030204" pitchFamily="18" charset="0"/>
                          </a:rPr>
                          <m:t>|</m:t>
                        </m:r>
                        <m:r>
                          <m:rPr>
                            <m:sty m:val="p"/>
                          </m:rPr>
                          <a:rPr lang="en-US" sz="2400" i="1">
                            <a:latin typeface="Cambria Math" panose="02040503050406030204" pitchFamily="18" charset="0"/>
                          </a:rPr>
                          <m:t>Y</m:t>
                        </m:r>
                      </m:e>
                    </m:d>
                    <m:r>
                      <a:rPr lang="en-US" sz="2400" i="1">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2</m:t>
                            </m:r>
                          </m:sub>
                        </m:sSub>
                        <m:r>
                          <a:rPr lang="en-US" sz="2400" b="0" i="1" smtClean="0">
                            <a:latin typeface="Cambria Math" panose="02040503050406030204" pitchFamily="18" charset="0"/>
                          </a:rPr>
                          <m:t>|</m:t>
                        </m:r>
                        <m:r>
                          <m:rPr>
                            <m:sty m:val="p"/>
                          </m:rPr>
                          <a:rPr lang="en-US" sz="2400" i="1">
                            <a:latin typeface="Cambria Math" panose="02040503050406030204" pitchFamily="18" charset="0"/>
                          </a:rPr>
                          <m:t>Y</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𝑋</m:t>
                        </m:r>
                      </m:e>
                      <m:sub>
                        <m:r>
                          <a:rPr lang="en-US" sz="2400" i="1">
                            <a:latin typeface="Cambria Math" panose="02040503050406030204" pitchFamily="18" charset="0"/>
                          </a:rPr>
                          <m:t>𝑛</m:t>
                        </m:r>
                      </m:sub>
                    </m:sSub>
                    <m:r>
                      <a:rPr lang="en-US" sz="2400" i="1">
                        <a:latin typeface="Cambria Math" panose="02040503050406030204" pitchFamily="18" charset="0"/>
                      </a:rPr>
                      <m:t>|</m:t>
                    </m:r>
                    <m:r>
                      <m:rPr>
                        <m:sty m:val="p"/>
                      </m:rPr>
                      <a:rPr lang="en-US" sz="2400" i="1">
                        <a:latin typeface="Cambria Math" panose="02040503050406030204" pitchFamily="18" charset="0"/>
                      </a:rPr>
                      <m:t>Y</m:t>
                    </m:r>
                    <m:r>
                      <a:rPr lang="en-US" sz="2400" i="1">
                        <a:latin typeface="Cambria Math" panose="02040503050406030204" pitchFamily="18" charset="0"/>
                      </a:rPr>
                      <m:t>)</m:t>
                    </m:r>
                  </m:oMath>
                </a14:m>
                <a:endParaRPr lang="en-IN" b="0" i="0" dirty="0">
                  <a:effectLst/>
                </a:endParaRPr>
              </a:p>
            </p:txBody>
          </p:sp>
        </mc:Choice>
        <mc:Fallback xmlns="">
          <p:sp>
            <p:nvSpPr>
              <p:cNvPr id="3" name="Content Placeholder 2">
                <a:extLst>
                  <a:ext uri="{FF2B5EF4-FFF2-40B4-BE49-F238E27FC236}">
                    <a16:creationId xmlns:a16="http://schemas.microsoft.com/office/drawing/2014/main" id="{6D52E621-E356-1242-055A-A35B48ACC5CB}"/>
                  </a:ext>
                </a:extLst>
              </p:cNvPr>
              <p:cNvSpPr>
                <a:spLocks noGrp="1" noRot="1" noChangeAspect="1" noMove="1" noResize="1" noEditPoints="1" noAdjustHandles="1" noChangeArrowheads="1" noChangeShapeType="1" noTextEdit="1"/>
              </p:cNvSpPr>
              <p:nvPr>
                <p:ph idx="1"/>
              </p:nvPr>
            </p:nvSpPr>
            <p:spPr>
              <a:xfrm>
                <a:off x="1141412" y="1364344"/>
                <a:ext cx="9905999" cy="5167086"/>
              </a:xfrm>
              <a:blipFill>
                <a:blip r:embed="rId2"/>
                <a:stretch>
                  <a:fillRect l="-1280" t="-1471"/>
                </a:stretch>
              </a:blipFill>
            </p:spPr>
            <p:txBody>
              <a:bodyPr/>
              <a:lstStyle/>
              <a:p>
                <a:r>
                  <a:rPr lang="en-US">
                    <a:noFill/>
                  </a:rPr>
                  <a:t> </a:t>
                </a:r>
              </a:p>
            </p:txBody>
          </p:sp>
        </mc:Fallback>
      </mc:AlternateContent>
    </p:spTree>
    <p:extLst>
      <p:ext uri="{BB962C8B-B14F-4D97-AF65-F5344CB8AC3E}">
        <p14:creationId xmlns:p14="http://schemas.microsoft.com/office/powerpoint/2010/main" val="249834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F83A-0394-7BFE-5D03-2C3289D6550F}"/>
              </a:ext>
            </a:extLst>
          </p:cNvPr>
          <p:cNvSpPr>
            <a:spLocks noGrp="1"/>
          </p:cNvSpPr>
          <p:nvPr>
            <p:ph type="title"/>
          </p:nvPr>
        </p:nvSpPr>
        <p:spPr>
          <a:xfrm>
            <a:off x="1141413" y="93785"/>
            <a:ext cx="9905998" cy="386861"/>
          </a:xfrm>
        </p:spPr>
        <p:txBody>
          <a:bodyPr>
            <a:normAutofit fontScale="90000"/>
          </a:bodyPr>
          <a:lstStyle/>
          <a:p>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B80418-CA70-0B69-2998-6009156F7B66}"/>
                  </a:ext>
                </a:extLst>
              </p:cNvPr>
              <p:cNvSpPr>
                <a:spLocks noGrp="1"/>
              </p:cNvSpPr>
              <p:nvPr>
                <p:ph idx="1"/>
              </p:nvPr>
            </p:nvSpPr>
            <p:spPr>
              <a:xfrm>
                <a:off x="715108" y="93784"/>
                <a:ext cx="10808677" cy="6670431"/>
              </a:xfrm>
            </p:spPr>
            <p:txBody>
              <a:bodyPr>
                <a:normAutofit fontScale="92500" lnSpcReduction="20000"/>
              </a:bodyPr>
              <a:lstStyle/>
              <a:p>
                <a:pPr marL="0" indent="0">
                  <a:buNone/>
                </a:pPr>
                <a:r>
                  <a:rPr lang="en-US" dirty="0"/>
                  <a:t>Thus by conditional independence , we have</a:t>
                </a:r>
              </a:p>
              <a:p>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𝑌</m:t>
                        </m:r>
                      </m:e>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𝑛</m:t>
                            </m:r>
                          </m:sub>
                        </m:sSub>
                      </m:e>
                    </m:d>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b="0" i="1" smtClean="0">
                                    <a:latin typeface="Cambria Math" panose="02040503050406030204" pitchFamily="18" charset="0"/>
                                  </a:rPr>
                                  <m:t>1</m:t>
                                </m:r>
                              </m:sub>
                            </m:sSub>
                            <m:r>
                              <a:rPr lang="en-US" sz="3200" i="1">
                                <a:latin typeface="Cambria Math" panose="02040503050406030204" pitchFamily="18" charset="0"/>
                              </a:rPr>
                              <m:t>|</m:t>
                            </m:r>
                            <m:r>
                              <m:rPr>
                                <m:sty m:val="p"/>
                              </m:rPr>
                              <a:rPr lang="en-US" sz="3200" i="1">
                                <a:latin typeface="Cambria Math" panose="02040503050406030204" pitchFamily="18" charset="0"/>
                              </a:rPr>
                              <m:t>Y</m:t>
                            </m:r>
                          </m:e>
                        </m:d>
                        <m:r>
                          <a:rPr lang="en-US" sz="3200" i="1">
                            <a:latin typeface="Cambria Math" panose="02040503050406030204" pitchFamily="18" charset="0"/>
                          </a:rPr>
                          <m:t>.</m:t>
                        </m:r>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2</m:t>
                                </m:r>
                              </m:sub>
                            </m:sSub>
                            <m:r>
                              <a:rPr lang="en-US" sz="3200" b="0" i="1" smtClean="0">
                                <a:latin typeface="Cambria Math" panose="02040503050406030204" pitchFamily="18" charset="0"/>
                              </a:rPr>
                              <m:t>|</m:t>
                            </m:r>
                            <m:r>
                              <m:rPr>
                                <m:sty m:val="p"/>
                              </m:rPr>
                              <a:rPr lang="en-US" sz="3200" i="1">
                                <a:latin typeface="Cambria Math" panose="02040503050406030204" pitchFamily="18" charset="0"/>
                              </a:rPr>
                              <m:t>Y</m:t>
                            </m:r>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𝑃</m:t>
                            </m:r>
                            <m:r>
                              <a:rPr lang="en-US" sz="3200" i="1">
                                <a:latin typeface="Cambria Math" panose="02040503050406030204" pitchFamily="18" charset="0"/>
                              </a:rPr>
                              <m:t>(</m:t>
                            </m:r>
                            <m:r>
                              <a:rPr lang="en-US" sz="3200" i="1">
                                <a:latin typeface="Cambria Math" panose="02040503050406030204" pitchFamily="18" charset="0"/>
                              </a:rPr>
                              <m:t>𝑋</m:t>
                            </m:r>
                          </m:e>
                          <m:sub>
                            <m:r>
                              <a:rPr lang="en-US" sz="3200" i="1">
                                <a:latin typeface="Cambria Math" panose="02040503050406030204" pitchFamily="18" charset="0"/>
                              </a:rPr>
                              <m:t>𝑛</m:t>
                            </m:r>
                          </m:sub>
                        </m:sSub>
                        <m:r>
                          <a:rPr lang="en-US" sz="3200" i="1">
                            <a:latin typeface="Cambria Math" panose="02040503050406030204" pitchFamily="18" charset="0"/>
                          </a:rPr>
                          <m:t>|</m:t>
                        </m:r>
                        <m:r>
                          <m:rPr>
                            <m:sty m:val="p"/>
                          </m:rPr>
                          <a:rPr lang="en-US" sz="3200" i="1">
                            <a:latin typeface="Cambria Math" panose="02040503050406030204" pitchFamily="18" charset="0"/>
                          </a:rPr>
                          <m:t>Y</m:t>
                        </m:r>
                        <m:r>
                          <a:rPr lang="en-US" sz="3200" i="1">
                            <a:latin typeface="Cambria Math" panose="02040503050406030204" pitchFamily="18" charset="0"/>
                          </a:rPr>
                          <m:t>)</m:t>
                        </m:r>
                      </m:num>
                      <m:den>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 </m:t>
                        </m:r>
                        <m:r>
                          <a:rPr lang="en-US" sz="3200" b="0" i="1" smtClean="0">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2</m:t>
                                </m:r>
                              </m:sub>
                            </m:sSub>
                          </m:e>
                        </m:d>
                        <m:r>
                          <a:rPr lang="en-US" sz="320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𝑃</m:t>
                            </m:r>
                            <m:r>
                              <a:rPr lang="en-US" sz="3200" i="1">
                                <a:latin typeface="Cambria Math" panose="02040503050406030204" pitchFamily="18" charset="0"/>
                              </a:rPr>
                              <m:t>(</m:t>
                            </m:r>
                            <m:r>
                              <a:rPr lang="en-US" sz="3200" i="1">
                                <a:latin typeface="Cambria Math" panose="02040503050406030204" pitchFamily="18" charset="0"/>
                              </a:rPr>
                              <m:t>𝑋</m:t>
                            </m:r>
                          </m:e>
                          <m:sub>
                            <m:r>
                              <a:rPr lang="en-US" sz="3200" i="1">
                                <a:latin typeface="Cambria Math" panose="02040503050406030204" pitchFamily="18" charset="0"/>
                              </a:rPr>
                              <m:t>𝑛</m:t>
                            </m:r>
                          </m:sub>
                        </m:sSub>
                        <m:r>
                          <a:rPr lang="en-US" sz="3200" i="1">
                            <a:latin typeface="Cambria Math" panose="02040503050406030204" pitchFamily="18" charset="0"/>
                          </a:rPr>
                          <m:t>)</m:t>
                        </m:r>
                      </m:den>
                    </m:f>
                    <m:r>
                      <a:rPr lang="en-US" sz="3200" b="0" i="1" smtClean="0">
                        <a:latin typeface="Cambria Math" panose="02040503050406030204" pitchFamily="18" charset="0"/>
                      </a:rPr>
                      <m:t> </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𝑌</m:t>
                    </m:r>
                    <m:r>
                      <a:rPr lang="en-US" sz="3200" b="0" i="1" smtClean="0">
                        <a:latin typeface="Cambria Math" panose="02040503050406030204" pitchFamily="18" charset="0"/>
                      </a:rPr>
                      <m:t>)</m:t>
                    </m:r>
                  </m:oMath>
                </a14:m>
                <a:endParaRPr lang="en-US" sz="3200" dirty="0"/>
              </a:p>
              <a:p>
                <a:pPr marL="457200" lvl="1" indent="0">
                  <a:buNone/>
                </a:pPr>
                <a:r>
                  <a:rPr lang="en-US" sz="2800" dirty="0"/>
                  <a:t>Therefore we can write it as</a:t>
                </a:r>
              </a:p>
              <a:p>
                <a14:m>
                  <m:oMath xmlns:m="http://schemas.openxmlformats.org/officeDocument/2006/math">
                    <m:r>
                      <a:rPr lang="en-US" sz="3200" i="1">
                        <a:latin typeface="Cambria Math" panose="02040503050406030204" pitchFamily="18" charset="0"/>
                      </a:rPr>
                      <m:t>𝑃</m:t>
                    </m:r>
                    <m:d>
                      <m:dPr>
                        <m:ctrlPr>
                          <a:rPr lang="en-US" sz="3200" i="1">
                            <a:latin typeface="Cambria Math" panose="02040503050406030204" pitchFamily="18" charset="0"/>
                          </a:rPr>
                        </m:ctrlPr>
                      </m:dPr>
                      <m:e>
                        <m:r>
                          <a:rPr lang="en-US" sz="3200" i="1">
                            <a:latin typeface="Cambria Math" panose="02040503050406030204" pitchFamily="18" charset="0"/>
                          </a:rPr>
                          <m:t>𝑌</m:t>
                        </m:r>
                      </m:e>
                      <m:e>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1</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2</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𝑛</m:t>
                            </m:r>
                          </m:sub>
                        </m:sSub>
                      </m:e>
                    </m:d>
                    <m:r>
                      <a:rPr lang="en-US" sz="3200" i="1">
                        <a:latin typeface="Cambria Math" panose="02040503050406030204" pitchFamily="18" charset="0"/>
                      </a:rPr>
                      <m:t>=</m:t>
                    </m:r>
                    <m:f>
                      <m:fPr>
                        <m:ctrlPr>
                          <a:rPr lang="en-US" sz="3200" i="1" smtClean="0">
                            <a:latin typeface="Cambria Math" panose="02040503050406030204" pitchFamily="18" charset="0"/>
                          </a:rPr>
                        </m:ctrlPr>
                      </m:fPr>
                      <m:num>
                        <m:nary>
                          <m:naryPr>
                            <m:chr m:val="∏"/>
                            <m:ctrlPr>
                              <a:rPr lang="en-US" sz="320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=1</m:t>
                            </m:r>
                          </m:sub>
                          <m:sup>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𝑛</m:t>
                            </m:r>
                          </m:sup>
                          <m:e>
                            <m:r>
                              <a:rPr lang="en-US" sz="3200" b="0" i="1" smtClean="0">
                                <a:latin typeface="Cambria Math" panose="02040503050406030204" pitchFamily="18" charset="0"/>
                              </a:rPr>
                              <m:t>𝑃</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r>
                              <a:rPr lang="en-US" sz="3200" b="0" i="1" smtClean="0">
                                <a:latin typeface="Cambria Math" panose="02040503050406030204" pitchFamily="18" charset="0"/>
                              </a:rPr>
                              <m:t>𝑌</m:t>
                            </m:r>
                            <m:r>
                              <a:rPr lang="en-US" sz="3200" b="0" i="1" smtClean="0">
                                <a:latin typeface="Cambria Math" panose="02040503050406030204" pitchFamily="18" charset="0"/>
                              </a:rPr>
                              <m:t>)</m:t>
                            </m:r>
                          </m:e>
                        </m:nary>
                        <m:r>
                          <a:rPr lang="en-US" sz="3200" i="1" smtClean="0">
                            <a:latin typeface="Cambria Math" panose="02040503050406030204" pitchFamily="18" charset="0"/>
                          </a:rPr>
                          <m:t> </m:t>
                        </m:r>
                      </m:num>
                      <m:den>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1</m:t>
                                </m:r>
                              </m:sub>
                            </m:sSub>
                          </m:e>
                        </m:d>
                        <m:r>
                          <a:rPr lang="en-US" sz="3200" i="1">
                            <a:latin typeface="Cambria Math" panose="02040503050406030204" pitchFamily="18" charset="0"/>
                          </a:rPr>
                          <m:t> </m:t>
                        </m:r>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2</m:t>
                                </m:r>
                              </m:sub>
                            </m:sSub>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𝑃</m:t>
                            </m:r>
                            <m:r>
                              <a:rPr lang="en-US" sz="3200" i="1">
                                <a:latin typeface="Cambria Math" panose="02040503050406030204" pitchFamily="18" charset="0"/>
                              </a:rPr>
                              <m:t>(</m:t>
                            </m:r>
                            <m:r>
                              <a:rPr lang="en-US" sz="3200" i="1">
                                <a:latin typeface="Cambria Math" panose="02040503050406030204" pitchFamily="18" charset="0"/>
                              </a:rPr>
                              <m:t>𝑋</m:t>
                            </m:r>
                          </m:e>
                          <m:sub>
                            <m:r>
                              <a:rPr lang="en-US" sz="3200" i="1">
                                <a:latin typeface="Cambria Math" panose="02040503050406030204" pitchFamily="18" charset="0"/>
                              </a:rPr>
                              <m:t>𝑛</m:t>
                            </m:r>
                          </m:sub>
                        </m:sSub>
                        <m:r>
                          <a:rPr lang="en-US" sz="3200" i="1">
                            <a:latin typeface="Cambria Math" panose="02040503050406030204" pitchFamily="18" charset="0"/>
                          </a:rPr>
                          <m:t>)</m:t>
                        </m:r>
                      </m:den>
                    </m:f>
                    <m:r>
                      <a:rPr lang="en-US" sz="3200" i="1">
                        <a:latin typeface="Cambria Math" panose="02040503050406030204" pitchFamily="18" charset="0"/>
                      </a:rPr>
                      <m:t> </m:t>
                    </m:r>
                    <m:r>
                      <a:rPr lang="en-US" sz="3200" i="1">
                        <a:latin typeface="Cambria Math" panose="02040503050406030204" pitchFamily="18" charset="0"/>
                      </a:rPr>
                      <m:t>𝑃</m:t>
                    </m:r>
                    <m:r>
                      <a:rPr lang="en-US" sz="3200" i="1">
                        <a:latin typeface="Cambria Math" panose="02040503050406030204" pitchFamily="18" charset="0"/>
                      </a:rPr>
                      <m:t>(</m:t>
                    </m:r>
                    <m:r>
                      <a:rPr lang="en-US" sz="3200" i="1">
                        <a:latin typeface="Cambria Math" panose="02040503050406030204" pitchFamily="18" charset="0"/>
                      </a:rPr>
                      <m:t>𝑌</m:t>
                    </m:r>
                    <m:r>
                      <a:rPr lang="en-US" sz="3200" i="1">
                        <a:latin typeface="Cambria Math" panose="02040503050406030204" pitchFamily="18" charset="0"/>
                      </a:rPr>
                      <m:t>)</m:t>
                    </m:r>
                    <m:r>
                      <m:rPr>
                        <m:nor/>
                      </m:rPr>
                      <a:rPr lang="en-US" sz="3200" dirty="0"/>
                      <m:t> </m:t>
                    </m:r>
                  </m:oMath>
                </a14:m>
                <a:endParaRPr lang="en-US" sz="3200" dirty="0"/>
              </a:p>
              <a:p>
                <a:r>
                  <a:rPr lang="en-US" dirty="0"/>
                  <a:t>Therefore we have</a:t>
                </a:r>
              </a:p>
              <a:p>
                <a:pPr lvl="1"/>
                <a14:m>
                  <m:oMath xmlns:m="http://schemas.openxmlformats.org/officeDocument/2006/math">
                    <m:r>
                      <a:rPr lang="en-US" sz="3200" i="1">
                        <a:latin typeface="Cambria Math" panose="02040503050406030204" pitchFamily="18" charset="0"/>
                      </a:rPr>
                      <m:t>𝑃</m:t>
                    </m:r>
                    <m:d>
                      <m:dPr>
                        <m:ctrlPr>
                          <a:rPr lang="en-US" sz="3200" i="1">
                            <a:latin typeface="Cambria Math" panose="02040503050406030204" pitchFamily="18" charset="0"/>
                          </a:rPr>
                        </m:ctrlPr>
                      </m:dPr>
                      <m:e>
                        <m:r>
                          <a:rPr lang="en-US" sz="3200" i="1">
                            <a:latin typeface="Cambria Math" panose="02040503050406030204" pitchFamily="18" charset="0"/>
                          </a:rPr>
                          <m:t>𝑌</m:t>
                        </m:r>
                      </m:e>
                      <m:e>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1</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2</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𝑛</m:t>
                            </m:r>
                          </m:sub>
                        </m:sSub>
                      </m:e>
                    </m:d>
                    <m:r>
                      <a:rPr lang="en-US"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  </m:t>
                    </m:r>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𝑛</m:t>
                        </m:r>
                      </m:sup>
                      <m:e>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𝑖</m:t>
                                </m:r>
                              </m:sub>
                            </m:sSub>
                          </m:e>
                          <m:e>
                            <m:r>
                              <a:rPr lang="en-US" sz="3200" i="1">
                                <a:latin typeface="Cambria Math" panose="02040503050406030204" pitchFamily="18" charset="0"/>
                              </a:rPr>
                              <m:t>𝑌</m:t>
                            </m:r>
                          </m:e>
                        </m:d>
                        <m:r>
                          <a:rPr lang="en-US" sz="3200" b="0" i="1" smtClean="0">
                            <a:latin typeface="Cambria Math" panose="02040503050406030204" pitchFamily="18" charset="0"/>
                          </a:rPr>
                          <m:t> </m:t>
                        </m:r>
                      </m:e>
                    </m:nary>
                    <m:r>
                      <a:rPr lang="en-US" sz="3200" i="1">
                        <a:latin typeface="Cambria Math" panose="02040503050406030204" pitchFamily="18" charset="0"/>
                      </a:rPr>
                      <m:t>𝑃</m:t>
                    </m:r>
                    <m:r>
                      <a:rPr lang="en-US" sz="3200" i="1">
                        <a:latin typeface="Cambria Math" panose="02040503050406030204" pitchFamily="18" charset="0"/>
                      </a:rPr>
                      <m:t>(</m:t>
                    </m:r>
                    <m:r>
                      <a:rPr lang="en-US" sz="3200" i="1">
                        <a:latin typeface="Cambria Math" panose="02040503050406030204" pitchFamily="18" charset="0"/>
                      </a:rPr>
                      <m:t>𝑌</m:t>
                    </m:r>
                    <m:r>
                      <a:rPr lang="en-US" sz="3200" i="1">
                        <a:latin typeface="Cambria Math" panose="02040503050406030204" pitchFamily="18" charset="0"/>
                      </a:rPr>
                      <m:t>)</m:t>
                    </m:r>
                    <m:r>
                      <m:rPr>
                        <m:nor/>
                      </m:rPr>
                      <a:rPr lang="en-US" sz="3200" dirty="0" smtClean="0"/>
                      <m:t> </m:t>
                    </m:r>
                  </m:oMath>
                </a14:m>
                <a:endParaRPr lang="en-US" sz="3200" dirty="0"/>
              </a:p>
              <a:p>
                <a:pPr marL="457200" lvl="1" indent="0">
                  <a:buNone/>
                </a:pPr>
                <a:r>
                  <a:rPr lang="en-US" sz="3200" dirty="0"/>
                  <a:t>                                  (</a:t>
                </a:r>
                <a:r>
                  <a:rPr lang="en-US" dirty="0"/>
                  <a:t>because </a:t>
                </a:r>
                <a14:m>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1</m:t>
                            </m:r>
                          </m:sub>
                        </m:sSub>
                      </m:e>
                    </m:d>
                    <m:r>
                      <a:rPr lang="en-US" sz="2200" i="1">
                        <a:latin typeface="Cambria Math" panose="02040503050406030204" pitchFamily="18" charset="0"/>
                      </a:rPr>
                      <m:t> </m:t>
                    </m:r>
                    <m:r>
                      <a:rPr lang="en-US" sz="2200" b="0" i="1" smtClean="0">
                        <a:latin typeface="Cambria Math" panose="02040503050406030204" pitchFamily="18" charset="0"/>
                      </a:rPr>
                      <m:t>∗</m:t>
                    </m:r>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2</m:t>
                            </m:r>
                          </m:sub>
                        </m:sSub>
                      </m:e>
                    </m:d>
                    <m:r>
                      <a:rPr lang="en-US" sz="2200" b="0" i="1" smtClean="0">
                        <a:latin typeface="Cambria Math" panose="02040503050406030204" pitchFamily="18" charset="0"/>
                      </a:rPr>
                      <m:t>∗</m:t>
                    </m:r>
                    <m:r>
                      <a:rPr lang="en-US" sz="2200" i="1">
                        <a:latin typeface="Cambria Math" panose="02040503050406030204" pitchFamily="18" charset="0"/>
                      </a:rPr>
                      <m:t>…</m:t>
                    </m:r>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𝑃</m:t>
                        </m:r>
                        <m:r>
                          <a:rPr lang="en-US" sz="2200" i="1">
                            <a:latin typeface="Cambria Math" panose="02040503050406030204" pitchFamily="18" charset="0"/>
                          </a:rPr>
                          <m:t>(</m:t>
                        </m:r>
                        <m:r>
                          <a:rPr lang="en-US" sz="2200" i="1">
                            <a:latin typeface="Cambria Math" panose="02040503050406030204" pitchFamily="18" charset="0"/>
                          </a:rPr>
                          <m:t>𝑋</m:t>
                        </m:r>
                      </m:e>
                      <m:sub>
                        <m:r>
                          <a:rPr lang="en-US" sz="2200" i="1">
                            <a:latin typeface="Cambria Math" panose="02040503050406030204" pitchFamily="18" charset="0"/>
                          </a:rPr>
                          <m:t>𝑛</m:t>
                        </m:r>
                      </m:sub>
                    </m:sSub>
                    <m:r>
                      <a:rPr lang="en-US" sz="2200" i="1">
                        <a:latin typeface="Cambria Math" panose="02040503050406030204" pitchFamily="18" charset="0"/>
                      </a:rPr>
                      <m:t>)</m:t>
                    </m:r>
                    <m:r>
                      <a:rPr lang="en-US" sz="2200" b="0" i="1" smtClean="0">
                        <a:latin typeface="Cambria Math" panose="02040503050406030204" pitchFamily="18" charset="0"/>
                      </a:rPr>
                      <m:t> </m:t>
                    </m:r>
                  </m:oMath>
                </a14:m>
                <a:r>
                  <a:rPr lang="en-US" sz="2200" dirty="0"/>
                  <a:t>is constant )</a:t>
                </a:r>
              </a:p>
              <a:p>
                <a:pPr marL="457200" lvl="1" indent="0">
                  <a:buNone/>
                </a:pPr>
                <a:r>
                  <a:rPr lang="en-US" sz="2400" b="0" dirty="0"/>
                  <a:t>Therefore</a:t>
                </a:r>
              </a:p>
              <a:p>
                <a:pPr marL="457200" lvl="1" indent="0">
                  <a:buNone/>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𝑌</m:t>
                      </m:r>
                      <m:r>
                        <a:rPr lang="en-US" sz="3000" b="0" i="1" smtClean="0">
                          <a:latin typeface="Cambria Math" panose="02040503050406030204" pitchFamily="18" charset="0"/>
                        </a:rPr>
                        <m:t>=</m:t>
                      </m:r>
                      <m:r>
                        <a:rPr lang="en-US" sz="3000" b="0" i="1" smtClean="0">
                          <a:latin typeface="Cambria Math" panose="02040503050406030204" pitchFamily="18" charset="0"/>
                        </a:rPr>
                        <m:t>𝑎𝑟𝑔𝑚𝑎𝑥</m:t>
                      </m:r>
                      <m:nary>
                        <m:naryPr>
                          <m:chr m:val="∏"/>
                          <m:ctrlPr>
                            <a:rPr lang="en-US" sz="3000" i="1">
                              <a:latin typeface="Cambria Math" panose="02040503050406030204" pitchFamily="18" charset="0"/>
                            </a:rPr>
                          </m:ctrlPr>
                        </m:naryPr>
                        <m:sub>
                          <m:r>
                            <m:rPr>
                              <m:brk m:alnAt="23"/>
                            </m:rPr>
                            <a:rPr lang="en-US" sz="3000" i="1">
                              <a:latin typeface="Cambria Math" panose="02040503050406030204" pitchFamily="18" charset="0"/>
                            </a:rPr>
                            <m:t>𝑖</m:t>
                          </m:r>
                          <m:r>
                            <a:rPr lang="en-US" sz="3000" i="1">
                              <a:latin typeface="Cambria Math" panose="02040503050406030204" pitchFamily="18" charset="0"/>
                            </a:rPr>
                            <m:t>=1</m:t>
                          </m:r>
                        </m:sub>
                        <m:sup>
                          <m:r>
                            <a:rPr lang="en-US" sz="3000" i="1">
                              <a:latin typeface="Cambria Math" panose="02040503050406030204" pitchFamily="18" charset="0"/>
                            </a:rPr>
                            <m:t>𝑖</m:t>
                          </m:r>
                          <m:r>
                            <a:rPr lang="en-US" sz="3000" i="1">
                              <a:latin typeface="Cambria Math" panose="02040503050406030204" pitchFamily="18" charset="0"/>
                            </a:rPr>
                            <m:t>=</m:t>
                          </m:r>
                          <m:r>
                            <a:rPr lang="en-US" sz="3000" i="1">
                              <a:latin typeface="Cambria Math" panose="02040503050406030204" pitchFamily="18" charset="0"/>
                            </a:rPr>
                            <m:t>𝑛</m:t>
                          </m:r>
                        </m:sup>
                        <m:e>
                          <m:r>
                            <a:rPr lang="en-US" sz="3000" i="1">
                              <a:latin typeface="Cambria Math" panose="02040503050406030204" pitchFamily="18" charset="0"/>
                            </a:rPr>
                            <m:t>𝑃</m:t>
                          </m:r>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𝑋</m:t>
                              </m:r>
                            </m:e>
                            <m:sub>
                              <m:r>
                                <a:rPr lang="en-US" sz="3000" i="1">
                                  <a:latin typeface="Cambria Math" panose="02040503050406030204" pitchFamily="18" charset="0"/>
                                </a:rPr>
                                <m:t>𝑖</m:t>
                              </m:r>
                            </m:sub>
                          </m:sSub>
                          <m:r>
                            <a:rPr lang="en-US" sz="3000" i="1">
                              <a:latin typeface="Cambria Math" panose="02040503050406030204" pitchFamily="18" charset="0"/>
                            </a:rPr>
                            <m:t>|</m:t>
                          </m:r>
                          <m:r>
                            <a:rPr lang="en-US" sz="3000" i="1">
                              <a:latin typeface="Cambria Math" panose="02040503050406030204" pitchFamily="18" charset="0"/>
                            </a:rPr>
                            <m:t>𝑌</m:t>
                          </m:r>
                          <m:r>
                            <a:rPr lang="en-US" sz="3000" i="1">
                              <a:latin typeface="Cambria Math" panose="02040503050406030204" pitchFamily="18" charset="0"/>
                            </a:rPr>
                            <m:t>)</m:t>
                          </m:r>
                        </m:e>
                      </m:nary>
                      <m:r>
                        <a:rPr lang="en-US" sz="3000" b="0" i="0" smtClean="0">
                          <a:latin typeface="Cambria Math" panose="02040503050406030204" pitchFamily="18" charset="0"/>
                        </a:rPr>
                        <m:t> </m:t>
                      </m:r>
                      <m:r>
                        <m:rPr>
                          <m:sty m:val="p"/>
                        </m:rPr>
                        <a:rPr lang="en-US" sz="3000" b="0" i="0" smtClean="0">
                          <a:latin typeface="Cambria Math" panose="02040503050406030204" pitchFamily="18" charset="0"/>
                        </a:rPr>
                        <m:t>P</m:t>
                      </m:r>
                      <m:r>
                        <a:rPr lang="en-US" sz="3000" b="0" i="0" smtClean="0">
                          <a:latin typeface="Cambria Math" panose="02040503050406030204" pitchFamily="18" charset="0"/>
                        </a:rPr>
                        <m:t>(</m:t>
                      </m:r>
                      <m:r>
                        <m:rPr>
                          <m:sty m:val="p"/>
                        </m:rPr>
                        <a:rPr lang="en-US" sz="3000" b="0" i="0" smtClean="0">
                          <a:latin typeface="Cambria Math" panose="02040503050406030204" pitchFamily="18" charset="0"/>
                        </a:rPr>
                        <m:t>Y</m:t>
                      </m:r>
                      <m:r>
                        <a:rPr lang="en-US" sz="3000" b="0" i="0" smtClean="0">
                          <a:latin typeface="Cambria Math" panose="02040503050406030204" pitchFamily="18" charset="0"/>
                        </a:rPr>
                        <m:t>)</m:t>
                      </m:r>
                    </m:oMath>
                  </m:oMathPara>
                </a14:m>
                <a:endParaRPr lang="en-US" sz="3000" dirty="0"/>
              </a:p>
              <a:p>
                <a:endParaRPr lang="en-US" sz="3200" dirty="0"/>
              </a:p>
              <a:p>
                <a:endParaRPr lang="en-US" sz="3200" dirty="0"/>
              </a:p>
              <a:p>
                <a:endParaRPr lang="en-US" sz="3200" dirty="0"/>
              </a:p>
              <a:p>
                <a:endParaRPr lang="en-US" sz="3200" dirty="0"/>
              </a:p>
            </p:txBody>
          </p:sp>
        </mc:Choice>
        <mc:Fallback xmlns="">
          <p:sp>
            <p:nvSpPr>
              <p:cNvPr id="3" name="Content Placeholder 2">
                <a:extLst>
                  <a:ext uri="{FF2B5EF4-FFF2-40B4-BE49-F238E27FC236}">
                    <a16:creationId xmlns:a16="http://schemas.microsoft.com/office/drawing/2014/main" id="{52B80418-CA70-0B69-2998-6009156F7B66}"/>
                  </a:ext>
                </a:extLst>
              </p:cNvPr>
              <p:cNvSpPr>
                <a:spLocks noGrp="1" noRot="1" noChangeAspect="1" noMove="1" noResize="1" noEditPoints="1" noAdjustHandles="1" noChangeArrowheads="1" noChangeShapeType="1" noTextEdit="1"/>
              </p:cNvSpPr>
              <p:nvPr>
                <p:ph idx="1"/>
              </p:nvPr>
            </p:nvSpPr>
            <p:spPr>
              <a:xfrm>
                <a:off x="715108" y="93784"/>
                <a:ext cx="10808677" cy="6670431"/>
              </a:xfrm>
              <a:blipFill>
                <a:blip r:embed="rId2"/>
                <a:stretch>
                  <a:fillRect l="-1643" t="-570" b="-29278"/>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FACE696B-9D9E-A7F8-9330-828C6FFDE30D}"/>
              </a:ext>
            </a:extLst>
          </p:cNvPr>
          <p:cNvSpPr/>
          <p:nvPr/>
        </p:nvSpPr>
        <p:spPr>
          <a:xfrm>
            <a:off x="3401122" y="5330284"/>
            <a:ext cx="4995746" cy="133814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6983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F030-9B7D-BBC2-F573-46B5F0DF2BD3}"/>
              </a:ext>
            </a:extLst>
          </p:cNvPr>
          <p:cNvSpPr>
            <a:spLocks noGrp="1"/>
          </p:cNvSpPr>
          <p:nvPr>
            <p:ph type="title"/>
          </p:nvPr>
        </p:nvSpPr>
        <p:spPr>
          <a:xfrm>
            <a:off x="1141413" y="101600"/>
            <a:ext cx="9905998" cy="1320800"/>
          </a:xfrm>
        </p:spPr>
        <p:txBody>
          <a:bodyPr>
            <a:normAutofit/>
          </a:bodyPr>
          <a:lstStyle/>
          <a:p>
            <a:pPr algn="ctr"/>
            <a:r>
              <a:rPr lang="en-US" sz="4000" b="1" u="sng" dirty="0"/>
              <a:t>A SAMPLE PROBLEM</a:t>
            </a:r>
          </a:p>
        </p:txBody>
      </p:sp>
      <p:sp>
        <p:nvSpPr>
          <p:cNvPr id="8" name="Content Placeholder 7">
            <a:extLst>
              <a:ext uri="{FF2B5EF4-FFF2-40B4-BE49-F238E27FC236}">
                <a16:creationId xmlns:a16="http://schemas.microsoft.com/office/drawing/2014/main" id="{0DD99DE7-2D5E-DE20-44F3-2E097F153F47}"/>
              </a:ext>
            </a:extLst>
          </p:cNvPr>
          <p:cNvSpPr>
            <a:spLocks noGrp="1"/>
          </p:cNvSpPr>
          <p:nvPr>
            <p:ph idx="1"/>
          </p:nvPr>
        </p:nvSpPr>
        <p:spPr>
          <a:xfrm>
            <a:off x="1141412" y="1422400"/>
            <a:ext cx="9905999" cy="4397829"/>
          </a:xfrm>
        </p:spPr>
        <p:txBody>
          <a:bodyPr>
            <a:normAutofit/>
          </a:bodyPr>
          <a:lstStyle/>
          <a:p>
            <a:pPr marL="0" indent="0">
              <a:buNone/>
            </a:pPr>
            <a:r>
              <a:rPr lang="en-IN" dirty="0">
                <a:effectLst/>
              </a:rPr>
              <a:t>Consider a fictional data set that describes the weather conditions for playing some unspecified game. The dataset is as follows ....</a:t>
            </a:r>
            <a:endParaRPr lang="en-IN" dirty="0"/>
          </a:p>
        </p:txBody>
      </p:sp>
      <p:pic>
        <p:nvPicPr>
          <p:cNvPr id="9" name="Content Placeholder 4">
            <a:extLst>
              <a:ext uri="{FF2B5EF4-FFF2-40B4-BE49-F238E27FC236}">
                <a16:creationId xmlns:a16="http://schemas.microsoft.com/office/drawing/2014/main" id="{E3CE2857-90E7-CE93-6FE5-BFE120A085D8}"/>
              </a:ext>
            </a:extLst>
          </p:cNvPr>
          <p:cNvPicPr>
            <a:picLocks noChangeAspect="1"/>
          </p:cNvPicPr>
          <p:nvPr/>
        </p:nvPicPr>
        <p:blipFill>
          <a:blip r:embed="rId2"/>
          <a:stretch>
            <a:fillRect/>
          </a:stretch>
        </p:blipFill>
        <p:spPr>
          <a:xfrm>
            <a:off x="1436832" y="2508332"/>
            <a:ext cx="9664671" cy="3976913"/>
          </a:xfrm>
          <a:prstGeom prst="rect">
            <a:avLst/>
          </a:prstGeom>
        </p:spPr>
      </p:pic>
    </p:spTree>
    <p:extLst>
      <p:ext uri="{BB962C8B-B14F-4D97-AF65-F5344CB8AC3E}">
        <p14:creationId xmlns:p14="http://schemas.microsoft.com/office/powerpoint/2010/main" val="3345885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780</TotalTime>
  <Words>1543</Words>
  <Application>Microsoft Office PowerPoint</Application>
  <PresentationFormat>Widescreen</PresentationFormat>
  <Paragraphs>158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Aktiv Grotesk</vt:lpstr>
      <vt:lpstr>Arial</vt:lpstr>
      <vt:lpstr>Cambria Math</vt:lpstr>
      <vt:lpstr>Helvetica</vt:lpstr>
      <vt:lpstr>inter-regular</vt:lpstr>
      <vt:lpstr>Tw Cen MT</vt:lpstr>
      <vt:lpstr>urw-din</vt:lpstr>
      <vt:lpstr>Circuit</vt:lpstr>
      <vt:lpstr>   NAÏVE BAYES CLASSIFICATION</vt:lpstr>
      <vt:lpstr>OUTLINE</vt:lpstr>
      <vt:lpstr>Bayes theorem</vt:lpstr>
      <vt:lpstr>Naïve bayes classifier</vt:lpstr>
      <vt:lpstr>ASSUMPTIONS</vt:lpstr>
      <vt:lpstr>The mathematics behind naïve BAYES</vt:lpstr>
      <vt:lpstr> </vt:lpstr>
      <vt:lpstr> </vt:lpstr>
      <vt:lpstr>A SAMPLE PROBLEM</vt:lpstr>
      <vt:lpstr> Frequencies and probABILITIES</vt:lpstr>
      <vt:lpstr> </vt:lpstr>
      <vt:lpstr>Frequencies and probabilities</vt:lpstr>
      <vt:lpstr> </vt:lpstr>
      <vt:lpstr> </vt:lpstr>
      <vt:lpstr> </vt:lpstr>
      <vt:lpstr>Advantages of Naive Bayes</vt:lpstr>
      <vt:lpstr>Disadvantages of Naive Bayes</vt:lpstr>
      <vt:lpstr>LAPLACE SMOOTHING</vt:lpstr>
      <vt:lpstr>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 CLASSIFICATION</dc:title>
  <dc:creator>DEEPALI DAGAR</dc:creator>
  <cp:lastModifiedBy>User</cp:lastModifiedBy>
  <cp:revision>14</cp:revision>
  <dcterms:created xsi:type="dcterms:W3CDTF">2022-10-26T11:43:28Z</dcterms:created>
  <dcterms:modified xsi:type="dcterms:W3CDTF">2022-11-02T17:44:32Z</dcterms:modified>
</cp:coreProperties>
</file>