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0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5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AC07-D3F2-4A7B-9AFC-E6E5DF18B06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A66A40-71ED-4707-A190-601AE091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.mit.edu/sites/default/files/publication/doc/2019-04/novel-graph-processor-architecture-song-ms-76905.pdf" TargetMode="External"/><Relationship Id="rId2" Type="http://schemas.openxmlformats.org/officeDocument/2006/relationships/hyperlink" Target="https://journalofbigdata.springeropen.com/articles/10.1186/s40537-021-00443-9#Sec4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use.wikichip.org/news/2611/darpa-eri-hive-and-intel-puma-graph-processor/" TargetMode="External"/><Relationship Id="rId4" Type="http://schemas.openxmlformats.org/officeDocument/2006/relationships/hyperlink" Target="https://www.ll.mit.edu/r-d/projects/advanced-graph-processor#:~:text=The%20graph%20processor%20has%20computation,social%20networking%2C%20and%20internet%20traff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505AF-20F7-4A1C-B7D8-533C7AB81B64}"/>
              </a:ext>
            </a:extLst>
          </p:cNvPr>
          <p:cNvSpPr txBox="1"/>
          <p:nvPr/>
        </p:nvSpPr>
        <p:spPr>
          <a:xfrm>
            <a:off x="605899" y="901753"/>
            <a:ext cx="820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Design of Graph Processor for graph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4CB9C-549C-45D3-B37A-C7A71BFB0DA1}"/>
              </a:ext>
            </a:extLst>
          </p:cNvPr>
          <p:cNvSpPr txBox="1"/>
          <p:nvPr/>
        </p:nvSpPr>
        <p:spPr>
          <a:xfrm>
            <a:off x="2636668" y="2471045"/>
            <a:ext cx="2816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1.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Sushobhan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Mahato</a:t>
            </a:r>
            <a:endParaRPr lang="en-US" sz="1500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Enrollment No - 2020ITB059</a:t>
            </a:r>
          </a:p>
          <a:p>
            <a:endParaRPr lang="en-US" sz="1500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2.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Ayush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Utkarsh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Enrollment No – 2020ITB069</a:t>
            </a:r>
          </a:p>
          <a:p>
            <a:endParaRPr lang="en-US" sz="1500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3.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Parth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Mehendru</a:t>
            </a:r>
            <a:endParaRPr lang="en-US" sz="1500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Enrollment No – 2020ITB074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1ECB9-3C36-4403-81B4-6035ABDE2EFD}"/>
              </a:ext>
            </a:extLst>
          </p:cNvPr>
          <p:cNvSpPr txBox="1"/>
          <p:nvPr/>
        </p:nvSpPr>
        <p:spPr>
          <a:xfrm>
            <a:off x="1573566" y="4555429"/>
            <a:ext cx="626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SemiBold Condensed" pitchFamily="34" charset="0"/>
              </a:rPr>
              <a:t>Department - Information Technology,  UG , 4rd Semester</a:t>
            </a:r>
            <a:endParaRPr lang="en-US" baseline="30000" dirty="0">
              <a:solidFill>
                <a:schemeClr val="accent3">
                  <a:lumMod val="50000"/>
                </a:schemeClr>
              </a:solidFill>
              <a:latin typeface="Bahnschrift SemiBold Condensed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SemiBold Condensed" pitchFamily="34" charset="0"/>
              </a:rPr>
              <a:t>IIEST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SemiBold Condensed" pitchFamily="34" charset="0"/>
              </a:rPr>
              <a:t>Shibpur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SemiBold Condensed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E679D-E5B7-490C-A191-AD916D1DCBCB}"/>
              </a:ext>
            </a:extLst>
          </p:cNvPr>
          <p:cNvSpPr txBox="1"/>
          <p:nvPr/>
        </p:nvSpPr>
        <p:spPr>
          <a:xfrm>
            <a:off x="605899" y="1656240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Mentored by professor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Sukanta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 Das</a:t>
            </a:r>
          </a:p>
        </p:txBody>
      </p:sp>
    </p:spTree>
    <p:extLst>
      <p:ext uri="{BB962C8B-B14F-4D97-AF65-F5344CB8AC3E}">
        <p14:creationId xmlns:p14="http://schemas.microsoft.com/office/powerpoint/2010/main" val="412119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EF464-A08C-45F8-8ED5-A57309E43E4B}"/>
              </a:ext>
            </a:extLst>
          </p:cNvPr>
          <p:cNvSpPr txBox="1"/>
          <p:nvPr/>
        </p:nvSpPr>
        <p:spPr>
          <a:xfrm>
            <a:off x="1340528" y="408372"/>
            <a:ext cx="617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Useful domains in graph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A0458-F30C-4310-B8AF-AC5041B62867}"/>
              </a:ext>
            </a:extLst>
          </p:cNvPr>
          <p:cNvSpPr txBox="1"/>
          <p:nvPr/>
        </p:nvSpPr>
        <p:spPr>
          <a:xfrm>
            <a:off x="790113" y="1593541"/>
            <a:ext cx="7563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analyzing social networks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transaction processing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finding the shortest or fastest routes on maps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routing robots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analyzing DNA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corporate scheduling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network optimizations for communication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Transportation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12977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8C9BB-1191-4475-8096-9A1AF9CBCD7F}"/>
              </a:ext>
            </a:extLst>
          </p:cNvPr>
          <p:cNvSpPr txBox="1"/>
          <p:nvPr/>
        </p:nvSpPr>
        <p:spPr>
          <a:xfrm>
            <a:off x="310717" y="514905"/>
            <a:ext cx="868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 of cellular automata to generate spanning tree from a given planar graph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D9496-0685-493F-9C50-755DEDDE0995}"/>
              </a:ext>
            </a:extLst>
          </p:cNvPr>
          <p:cNvCxnSpPr/>
          <p:nvPr/>
        </p:nvCxnSpPr>
        <p:spPr>
          <a:xfrm>
            <a:off x="230819" y="994299"/>
            <a:ext cx="8673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EB906A-C67F-414A-8E54-011E92445707}"/>
              </a:ext>
            </a:extLst>
          </p:cNvPr>
          <p:cNvSpPr txBox="1"/>
          <p:nvPr/>
        </p:nvSpPr>
        <p:spPr>
          <a:xfrm>
            <a:off x="497148" y="1828800"/>
            <a:ext cx="211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Cellular Automation   -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655EAB-05E0-4D12-A691-BF5E1B2C2607}"/>
              </a:ext>
            </a:extLst>
          </p:cNvPr>
          <p:cNvCxnSpPr>
            <a:cxnSpLocks/>
          </p:cNvCxnSpPr>
          <p:nvPr/>
        </p:nvCxnSpPr>
        <p:spPr>
          <a:xfrm>
            <a:off x="497149" y="2254928"/>
            <a:ext cx="1935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DD1F30-3C53-46B1-86FA-08D7E8BA2CDD}"/>
              </a:ext>
            </a:extLst>
          </p:cNvPr>
          <p:cNvSpPr txBox="1"/>
          <p:nvPr/>
        </p:nvSpPr>
        <p:spPr>
          <a:xfrm>
            <a:off x="2689934" y="1882667"/>
            <a:ext cx="56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collection of cells in a grid, in which state of each cell is variable and depend upon it’s neighbor’s cell.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6E29E-62E6-46DA-B45E-D179399E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08" y="2846311"/>
            <a:ext cx="5080775" cy="25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8A842-6404-49FF-908A-DE4F5C377EEA}"/>
              </a:ext>
            </a:extLst>
          </p:cNvPr>
          <p:cNvSpPr txBox="1"/>
          <p:nvPr/>
        </p:nvSpPr>
        <p:spPr>
          <a:xfrm>
            <a:off x="887767" y="674703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Planar Graph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16D0F-B056-4C82-9140-82A5E909D627}"/>
              </a:ext>
            </a:extLst>
          </p:cNvPr>
          <p:cNvSpPr txBox="1"/>
          <p:nvPr/>
        </p:nvSpPr>
        <p:spPr>
          <a:xfrm>
            <a:off x="2574524" y="674702"/>
            <a:ext cx="51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graph that </a:t>
            </a:r>
            <a:r>
              <a:rPr lang="en-US" sz="14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 be drawn on the plane in such a way that its   edges intersect only at their endpoints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DAE00-476C-4580-9A64-495492BEFE37}"/>
              </a:ext>
            </a:extLst>
          </p:cNvPr>
          <p:cNvCxnSpPr/>
          <p:nvPr/>
        </p:nvCxnSpPr>
        <p:spPr>
          <a:xfrm>
            <a:off x="887767" y="1044035"/>
            <a:ext cx="153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F0CC84-684E-4650-AEF5-52559F532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71" y="1197922"/>
            <a:ext cx="2699058" cy="1577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D439D-A711-470F-B109-CB4B26C7A36C}"/>
              </a:ext>
            </a:extLst>
          </p:cNvPr>
          <p:cNvSpPr txBox="1"/>
          <p:nvPr/>
        </p:nvSpPr>
        <p:spPr>
          <a:xfrm>
            <a:off x="763480" y="3259723"/>
            <a:ext cx="166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Spanning Tree  -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781253-8A03-481D-83D7-DE7057D1786E}"/>
              </a:ext>
            </a:extLst>
          </p:cNvPr>
          <p:cNvCxnSpPr/>
          <p:nvPr/>
        </p:nvCxnSpPr>
        <p:spPr>
          <a:xfrm>
            <a:off x="763480" y="3598277"/>
            <a:ext cx="158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BC2C4-D6F2-49F0-84A3-547F364DD191}"/>
              </a:ext>
            </a:extLst>
          </p:cNvPr>
          <p:cNvSpPr txBox="1"/>
          <p:nvPr/>
        </p:nvSpPr>
        <p:spPr>
          <a:xfrm>
            <a:off x="2503503" y="3259723"/>
            <a:ext cx="587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Connected sub-graph of a graph, includes all the vertices with minimum amount of edges.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A4B724-CD21-4CCA-8A1B-3E9C2382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51" y="3853736"/>
            <a:ext cx="2982897" cy="19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9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C7D46-F1D6-42CE-9BCB-45E11C361026}"/>
              </a:ext>
            </a:extLst>
          </p:cNvPr>
          <p:cNvSpPr txBox="1"/>
          <p:nvPr/>
        </p:nvSpPr>
        <p:spPr>
          <a:xfrm>
            <a:off x="2618914" y="550417"/>
            <a:ext cx="41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Cellular Representation of a Planar Graph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DB822D-34B2-4166-9BF7-CD7AD3BC485A}"/>
              </a:ext>
            </a:extLst>
          </p:cNvPr>
          <p:cNvCxnSpPr/>
          <p:nvPr/>
        </p:nvCxnSpPr>
        <p:spPr>
          <a:xfrm>
            <a:off x="2334827" y="1038687"/>
            <a:ext cx="4802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C8B1D4-AEC6-4632-9583-1095E521151D}"/>
              </a:ext>
            </a:extLst>
          </p:cNvPr>
          <p:cNvSpPr txBox="1"/>
          <p:nvPr/>
        </p:nvSpPr>
        <p:spPr>
          <a:xfrm>
            <a:off x="861133" y="1471836"/>
            <a:ext cx="741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Nodes are represented in a single cell in the 2-D grid.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Edges can be one or multiple consecutive cells connecting two node cells.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Rest are blank cells.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B875F-8296-4D63-84EB-FA6F1B7C76DF}"/>
              </a:ext>
            </a:extLst>
          </p:cNvPr>
          <p:cNvSpPr txBox="1"/>
          <p:nvPr/>
        </p:nvSpPr>
        <p:spPr>
          <a:xfrm>
            <a:off x="772357" y="2270917"/>
            <a:ext cx="688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 left, right,  upper and lower cells are called neighbor of a specific cell.  There are some specific regulations which each node cell and edge cell should follow.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94CB4-4713-444F-A848-665F9C93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94" t="38409" r="25631" b="36653"/>
          <a:stretch/>
        </p:blipFill>
        <p:spPr>
          <a:xfrm>
            <a:off x="2725444" y="2945647"/>
            <a:ext cx="3777657" cy="1839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54CFE-A580-4A8B-80FF-E0470A844B71}"/>
              </a:ext>
            </a:extLst>
          </p:cNvPr>
          <p:cNvSpPr txBox="1"/>
          <p:nvPr/>
        </p:nvSpPr>
        <p:spPr>
          <a:xfrm>
            <a:off x="1296140" y="4900474"/>
            <a:ext cx="636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 picture (a-d) valid, and (e-h) are invalid representation of edge and node cells according to cellular representation of planar graph.</a:t>
            </a:r>
          </a:p>
        </p:txBody>
      </p:sp>
    </p:spTree>
    <p:extLst>
      <p:ext uri="{BB962C8B-B14F-4D97-AF65-F5344CB8AC3E}">
        <p14:creationId xmlns:p14="http://schemas.microsoft.com/office/powerpoint/2010/main" val="272293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3E06E-B85B-4B81-B732-29560F94E0BF}"/>
              </a:ext>
            </a:extLst>
          </p:cNvPr>
          <p:cNvSpPr txBox="1"/>
          <p:nvPr/>
        </p:nvSpPr>
        <p:spPr>
          <a:xfrm>
            <a:off x="2539013" y="559292"/>
            <a:ext cx="4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planar graph and it’s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09A677-B88D-4046-97AF-7044736E8A5F}"/>
              </a:ext>
            </a:extLst>
          </p:cNvPr>
          <p:cNvCxnSpPr>
            <a:cxnSpLocks/>
          </p:cNvCxnSpPr>
          <p:nvPr/>
        </p:nvCxnSpPr>
        <p:spPr>
          <a:xfrm>
            <a:off x="2334827" y="1012054"/>
            <a:ext cx="4607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334968-DE15-4918-A75C-6834D8A47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6" t="41992" r="40874" b="29233"/>
          <a:stretch/>
        </p:blipFill>
        <p:spPr>
          <a:xfrm>
            <a:off x="809794" y="1710135"/>
            <a:ext cx="3050066" cy="2174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12F12-2DEB-44A2-9A35-90BB6270CFDD}"/>
              </a:ext>
            </a:extLst>
          </p:cNvPr>
          <p:cNvSpPr txBox="1"/>
          <p:nvPr/>
        </p:nvSpPr>
        <p:spPr>
          <a:xfrm>
            <a:off x="1333870" y="4172505"/>
            <a:ext cx="2001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planar graph with degree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5D36D-2F8C-4F93-8CFA-4D6845D34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81" t="28418" r="43786" b="24708"/>
          <a:stretch/>
        </p:blipFill>
        <p:spPr>
          <a:xfrm>
            <a:off x="5284142" y="1585529"/>
            <a:ext cx="2412798" cy="3074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9D7441-3D47-4EFC-9256-68742E19911B}"/>
              </a:ext>
            </a:extLst>
          </p:cNvPr>
          <p:cNvSpPr txBox="1"/>
          <p:nvPr/>
        </p:nvSpPr>
        <p:spPr>
          <a:xfrm>
            <a:off x="5284142" y="4977717"/>
            <a:ext cx="2441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Cellular representation of the graph</a:t>
            </a:r>
          </a:p>
        </p:txBody>
      </p:sp>
    </p:spTree>
    <p:extLst>
      <p:ext uri="{BB962C8B-B14F-4D97-AF65-F5344CB8AC3E}">
        <p14:creationId xmlns:p14="http://schemas.microsoft.com/office/powerpoint/2010/main" val="411659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2B595-1FFD-4C1F-8C6D-AF3BA3A3CEC3}"/>
              </a:ext>
            </a:extLst>
          </p:cNvPr>
          <p:cNvSpPr txBox="1"/>
          <p:nvPr/>
        </p:nvSpPr>
        <p:spPr>
          <a:xfrm>
            <a:off x="1908699" y="577049"/>
            <a:ext cx="558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states of the grid cells used in the designed 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3C7327-D184-49DA-8A9E-BA6B813A69C6}"/>
              </a:ext>
            </a:extLst>
          </p:cNvPr>
          <p:cNvCxnSpPr/>
          <p:nvPr/>
        </p:nvCxnSpPr>
        <p:spPr>
          <a:xfrm>
            <a:off x="1731146" y="1083076"/>
            <a:ext cx="5761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52BA23-1BA8-4FD3-A055-E521388BF93E}"/>
              </a:ext>
            </a:extLst>
          </p:cNvPr>
          <p:cNvSpPr txBox="1"/>
          <p:nvPr/>
        </p:nvSpPr>
        <p:spPr>
          <a:xfrm>
            <a:off x="1131903" y="1859339"/>
            <a:ext cx="6880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= initial node in the spanning tree or the root node</a:t>
            </a:r>
          </a:p>
          <a:p>
            <a:r>
              <a:rPr lang="en-US" dirty="0"/>
              <a:t>u = undiscovered node</a:t>
            </a:r>
          </a:p>
          <a:p>
            <a:r>
              <a:rPr lang="en-US" dirty="0"/>
              <a:t>d1 = discovered node from left cell </a:t>
            </a:r>
          </a:p>
          <a:p>
            <a:r>
              <a:rPr lang="en-US" dirty="0"/>
              <a:t>d2 = discovered node from upper cell </a:t>
            </a:r>
          </a:p>
          <a:p>
            <a:r>
              <a:rPr lang="en-US" dirty="0"/>
              <a:t>d3 = discovered node from right cell </a:t>
            </a:r>
          </a:p>
          <a:p>
            <a:r>
              <a:rPr lang="en-US" dirty="0"/>
              <a:t>d4 = discovered node from lower cell </a:t>
            </a:r>
          </a:p>
          <a:p>
            <a:r>
              <a:rPr lang="en-US" dirty="0"/>
              <a:t>e = edge cell(initial) </a:t>
            </a:r>
          </a:p>
          <a:p>
            <a:r>
              <a:rPr lang="en-US" dirty="0"/>
              <a:t>et = discovered edge cell(during evolution), belong to the spanning tree </a:t>
            </a:r>
          </a:p>
          <a:p>
            <a:r>
              <a:rPr lang="en-US" dirty="0"/>
              <a:t>et’ = edge checking state </a:t>
            </a:r>
          </a:p>
          <a:p>
            <a:r>
              <a:rPr lang="en-US" dirty="0" err="1"/>
              <a:t>ec</a:t>
            </a:r>
            <a:r>
              <a:rPr lang="en-US" dirty="0"/>
              <a:t> = discovered edge cell, does not belong to spanning tree </a:t>
            </a:r>
          </a:p>
          <a:p>
            <a:r>
              <a:rPr lang="en-US" dirty="0"/>
              <a:t>b = blank cell</a:t>
            </a:r>
          </a:p>
        </p:txBody>
      </p:sp>
    </p:spTree>
    <p:extLst>
      <p:ext uri="{BB962C8B-B14F-4D97-AF65-F5344CB8AC3E}">
        <p14:creationId xmlns:p14="http://schemas.microsoft.com/office/powerpoint/2010/main" val="386129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591E6-82A7-41F4-9C1E-FF4416362979}"/>
              </a:ext>
            </a:extLst>
          </p:cNvPr>
          <p:cNvSpPr txBox="1"/>
          <p:nvPr/>
        </p:nvSpPr>
        <p:spPr>
          <a:xfrm>
            <a:off x="3053919" y="559293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states of the grid cells-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E4131D-0B04-4491-84C7-EDF08B43E964}"/>
              </a:ext>
            </a:extLst>
          </p:cNvPr>
          <p:cNvCxnSpPr/>
          <p:nvPr/>
        </p:nvCxnSpPr>
        <p:spPr>
          <a:xfrm>
            <a:off x="3053919" y="955258"/>
            <a:ext cx="2876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8A21065-0EDF-4CB6-90CE-092A106AF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7" t="50000" r="57282" b="12584"/>
          <a:stretch/>
        </p:blipFill>
        <p:spPr>
          <a:xfrm>
            <a:off x="1371600" y="1224219"/>
            <a:ext cx="3364638" cy="2415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D8EFD-DA14-4253-84D3-382CCA698411}"/>
              </a:ext>
            </a:extLst>
          </p:cNvPr>
          <p:cNvSpPr txBox="1"/>
          <p:nvPr/>
        </p:nvSpPr>
        <p:spPr>
          <a:xfrm>
            <a:off x="1198486" y="4216893"/>
            <a:ext cx="657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we start traversing the graph using </a:t>
            </a:r>
            <a:r>
              <a:rPr lang="en-US" sz="1400" dirty="0" err="1"/>
              <a:t>bfs</a:t>
            </a:r>
            <a:r>
              <a:rPr lang="en-US" sz="1400" dirty="0"/>
              <a:t> algorithm.</a:t>
            </a:r>
          </a:p>
          <a:p>
            <a:r>
              <a:rPr lang="en-US" sz="1400" dirty="0"/>
              <a:t>The node no 2 at point (0, 0) is the root of the spanning tree from where we will start. </a:t>
            </a:r>
          </a:p>
        </p:txBody>
      </p:sp>
    </p:spTree>
    <p:extLst>
      <p:ext uri="{BB962C8B-B14F-4D97-AF65-F5344CB8AC3E}">
        <p14:creationId xmlns:p14="http://schemas.microsoft.com/office/powerpoint/2010/main" val="28496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C0B8B-A766-413D-93F5-C6E41DD434B5}"/>
              </a:ext>
            </a:extLst>
          </p:cNvPr>
          <p:cNvSpPr txBox="1"/>
          <p:nvPr/>
        </p:nvSpPr>
        <p:spPr>
          <a:xfrm>
            <a:off x="3852908" y="479395"/>
            <a:ext cx="163349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  Algorithm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3ED26-086A-4C9C-80F8-349318966764}"/>
              </a:ext>
            </a:extLst>
          </p:cNvPr>
          <p:cNvCxnSpPr>
            <a:cxnSpLocks/>
          </p:cNvCxnSpPr>
          <p:nvPr/>
        </p:nvCxnSpPr>
        <p:spPr>
          <a:xfrm>
            <a:off x="3755254" y="1029810"/>
            <a:ext cx="1837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D302A7-5F25-405E-9EEF-303E40BF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2595562"/>
            <a:ext cx="2151217" cy="2013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1670D7-527D-422E-845E-C31BF933B5FF}"/>
              </a:ext>
            </a:extLst>
          </p:cNvPr>
          <p:cNvSpPr txBox="1"/>
          <p:nvPr/>
        </p:nvSpPr>
        <p:spPr>
          <a:xfrm>
            <a:off x="2645546" y="1710738"/>
            <a:ext cx="544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Algorithm to explore the nodes level-wise, of a graph.</a:t>
            </a:r>
          </a:p>
        </p:txBody>
      </p:sp>
    </p:spTree>
    <p:extLst>
      <p:ext uri="{BB962C8B-B14F-4D97-AF65-F5344CB8AC3E}">
        <p14:creationId xmlns:p14="http://schemas.microsoft.com/office/powerpoint/2010/main" val="266595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5E6C2-946B-49F8-BD9F-BC6A9DAB4597}"/>
              </a:ext>
            </a:extLst>
          </p:cNvPr>
          <p:cNvSpPr txBox="1"/>
          <p:nvPr/>
        </p:nvSpPr>
        <p:spPr>
          <a:xfrm>
            <a:off x="1189608" y="355107"/>
            <a:ext cx="51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Travelling through the cellular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F654A-950A-4EC0-9593-DDFA2807EDC1}"/>
              </a:ext>
            </a:extLst>
          </p:cNvPr>
          <p:cNvSpPr txBox="1"/>
          <p:nvPr/>
        </p:nvSpPr>
        <p:spPr>
          <a:xfrm>
            <a:off x="967665" y="1038688"/>
            <a:ext cx="6418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the current node –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Go through the undiscovered cells ‘e’ updating them to ‘et’.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Update the ‘u’ to ‘d1’ , ‘d2’, ‘d3’, ‘d4’ accordingly.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After finding already discovered cell, update the edge cells to ‘</a:t>
            </a:r>
            <a:r>
              <a:rPr lang="en-US" sz="1600" dirty="0" err="1"/>
              <a:t>ec</a:t>
            </a:r>
            <a:r>
              <a:rPr lang="en-US" sz="1600" dirty="0"/>
              <a:t>’ to avoid cycle.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5A76E-2C9E-49EF-A243-D58A88B70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4" t="55021" r="53301" b="12765"/>
          <a:stretch/>
        </p:blipFill>
        <p:spPr>
          <a:xfrm>
            <a:off x="1265066" y="3089428"/>
            <a:ext cx="4318988" cy="23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9EC3-76C8-4BE1-986C-08A13F82C62B}"/>
              </a:ext>
            </a:extLst>
          </p:cNvPr>
          <p:cNvSpPr txBox="1"/>
          <p:nvPr/>
        </p:nvSpPr>
        <p:spPr>
          <a:xfrm>
            <a:off x="1544715" y="630315"/>
            <a:ext cx="585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Final configuration or fixed point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3A4C7A-BBC4-4CD7-A198-D804C2048B00}"/>
              </a:ext>
            </a:extLst>
          </p:cNvPr>
          <p:cNvCxnSpPr/>
          <p:nvPr/>
        </p:nvCxnSpPr>
        <p:spPr>
          <a:xfrm>
            <a:off x="2583402" y="1145219"/>
            <a:ext cx="378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72CD2B-ED6E-4960-8C2A-3F4C2C2B76F5}"/>
              </a:ext>
            </a:extLst>
          </p:cNvPr>
          <p:cNvSpPr txBox="1"/>
          <p:nvPr/>
        </p:nvSpPr>
        <p:spPr>
          <a:xfrm>
            <a:off x="896645" y="1677880"/>
            <a:ext cx="727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discovering all the node and edge cells 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CBB041-2EF4-446D-A16F-EE4403015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8" t="47602" r="64167" b="20458"/>
          <a:stretch/>
        </p:blipFill>
        <p:spPr>
          <a:xfrm>
            <a:off x="941033" y="2370620"/>
            <a:ext cx="3284737" cy="2670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32C70-A58A-44A8-968E-72C695C86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8" t="51402" r="62692" b="15599"/>
          <a:stretch/>
        </p:blipFill>
        <p:spPr>
          <a:xfrm>
            <a:off x="4572000" y="2370620"/>
            <a:ext cx="3861786" cy="29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6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F3F3D5-A6F3-493D-AD1C-ED731F9B945F}"/>
              </a:ext>
            </a:extLst>
          </p:cNvPr>
          <p:cNvSpPr txBox="1"/>
          <p:nvPr/>
        </p:nvSpPr>
        <p:spPr>
          <a:xfrm>
            <a:off x="2032987" y="849625"/>
            <a:ext cx="467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Introduction to Graph 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8EA54A-6874-492B-9837-AC066094752A}"/>
              </a:ext>
            </a:extLst>
          </p:cNvPr>
          <p:cNvCxnSpPr>
            <a:cxnSpLocks/>
          </p:cNvCxnSpPr>
          <p:nvPr/>
        </p:nvCxnSpPr>
        <p:spPr>
          <a:xfrm>
            <a:off x="2032987" y="1526959"/>
            <a:ext cx="4847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7F53FA-CFCA-45DD-ACE5-14CA4834AFD9}"/>
              </a:ext>
            </a:extLst>
          </p:cNvPr>
          <p:cNvSpPr txBox="1"/>
          <p:nvPr/>
        </p:nvSpPr>
        <p:spPr>
          <a:xfrm>
            <a:off x="1065320" y="2370338"/>
            <a:ext cx="7022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Usefulness of graphs in making advance computational architecture for large scale data computation.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Conventional processor architectures are unable to handle the throughput and memory requirements of graph computation.</a:t>
            </a:r>
          </a:p>
        </p:txBody>
      </p:sp>
    </p:spTree>
    <p:extLst>
      <p:ext uri="{BB962C8B-B14F-4D97-AF65-F5344CB8AC3E}">
        <p14:creationId xmlns:p14="http://schemas.microsoft.com/office/powerpoint/2010/main" val="342453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7E448-BB86-444D-AE19-FB6540683FF5}"/>
              </a:ext>
            </a:extLst>
          </p:cNvPr>
          <p:cNvSpPr txBox="1"/>
          <p:nvPr/>
        </p:nvSpPr>
        <p:spPr>
          <a:xfrm>
            <a:off x="2334827" y="426128"/>
            <a:ext cx="447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           Conclusion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BB00A4-2DB1-4725-82BF-83359B6324B0}"/>
              </a:ext>
            </a:extLst>
          </p:cNvPr>
          <p:cNvCxnSpPr/>
          <p:nvPr/>
        </p:nvCxnSpPr>
        <p:spPr>
          <a:xfrm>
            <a:off x="3409026" y="1003177"/>
            <a:ext cx="25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ED3682-B277-4748-91B6-718C911464F9}"/>
              </a:ext>
            </a:extLst>
          </p:cNvPr>
          <p:cNvSpPr txBox="1"/>
          <p:nvPr/>
        </p:nvSpPr>
        <p:spPr>
          <a:xfrm>
            <a:off x="1784411" y="1740023"/>
            <a:ext cx="619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conclude by saying that in the future in the field of computation with large scale database with trillions of data,</a:t>
            </a:r>
          </a:p>
          <a:p>
            <a:r>
              <a:rPr lang="en-US" dirty="0"/>
              <a:t>Graph Processing would have a major role.</a:t>
            </a:r>
          </a:p>
        </p:txBody>
      </p:sp>
    </p:spTree>
    <p:extLst>
      <p:ext uri="{BB962C8B-B14F-4D97-AF65-F5344CB8AC3E}">
        <p14:creationId xmlns:p14="http://schemas.microsoft.com/office/powerpoint/2010/main" val="252973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0F1E1-B36D-4EBC-B9A0-4C43625401D3}"/>
              </a:ext>
            </a:extLst>
          </p:cNvPr>
          <p:cNvSpPr txBox="1"/>
          <p:nvPr/>
        </p:nvSpPr>
        <p:spPr>
          <a:xfrm>
            <a:off x="2192785" y="561059"/>
            <a:ext cx="49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8976BC-8411-4E46-915A-20E5A74B604D}"/>
              </a:ext>
            </a:extLst>
          </p:cNvPr>
          <p:cNvCxnSpPr>
            <a:cxnSpLocks/>
          </p:cNvCxnSpPr>
          <p:nvPr/>
        </p:nvCxnSpPr>
        <p:spPr>
          <a:xfrm>
            <a:off x="3870664" y="1056443"/>
            <a:ext cx="1402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28F2CF-B125-4E6D-A617-62052E1BC05D}"/>
              </a:ext>
            </a:extLst>
          </p:cNvPr>
          <p:cNvSpPr txBox="1"/>
          <p:nvPr/>
        </p:nvSpPr>
        <p:spPr>
          <a:xfrm>
            <a:off x="390617" y="1757779"/>
            <a:ext cx="817633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analysis of the graph processing landscape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Novel Graph Processor Architecture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Graph Processor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DARPA ERI: HIVE and Intel PUMA Graph Processor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8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AB076-7AF4-4889-A90F-8BBDD967AB4E}"/>
              </a:ext>
            </a:extLst>
          </p:cNvPr>
          <p:cNvSpPr txBox="1"/>
          <p:nvPr/>
        </p:nvSpPr>
        <p:spPr>
          <a:xfrm>
            <a:off x="1580223" y="523782"/>
            <a:ext cx="587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 SemiCondensed" panose="020B0502040204020203" pitchFamily="34" charset="0"/>
              </a:rPr>
              <a:t>Representation of Graphs for graph 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9A82A7-CDFF-4CD2-B54E-37B0966DF19F}"/>
              </a:ext>
            </a:extLst>
          </p:cNvPr>
          <p:cNvCxnSpPr>
            <a:cxnSpLocks/>
          </p:cNvCxnSpPr>
          <p:nvPr/>
        </p:nvCxnSpPr>
        <p:spPr>
          <a:xfrm>
            <a:off x="1580223" y="1127463"/>
            <a:ext cx="5770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303149-6AA4-482A-BBC3-595951C5278A}"/>
              </a:ext>
            </a:extLst>
          </p:cNvPr>
          <p:cNvSpPr txBox="1"/>
          <p:nvPr/>
        </p:nvSpPr>
        <p:spPr>
          <a:xfrm>
            <a:off x="798990" y="1589103"/>
            <a:ext cx="7430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G is written as G = (V, E),  V is a set of vertices and E is set of edges. In general E is a sub-set of (V×V) . If it is a ordered pair then the graph will be directed else if it is un-ordered then it is a un-directed graph.</a:t>
            </a:r>
          </a:p>
          <a:p>
            <a:endParaRPr lang="en-US" dirty="0"/>
          </a:p>
          <a:p>
            <a:r>
              <a:rPr lang="en-US" dirty="0"/>
              <a:t>For digital computation graphs are generally represented as </a:t>
            </a:r>
            <a:r>
              <a:rPr lang="en-US" b="0" i="0" dirty="0">
                <a:solidFill>
                  <a:srgbClr val="333333"/>
                </a:solidFill>
                <a:effectLst/>
                <a:cs typeface="Microsoft New Tai Lue" panose="020B0502040204020203" pitchFamily="34" charset="0"/>
              </a:rPr>
              <a:t>adjacency list or adjacency matrix.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cs typeface="Microsoft New Tai Lue" panose="020B0502040204020203" pitchFamily="34" charset="0"/>
              </a:rPr>
              <a:t>If the number of edges are less as compared to the number of nodes then it is more efficie</a:t>
            </a:r>
            <a:r>
              <a:rPr lang="en-US" dirty="0">
                <a:solidFill>
                  <a:srgbClr val="333333"/>
                </a:solidFill>
                <a:cs typeface="Microsoft New Tai Lue" panose="020B0502040204020203" pitchFamily="34" charset="0"/>
              </a:rPr>
              <a:t>nt to represent it as a sparse matrix</a:t>
            </a:r>
            <a:r>
              <a:rPr lang="en-US" dirty="0">
                <a:solidFill>
                  <a:srgbClr val="333333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202D3-0ACA-455C-B7C3-D8D42E7A7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3" t="31159" r="42082" b="22125"/>
          <a:stretch/>
        </p:blipFill>
        <p:spPr>
          <a:xfrm>
            <a:off x="1580223" y="4012707"/>
            <a:ext cx="5877019" cy="28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3F565-DE93-4E2D-B479-EAD44DE274A2}"/>
              </a:ext>
            </a:extLst>
          </p:cNvPr>
          <p:cNvSpPr txBox="1"/>
          <p:nvPr/>
        </p:nvSpPr>
        <p:spPr>
          <a:xfrm>
            <a:off x="2920755" y="355106"/>
            <a:ext cx="293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Graph Processor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3273C-04DB-47BC-BB20-BDCFFEDA810E}"/>
              </a:ext>
            </a:extLst>
          </p:cNvPr>
          <p:cNvCxnSpPr>
            <a:cxnSpLocks/>
          </p:cNvCxnSpPr>
          <p:nvPr/>
        </p:nvCxnSpPr>
        <p:spPr>
          <a:xfrm>
            <a:off x="2920754" y="1065321"/>
            <a:ext cx="2938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93674D-3AED-4173-9D09-7B411E0C1935}"/>
              </a:ext>
            </a:extLst>
          </p:cNvPr>
          <p:cNvSpPr txBox="1"/>
          <p:nvPr/>
        </p:nvSpPr>
        <p:spPr>
          <a:xfrm>
            <a:off x="1322773" y="1784411"/>
            <a:ext cx="6498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hardware, which is developed to be used as a computational architecture for </a:t>
            </a:r>
            <a:r>
              <a:rPr lang="en-US" dirty="0" err="1"/>
              <a:t>analysing</a:t>
            </a:r>
            <a:r>
              <a:rPr lang="en-US" dirty="0"/>
              <a:t> large scale dataset using graph algorithms efficiently.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59A18-BF0C-4FD5-AB5A-38FA50DC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71" y="3071674"/>
            <a:ext cx="2219417" cy="22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4F9B1-B356-4D08-AADE-D3550B82B79A}"/>
              </a:ext>
            </a:extLst>
          </p:cNvPr>
          <p:cNvSpPr txBox="1"/>
          <p:nvPr/>
        </p:nvSpPr>
        <p:spPr>
          <a:xfrm>
            <a:off x="2317072" y="648070"/>
            <a:ext cx="460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Properties of Graph Processor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684553-E938-4973-95EA-678AF8EADC12}"/>
              </a:ext>
            </a:extLst>
          </p:cNvPr>
          <p:cNvCxnSpPr>
            <a:cxnSpLocks/>
          </p:cNvCxnSpPr>
          <p:nvPr/>
        </p:nvCxnSpPr>
        <p:spPr>
          <a:xfrm>
            <a:off x="2086252" y="1171290"/>
            <a:ext cx="496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73BFEC-CE82-4B78-A551-EA0E33701B9D}"/>
              </a:ext>
            </a:extLst>
          </p:cNvPr>
          <p:cNvSpPr txBox="1"/>
          <p:nvPr/>
        </p:nvSpPr>
        <p:spPr>
          <a:xfrm>
            <a:off x="1384917" y="2041864"/>
            <a:ext cx="617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band-width communication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Sparse matrix based graph instruction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Accelerator-based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Cacheless</a:t>
            </a:r>
            <a:r>
              <a:rPr lang="en-US" dirty="0"/>
              <a:t> memory system</a:t>
            </a:r>
          </a:p>
        </p:txBody>
      </p:sp>
    </p:spTree>
    <p:extLst>
      <p:ext uri="{BB962C8B-B14F-4D97-AF65-F5344CB8AC3E}">
        <p14:creationId xmlns:p14="http://schemas.microsoft.com/office/powerpoint/2010/main" val="169131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183BA-985F-4516-A5D5-62B804DF6C60}"/>
              </a:ext>
            </a:extLst>
          </p:cNvPr>
          <p:cNvSpPr txBox="1"/>
          <p:nvPr/>
        </p:nvSpPr>
        <p:spPr>
          <a:xfrm>
            <a:off x="186431" y="363985"/>
            <a:ext cx="877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Parallel Graph Processor Architecture Based on a Sparse Matrix Algebra Instruction Set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4F3711-5548-461D-8365-E8F01097EC4A}"/>
              </a:ext>
            </a:extLst>
          </p:cNvPr>
          <p:cNvCxnSpPr/>
          <p:nvPr/>
        </p:nvCxnSpPr>
        <p:spPr>
          <a:xfrm>
            <a:off x="186431" y="764095"/>
            <a:ext cx="8708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21CD94-2915-4676-8744-BEF769C8691C}"/>
              </a:ext>
            </a:extLst>
          </p:cNvPr>
          <p:cNvSpPr txBox="1"/>
          <p:nvPr/>
        </p:nvSpPr>
        <p:spPr>
          <a:xfrm>
            <a:off x="843379" y="1189608"/>
            <a:ext cx="508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communication network (optimized for small communication messages)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EAFF3-4EE4-4F8F-8E24-31135BCEC6F8}"/>
              </a:ext>
            </a:extLst>
          </p:cNvPr>
          <p:cNvSpPr txBox="1"/>
          <p:nvPr/>
        </p:nvSpPr>
        <p:spPr>
          <a:xfrm>
            <a:off x="1012054" y="2645546"/>
            <a:ext cx="121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processor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8037A-71D4-4A8A-A7AC-04F7D0AAABDE}"/>
              </a:ext>
            </a:extLst>
          </p:cNvPr>
          <p:cNvSpPr/>
          <p:nvPr/>
        </p:nvSpPr>
        <p:spPr>
          <a:xfrm>
            <a:off x="1012054" y="2645546"/>
            <a:ext cx="1136342" cy="78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processor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438E3-2F82-4C70-80CE-B390CC7A7EC7}"/>
              </a:ext>
            </a:extLst>
          </p:cNvPr>
          <p:cNvSpPr/>
          <p:nvPr/>
        </p:nvSpPr>
        <p:spPr>
          <a:xfrm>
            <a:off x="2414726" y="2645546"/>
            <a:ext cx="1216241" cy="78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processor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6BAAB-AB1C-4397-A839-A2ED825FB534}"/>
              </a:ext>
            </a:extLst>
          </p:cNvPr>
          <p:cNvSpPr txBox="1"/>
          <p:nvPr/>
        </p:nvSpPr>
        <p:spPr>
          <a:xfrm>
            <a:off x="3755255" y="2876365"/>
            <a:ext cx="8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82AFC-A610-491C-91B1-A2B596586B10}"/>
              </a:ext>
            </a:extLst>
          </p:cNvPr>
          <p:cNvSpPr/>
          <p:nvPr/>
        </p:nvSpPr>
        <p:spPr>
          <a:xfrm>
            <a:off x="4572000" y="2645546"/>
            <a:ext cx="1109709" cy="783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Node processor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17937-1C5B-4481-AE3F-7F4017598B8B}"/>
              </a:ext>
            </a:extLst>
          </p:cNvPr>
          <p:cNvSpPr/>
          <p:nvPr/>
        </p:nvSpPr>
        <p:spPr>
          <a:xfrm>
            <a:off x="843378" y="1171864"/>
            <a:ext cx="5086905" cy="646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Global communication network (optimized for small communication messages)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6038B-3F67-4F2C-AC13-BBECB9139AA6}"/>
              </a:ext>
            </a:extLst>
          </p:cNvPr>
          <p:cNvCxnSpPr>
            <a:endCxn id="10" idx="0"/>
          </p:cNvCxnSpPr>
          <p:nvPr/>
        </p:nvCxnSpPr>
        <p:spPr>
          <a:xfrm flipH="1">
            <a:off x="1580225" y="1835932"/>
            <a:ext cx="8878" cy="80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338BCF-B1F0-4EDD-B449-08873D513C2D}"/>
              </a:ext>
            </a:extLst>
          </p:cNvPr>
          <p:cNvCxnSpPr>
            <a:endCxn id="12" idx="0"/>
          </p:cNvCxnSpPr>
          <p:nvPr/>
        </p:nvCxnSpPr>
        <p:spPr>
          <a:xfrm>
            <a:off x="3022846" y="1802171"/>
            <a:ext cx="1" cy="84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F9D320-408D-494F-8E12-8DAA4BA15854}"/>
              </a:ext>
            </a:extLst>
          </p:cNvPr>
          <p:cNvCxnSpPr>
            <a:cxnSpLocks/>
          </p:cNvCxnSpPr>
          <p:nvPr/>
        </p:nvCxnSpPr>
        <p:spPr>
          <a:xfrm>
            <a:off x="5202313" y="1793297"/>
            <a:ext cx="1" cy="80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BA59D9-E457-4FB2-9E15-CAEE77C986C5}"/>
              </a:ext>
            </a:extLst>
          </p:cNvPr>
          <p:cNvCxnSpPr>
            <a:cxnSpLocks/>
          </p:cNvCxnSpPr>
          <p:nvPr/>
        </p:nvCxnSpPr>
        <p:spPr>
          <a:xfrm flipV="1">
            <a:off x="1571348" y="3451194"/>
            <a:ext cx="17754" cy="81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CA6925-0B6A-4272-9F6D-76369E93179B}"/>
              </a:ext>
            </a:extLst>
          </p:cNvPr>
          <p:cNvCxnSpPr>
            <a:stCxn id="12" idx="2"/>
          </p:cNvCxnSpPr>
          <p:nvPr/>
        </p:nvCxnSpPr>
        <p:spPr>
          <a:xfrm flipH="1">
            <a:off x="3022846" y="3429000"/>
            <a:ext cx="1" cy="85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EBFA-C8EC-48AC-849A-2F914E3D476B}"/>
              </a:ext>
            </a:extLst>
          </p:cNvPr>
          <p:cNvCxnSpPr>
            <a:stCxn id="14" idx="2"/>
          </p:cNvCxnSpPr>
          <p:nvPr/>
        </p:nvCxnSpPr>
        <p:spPr>
          <a:xfrm flipH="1">
            <a:off x="5126854" y="3428973"/>
            <a:ext cx="1" cy="78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976213-C220-4D36-BB4C-A8A0EA137AEA}"/>
              </a:ext>
            </a:extLst>
          </p:cNvPr>
          <p:cNvCxnSpPr/>
          <p:nvPr/>
        </p:nvCxnSpPr>
        <p:spPr>
          <a:xfrm flipV="1">
            <a:off x="1276165" y="4234649"/>
            <a:ext cx="3850689" cy="4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EE756B1-5E43-4772-AA6E-B3BC55BA82B4}"/>
              </a:ext>
            </a:extLst>
          </p:cNvPr>
          <p:cNvSpPr/>
          <p:nvPr/>
        </p:nvSpPr>
        <p:spPr>
          <a:xfrm>
            <a:off x="284085" y="3888419"/>
            <a:ext cx="1056443" cy="80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Global control processor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65E4D-5D3F-4FC4-9363-D9CB8B081304}"/>
              </a:ext>
            </a:extLst>
          </p:cNvPr>
          <p:cNvCxnSpPr>
            <a:endCxn id="36" idx="1"/>
          </p:cNvCxnSpPr>
          <p:nvPr/>
        </p:nvCxnSpPr>
        <p:spPr>
          <a:xfrm>
            <a:off x="0" y="4291242"/>
            <a:ext cx="2840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46C985-29C8-4DAA-880D-DB126DADDC59}"/>
              </a:ext>
            </a:extLst>
          </p:cNvPr>
          <p:cNvSpPr txBox="1"/>
          <p:nvPr/>
        </p:nvSpPr>
        <p:spPr>
          <a:xfrm>
            <a:off x="-28852" y="3933756"/>
            <a:ext cx="39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/o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E3BCBE-1806-490E-B036-C3367D09E1DC}"/>
              </a:ext>
            </a:extLst>
          </p:cNvPr>
          <p:cNvSpPr txBox="1"/>
          <p:nvPr/>
        </p:nvSpPr>
        <p:spPr>
          <a:xfrm>
            <a:off x="1922014" y="4279037"/>
            <a:ext cx="292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Global control bus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7D2A5-6B67-474C-9713-B757D7DF90FA}"/>
              </a:ext>
            </a:extLst>
          </p:cNvPr>
          <p:cNvSpPr txBox="1"/>
          <p:nvPr/>
        </p:nvSpPr>
        <p:spPr>
          <a:xfrm>
            <a:off x="284085" y="4971495"/>
            <a:ext cx="57083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illustration of the high-level architecture for Lincoln Laboratory’s parallel graph processor shows the connection between the specialized sparse matrix processors (node processors) and the global components</a:t>
            </a:r>
            <a:r>
              <a:rPr lang="en-US" dirty="0"/>
              <a:t>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767D193-7AF4-4F17-A5CD-25C048944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21" t="28549" r="7670" b="11677"/>
          <a:stretch/>
        </p:blipFill>
        <p:spPr>
          <a:xfrm>
            <a:off x="5992427" y="1358284"/>
            <a:ext cx="3080551" cy="36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6B8DC8-8DB1-44B2-85CB-E8B0CA073A2C}"/>
              </a:ext>
            </a:extLst>
          </p:cNvPr>
          <p:cNvSpPr txBox="1"/>
          <p:nvPr/>
        </p:nvSpPr>
        <p:spPr>
          <a:xfrm>
            <a:off x="1926455" y="523782"/>
            <a:ext cx="513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 Condensed" panose="020B0502040204020203" pitchFamily="34" charset="0"/>
              </a:rPr>
              <a:t>Accelerator-Based Node Processor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8156E-9F2B-44EE-834C-B9655C20ABC7}"/>
              </a:ext>
            </a:extLst>
          </p:cNvPr>
          <p:cNvSpPr txBox="1"/>
          <p:nvPr/>
        </p:nvSpPr>
        <p:spPr>
          <a:xfrm>
            <a:off x="941033" y="1287262"/>
            <a:ext cx="710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accelerator modules like matrix reader, matrix writer, sorter, arithmetic logic unit (ALU), and communication modules.</a:t>
            </a:r>
          </a:p>
          <a:p>
            <a:endParaRPr lang="en-US" dirty="0"/>
          </a:p>
          <a:p>
            <a:r>
              <a:rPr lang="en-US" dirty="0"/>
              <a:t>These are used to read, write and compute data , indices-related computations, and memory operations.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A90EA1-6008-43F7-9EFF-52CDDA73FA51}"/>
              </a:ext>
            </a:extLst>
          </p:cNvPr>
          <p:cNvCxnSpPr/>
          <p:nvPr/>
        </p:nvCxnSpPr>
        <p:spPr>
          <a:xfrm>
            <a:off x="1886504" y="985447"/>
            <a:ext cx="521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569D1FC-CB0A-4492-AB20-9F9C1CA1F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9" t="36456" r="9029" b="35566"/>
          <a:stretch/>
        </p:blipFill>
        <p:spPr>
          <a:xfrm>
            <a:off x="746338" y="2879998"/>
            <a:ext cx="7514333" cy="1736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A6CF78-B3D3-4649-87F4-C64DED2CBE99}"/>
              </a:ext>
            </a:extLst>
          </p:cNvPr>
          <p:cNvSpPr txBox="1"/>
          <p:nvPr/>
        </p:nvSpPr>
        <p:spPr>
          <a:xfrm>
            <a:off x="1429305" y="4731796"/>
            <a:ext cx="661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new node processor architecture uses specialized modules to speed up sparse matrix processing. (ALU stands for arithmetic logic unit.) </a:t>
            </a:r>
          </a:p>
        </p:txBody>
      </p:sp>
    </p:spTree>
    <p:extLst>
      <p:ext uri="{BB962C8B-B14F-4D97-AF65-F5344CB8AC3E}">
        <p14:creationId xmlns:p14="http://schemas.microsoft.com/office/powerpoint/2010/main" val="351140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CD84D-1443-4750-889C-13364158D062}"/>
              </a:ext>
            </a:extLst>
          </p:cNvPr>
          <p:cNvSpPr txBox="1"/>
          <p:nvPr/>
        </p:nvSpPr>
        <p:spPr>
          <a:xfrm>
            <a:off x="1331652" y="470517"/>
            <a:ext cx="630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Graph processing: computational units and models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E3A44A-5121-42FD-8F5B-82FA964EF4D0}"/>
              </a:ext>
            </a:extLst>
          </p:cNvPr>
          <p:cNvCxnSpPr/>
          <p:nvPr/>
        </p:nvCxnSpPr>
        <p:spPr>
          <a:xfrm>
            <a:off x="1171852" y="839849"/>
            <a:ext cx="646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33B1B6-C1B4-4211-96CA-F295EB9DE661}"/>
              </a:ext>
            </a:extLst>
          </p:cNvPr>
          <p:cNvSpPr txBox="1"/>
          <p:nvPr/>
        </p:nvSpPr>
        <p:spPr>
          <a:xfrm>
            <a:off x="4012707" y="1393847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6E26C-52D1-4B78-A4B1-6F0E5386CD28}"/>
              </a:ext>
            </a:extLst>
          </p:cNvPr>
          <p:cNvSpPr txBox="1"/>
          <p:nvPr/>
        </p:nvSpPr>
        <p:spPr>
          <a:xfrm>
            <a:off x="2117324" y="1979720"/>
            <a:ext cx="490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Vertex-Centric (TLAV)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Edge-Centric (TLEV)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Sub-graph-Centric (TLAG)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A3C8A8-ACBA-4073-8B52-789AD227424D}"/>
              </a:ext>
            </a:extLst>
          </p:cNvPr>
          <p:cNvCxnSpPr/>
          <p:nvPr/>
        </p:nvCxnSpPr>
        <p:spPr>
          <a:xfrm>
            <a:off x="3799643" y="1763179"/>
            <a:ext cx="11718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F0B16-A170-40DB-B227-5B9C3601454B}"/>
              </a:ext>
            </a:extLst>
          </p:cNvPr>
          <p:cNvSpPr txBox="1"/>
          <p:nvPr/>
        </p:nvSpPr>
        <p:spPr>
          <a:xfrm>
            <a:off x="4012707" y="3429000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600095-834D-4C4B-91A0-2CD1C7446A95}"/>
              </a:ext>
            </a:extLst>
          </p:cNvPr>
          <p:cNvCxnSpPr>
            <a:cxnSpLocks/>
          </p:cNvCxnSpPr>
          <p:nvPr/>
        </p:nvCxnSpPr>
        <p:spPr>
          <a:xfrm>
            <a:off x="3923930" y="3798332"/>
            <a:ext cx="10475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0E214-E000-4017-86C0-B8361161F473}"/>
              </a:ext>
            </a:extLst>
          </p:cNvPr>
          <p:cNvSpPr txBox="1"/>
          <p:nvPr/>
        </p:nvSpPr>
        <p:spPr>
          <a:xfrm>
            <a:off x="2117324" y="4231949"/>
            <a:ext cx="410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Superstep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Paradigm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Scatter-Gather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Gather-Apply-Scatter</a:t>
            </a:r>
          </a:p>
        </p:txBody>
      </p:sp>
    </p:spTree>
    <p:extLst>
      <p:ext uri="{BB962C8B-B14F-4D97-AF65-F5344CB8AC3E}">
        <p14:creationId xmlns:p14="http://schemas.microsoft.com/office/powerpoint/2010/main" val="22526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3FC20-AF7A-49C4-AF4F-AAF6581E8904}"/>
              </a:ext>
            </a:extLst>
          </p:cNvPr>
          <p:cNvSpPr txBox="1"/>
          <p:nvPr/>
        </p:nvSpPr>
        <p:spPr>
          <a:xfrm>
            <a:off x="2157274" y="125250"/>
            <a:ext cx="71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Graph algorithms: natures and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3BD9BE-CACB-4700-A3EC-F28B17638555}"/>
              </a:ext>
            </a:extLst>
          </p:cNvPr>
          <p:cNvCxnSpPr/>
          <p:nvPr/>
        </p:nvCxnSpPr>
        <p:spPr>
          <a:xfrm>
            <a:off x="1935330" y="603682"/>
            <a:ext cx="50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F7BDEF-00D6-42FF-A6A4-92AA92310529}"/>
              </a:ext>
            </a:extLst>
          </p:cNvPr>
          <p:cNvSpPr txBox="1"/>
          <p:nvPr/>
        </p:nvSpPr>
        <p:spPr>
          <a:xfrm>
            <a:off x="803427" y="780275"/>
            <a:ext cx="7332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Traversals-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BFS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 </a:t>
            </a:r>
            <a:r>
              <a:rPr lang="en-US" b="0" i="0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Single-source shortest-paths (SSSP)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    </a:t>
            </a:r>
            <a:r>
              <a:rPr lang="en-US" b="0" i="1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k</a:t>
            </a:r>
            <a:r>
              <a:rPr lang="en-US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-hop neighborhood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r>
              <a:rPr lang="en-US" dirty="0">
                <a:solidFill>
                  <a:srgbClr val="333333"/>
                </a:solidFill>
                <a:latin typeface="Bahnschrift Condensed" panose="020B0502040204020203" pitchFamily="34" charset="0"/>
              </a:rPr>
              <a:t> 2.       </a:t>
            </a:r>
            <a:r>
              <a:rPr lang="en-US" b="1" dirty="0">
                <a:solidFill>
                  <a:srgbClr val="333333"/>
                </a:solidFill>
                <a:latin typeface="Bahnschrift Light Condensed" panose="020B0502040204020203" pitchFamily="34" charset="0"/>
              </a:rPr>
              <a:t>Graph analysis</a:t>
            </a:r>
          </a:p>
          <a:p>
            <a:r>
              <a:rPr lang="en-US" b="1" dirty="0">
                <a:solidFill>
                  <a:srgbClr val="333333"/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b="1" dirty="0">
                <a:solidFill>
                  <a:srgbClr val="333333"/>
                </a:solidFill>
                <a:latin typeface="Bahnschrift Light Condensed" panose="020B0502040204020203" pitchFamily="34" charset="0"/>
              </a:rPr>
              <a:t> 3.       </a:t>
            </a:r>
            <a:r>
              <a:rPr lang="en-US" i="1" dirty="0">
                <a:solidFill>
                  <a:srgbClr val="333333"/>
                </a:solidFill>
                <a:effectLst/>
                <a:latin typeface="+mj-lt"/>
              </a:rPr>
              <a:t>Component identification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endParaRPr lang="en-US" b="1" dirty="0">
              <a:solidFill>
                <a:srgbClr val="33333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EC982-3041-46E2-AB55-63B484B04F53}"/>
              </a:ext>
            </a:extLst>
          </p:cNvPr>
          <p:cNvSpPr txBox="1"/>
          <p:nvPr/>
        </p:nvSpPr>
        <p:spPr>
          <a:xfrm>
            <a:off x="2201661" y="3172858"/>
            <a:ext cx="474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challenges in graph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9DD41-C046-47DF-BB7E-14E401323218}"/>
              </a:ext>
            </a:extLst>
          </p:cNvPr>
          <p:cNvSpPr txBox="1"/>
          <p:nvPr/>
        </p:nvSpPr>
        <p:spPr>
          <a:xfrm>
            <a:off x="1025369" y="3883177"/>
            <a:ext cx="7111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Data-driven computations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Irregular problems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Poor locality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 High data-access-to-computation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06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2384</TotalTime>
  <Words>978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-apple-system</vt:lpstr>
      <vt:lpstr>Arial</vt:lpstr>
      <vt:lpstr>Arial</vt:lpstr>
      <vt:lpstr>Arial Black</vt:lpstr>
      <vt:lpstr>Bahnschrift Condensed</vt:lpstr>
      <vt:lpstr>Bahnschrift Light</vt:lpstr>
      <vt:lpstr>Bahnschrift Light Condensed</vt:lpstr>
      <vt:lpstr>Bahnschrift Light SemiCondensed</vt:lpstr>
      <vt:lpstr>Bahnschrift SemiBold Condensed</vt:lpstr>
      <vt:lpstr>Bahnschrift SemiCondensed</vt:lpstr>
      <vt:lpstr>Cambria Math</vt:lpstr>
      <vt:lpstr>Georgia</vt:lpstr>
      <vt:lpstr>Gill Sans MT</vt:lpstr>
      <vt:lpstr>Impact</vt:lpstr>
      <vt:lpstr>Microsoft New Tai Lue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2022-05-16T20:32:31Z</dcterms:created>
  <dcterms:modified xsi:type="dcterms:W3CDTF">2022-05-27T04:52:44Z</dcterms:modified>
</cp:coreProperties>
</file>