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04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10/23/2024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10/23/2024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10/23/2024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10/23/2024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10/23/2024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11AE0-0F29-CFA9-4CF6-3A9385B2C683}"/>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Smart City using AI</a:t>
            </a:r>
          </a:p>
        </p:txBody>
      </p:sp>
      <p:sp>
        <p:nvSpPr>
          <p:cNvPr id="3" name="Subtitle 2">
            <a:extLst>
              <a:ext uri="{FF2B5EF4-FFF2-40B4-BE49-F238E27FC236}">
                <a16:creationId xmlns:a16="http://schemas.microsoft.com/office/drawing/2014/main" id="{89BF150F-666F-599C-37CE-2D1DC5C603AC}"/>
              </a:ext>
            </a:extLst>
          </p:cNvPr>
          <p:cNvSpPr>
            <a:spLocks noGrp="1"/>
          </p:cNvSpPr>
          <p:nvPr>
            <p:ph type="subTitle" idx="1"/>
          </p:nvPr>
        </p:nvSpPr>
        <p:spPr/>
        <p:txBody>
          <a:bodyPr/>
          <a:lstStyle/>
          <a:p>
            <a:r>
              <a:rPr lang="en-IN" dirty="0"/>
              <a:t>-Ayush </a:t>
            </a:r>
            <a:r>
              <a:rPr lang="en-IN" dirty="0">
                <a:latin typeface="Times New Roman" panose="02020603050405020304" pitchFamily="18" charset="0"/>
                <a:cs typeface="Times New Roman" panose="02020603050405020304" pitchFamily="18" charset="0"/>
              </a:rPr>
              <a:t>Lalit</a:t>
            </a:r>
            <a:r>
              <a:rPr lang="en-IN" dirty="0"/>
              <a:t> </a:t>
            </a:r>
            <a:r>
              <a:rPr lang="en-IN" dirty="0" err="1"/>
              <a:t>Vaze</a:t>
            </a:r>
            <a:endParaRPr lang="en-IN" dirty="0"/>
          </a:p>
        </p:txBody>
      </p:sp>
    </p:spTree>
    <p:extLst>
      <p:ext uri="{BB962C8B-B14F-4D97-AF65-F5344CB8AC3E}">
        <p14:creationId xmlns:p14="http://schemas.microsoft.com/office/powerpoint/2010/main" val="3340272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E0CF-1AB8-2735-CCF9-D125B09A9EBB}"/>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DF5DCD87-E6DA-1D34-BBA9-646A18C37636}"/>
              </a:ext>
            </a:extLst>
          </p:cNvPr>
          <p:cNvSpPr>
            <a:spLocks noGrp="1"/>
          </p:cNvSpPr>
          <p:nvPr>
            <p:ph idx="1"/>
          </p:nvPr>
        </p:nvSpPr>
        <p:spPr>
          <a:xfrm>
            <a:off x="1371600" y="1347019"/>
            <a:ext cx="9601200" cy="4520381"/>
          </a:xfrm>
        </p:spPr>
        <p:txBody>
          <a:bodyPr>
            <a:noAutofit/>
          </a:bodyPr>
          <a:lstStyle/>
          <a:p>
            <a:pPr marL="457200" indent="-457200" algn="just">
              <a:buAutoNum type="arabicPeriod"/>
            </a:pPr>
            <a:r>
              <a:rPr lang="en-US" dirty="0">
                <a:latin typeface="Times New Roman" panose="02020603050405020304" pitchFamily="18" charset="0"/>
                <a:cs typeface="Times New Roman" panose="02020603050405020304" pitchFamily="18" charset="0"/>
              </a:rPr>
              <a:t>Traffic Congestion Monitoring: The system will use cameras at key intersections to capture real-time traffic flow data. </a:t>
            </a:r>
          </a:p>
          <a:p>
            <a:pPr marL="457200" indent="-457200" algn="just">
              <a:buAutoNum type="arabicPeriod"/>
            </a:pPr>
            <a:r>
              <a:rPr lang="en-US" dirty="0">
                <a:latin typeface="Times New Roman" panose="02020603050405020304" pitchFamily="18" charset="0"/>
                <a:cs typeface="Times New Roman" panose="02020603050405020304" pitchFamily="18" charset="0"/>
              </a:rPr>
              <a:t>Dynamic Traffic Signal Control: Based on the real-time traffic data, a Machine Learning (ML) algorithm can predict traffic patterns and optimize the signal timings. Instead of fixed-time intervals for red and green lights, the signals will adapt dynamically. </a:t>
            </a:r>
          </a:p>
          <a:p>
            <a:pPr marL="457200" indent="-457200" algn="just">
              <a:buAutoNum type="arabicPeriod"/>
            </a:pPr>
            <a:r>
              <a:rPr lang="en-US" dirty="0">
                <a:latin typeface="Times New Roman" panose="02020603050405020304" pitchFamily="18" charset="0"/>
                <a:cs typeface="Times New Roman" panose="02020603050405020304" pitchFamily="18" charset="0"/>
              </a:rPr>
              <a:t>Reduction in Traffic Jams: By continuously adjusting the traffic signals, the system can significantly reduce traffic jams. </a:t>
            </a:r>
          </a:p>
          <a:p>
            <a:pPr marL="457200" indent="-457200" algn="just">
              <a:buAutoNum type="arabicPeriod"/>
            </a:pPr>
            <a:r>
              <a:rPr lang="en-US" dirty="0">
                <a:latin typeface="Times New Roman" panose="02020603050405020304" pitchFamily="18" charset="0"/>
                <a:cs typeface="Times New Roman" panose="02020603050405020304" pitchFamily="18" charset="0"/>
              </a:rPr>
              <a:t>Improved Emergency Vehicle Management: The smart traffic system can be programmed to prioritize emergency vehicles such as ambulances or fire trucks. </a:t>
            </a:r>
          </a:p>
          <a:p>
            <a:pPr marL="457200" indent="-457200" algn="just">
              <a:buAutoNum type="arabicPeriod"/>
            </a:pPr>
            <a:r>
              <a:rPr lang="en-US" dirty="0">
                <a:latin typeface="Times New Roman" panose="02020603050405020304" pitchFamily="18" charset="0"/>
                <a:cs typeface="Times New Roman" panose="02020603050405020304" pitchFamily="18" charset="0"/>
              </a:rPr>
              <a:t>Environmental Impact: Reducing traffic congestion has direct environmental benefits. Fewer idling vehicles mean lower emissions of harmful gases, leading to cleaner air in cities. </a:t>
            </a:r>
          </a:p>
          <a:p>
            <a:pPr marL="457200" indent="-457200" algn="just">
              <a:buAutoNum type="arabicPeriod"/>
            </a:pPr>
            <a:r>
              <a:rPr lang="en-US" dirty="0">
                <a:latin typeface="Times New Roman" panose="02020603050405020304" pitchFamily="18" charset="0"/>
                <a:cs typeface="Times New Roman" panose="02020603050405020304" pitchFamily="18" charset="0"/>
              </a:rPr>
              <a:t>Data Collection and Long-term Optimization: The system will continuously collect traffic data, which can be used for long-term analysis and improvement.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0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Thank You Powerpoint Background">
            <a:extLst>
              <a:ext uri="{FF2B5EF4-FFF2-40B4-BE49-F238E27FC236}">
                <a16:creationId xmlns:a16="http://schemas.microsoft.com/office/drawing/2014/main" id="{4AB1E6BB-A8A4-170E-B101-DE579DF81E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4702" y="1243780"/>
            <a:ext cx="6562595" cy="4370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3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B97AB4-9ADE-AAE4-C85F-86CDD9403D57}"/>
              </a:ext>
            </a:extLst>
          </p:cNvPr>
          <p:cNvSpPr>
            <a:spLocks noGrp="1"/>
          </p:cNvSpPr>
          <p:nvPr>
            <p:ph idx="1"/>
          </p:nvPr>
        </p:nvSpPr>
        <p:spPr>
          <a:xfrm>
            <a:off x="1295400" y="1439141"/>
            <a:ext cx="9601200" cy="3979718"/>
          </a:xfrm>
        </p:spPr>
        <p:txBody>
          <a:bodyPr>
            <a:normAutofit/>
          </a:bodyPr>
          <a:lstStyle/>
          <a:p>
            <a:pPr marL="0" indent="0" algn="ctr">
              <a:buNone/>
            </a:pPr>
            <a:r>
              <a:rPr lang="en-IN" sz="4000" b="1" dirty="0">
                <a:latin typeface="Times New Roman" panose="02020603050405020304" pitchFamily="18" charset="0"/>
                <a:cs typeface="Times New Roman" panose="02020603050405020304" pitchFamily="18" charset="0"/>
              </a:rPr>
              <a:t>INTRODUCTION</a:t>
            </a:r>
          </a:p>
          <a:p>
            <a:pPr marL="0" indent="0" algn="just">
              <a:buNone/>
            </a:pPr>
            <a:r>
              <a:rPr lang="en-US" sz="2200" dirty="0">
                <a:latin typeface="Times New Roman" panose="02020603050405020304" pitchFamily="18" charset="0"/>
                <a:cs typeface="Times New Roman" panose="02020603050405020304" pitchFamily="18" charset="0"/>
              </a:rPr>
              <a:t>In the face of rapid urbanization, cities around the world are grappling with increasing traffic congestion, leading to inefficiencies, pollution, and time delays. The concept of smart cities leverages cutting-edge technologies to improve urban infrastructure, with artificial intelligence (AI) playing a pivotal role in transforming various sectors, including traffic management. This project focuses on implementing smart traffic signals using AI, specifically utilizing OpenCV and machine learning algorithms, to optimize traffic flow. By analyzing real-time traffic data and adapting signal timings dynamically, these AI-powered systems aim to reduce congestion, improve safety, and enhance the overall efficiency of urban transportation networks.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203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CB46AA-CF10-850E-8CC2-3C8F7B2CD016}"/>
              </a:ext>
            </a:extLst>
          </p:cNvPr>
          <p:cNvSpPr>
            <a:spLocks noGrp="1"/>
          </p:cNvSpPr>
          <p:nvPr>
            <p:ph idx="1"/>
          </p:nvPr>
        </p:nvSpPr>
        <p:spPr>
          <a:xfrm>
            <a:off x="1371600" y="688258"/>
            <a:ext cx="9601200" cy="5179142"/>
          </a:xfrm>
        </p:spPr>
        <p:txBody>
          <a:bodyPr>
            <a:normAutofit fontScale="70000" lnSpcReduction="20000"/>
          </a:bodyPr>
          <a:lstStyle/>
          <a:p>
            <a:pPr marL="0" indent="0" algn="ctr">
              <a:buNone/>
            </a:pPr>
            <a:r>
              <a:rPr lang="en-IN" sz="5700" b="1" dirty="0">
                <a:latin typeface="Times New Roman" panose="02020603050405020304" pitchFamily="18" charset="0"/>
                <a:cs typeface="Times New Roman" panose="02020603050405020304" pitchFamily="18" charset="0"/>
              </a:rPr>
              <a:t>DOMAIN</a:t>
            </a:r>
          </a:p>
          <a:p>
            <a:pPr marL="0" indent="0" algn="just">
              <a:buNone/>
            </a:pPr>
            <a:r>
              <a:rPr lang="en-US" sz="3200" dirty="0">
                <a:latin typeface="Times New Roman" panose="02020603050405020304" pitchFamily="18" charset="0"/>
                <a:cs typeface="Times New Roman" panose="02020603050405020304" pitchFamily="18" charset="0"/>
              </a:rPr>
              <a:t>The domain of my project lies within the innovative framework of a Smart City, focusing on the integration of advanced technologies to enhance urban living conditions. Specifically, the project idea aims to address one of the most pressing issues in modern cities: traffic congestion. The solution proposed is a smart traffic signal system that leverages the power of Artificial Intelligence (AI), OpenCV for computer vision, and Machine Learning (ML) techniques. In this system, live traffic footage from cameras placed at intersections will be processed using OpenCV to detect and track the flow and density of vehicles. This data will be analyzed in real time by AI algorithms to predict traffic patterns and adjust the traffic signal timings dynamically based on the actual traffic conditions rather than preset cycles. The ML model will be trained to recognize different traffic scenarios, such as heavy traffic, accidents, or pedestrian crossings, allowing the system to respond intelligently. Additionally, over time, the system can learn from historical traffic data, further improving its efficiency in managing traffic. This solution would not only reduce traffic jams but also minimize fuel consumption, lower pollution levels, and improve overall road safety. </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168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2153C-6DB6-C714-94A5-7FD0964F0D2A}"/>
              </a:ext>
            </a:extLst>
          </p:cNvPr>
          <p:cNvSpPr>
            <a:spLocks noGrp="1"/>
          </p:cNvSpPr>
          <p:nvPr>
            <p:ph idx="1"/>
          </p:nvPr>
        </p:nvSpPr>
        <p:spPr>
          <a:xfrm>
            <a:off x="1371600" y="599768"/>
            <a:ext cx="9601200" cy="5267632"/>
          </a:xfrm>
        </p:spPr>
        <p:txBody>
          <a:bodyPr>
            <a:normAutofit/>
          </a:bodyPr>
          <a:lstStyle/>
          <a:p>
            <a:pPr marL="0" indent="0" algn="ctr">
              <a:buNone/>
            </a:pPr>
            <a:r>
              <a:rPr lang="en-IN" sz="5200" b="1" dirty="0">
                <a:latin typeface="Times New Roman" panose="02020603050405020304" pitchFamily="18" charset="0"/>
                <a:cs typeface="Times New Roman" panose="02020603050405020304" pitchFamily="18" charset="0"/>
              </a:rPr>
              <a:t>Objective</a:t>
            </a:r>
          </a:p>
          <a:p>
            <a:pPr marL="0" indent="0" algn="just">
              <a:buNone/>
            </a:pPr>
            <a:r>
              <a:rPr lang="en-US" sz="2200" dirty="0">
                <a:latin typeface="Times New Roman" panose="02020603050405020304" pitchFamily="18" charset="0"/>
                <a:cs typeface="Times New Roman" panose="02020603050405020304" pitchFamily="18" charset="0"/>
              </a:rPr>
              <a:t>The objective of this project is to explore the concept of a Smart City by developing an intelligent traffic management system that leverages AI, OpenCV, and machine learning techniques to optimize traffic signals and reduce congestion. The system will use real-time video feeds from traffic cameras to analyze vehicle density at intersections. Through computer vision algorithms, the system will detect traffic patterns and adapt signal timings dynamically, prioritizing lanes with higher traffic volumes. By employing machine learning models, the system will also predict future traffic trends based on historical data, further improving efficiency. This project aims to demonstrate how AI-driven solutions can contribute to reducing traffic congestion, lowering emissions, and improving the overall flow of urban traffic, ultimately making cities smarter and more sustainable.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2121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2058FC-196D-1FD2-0576-9E28348BE3DE}"/>
              </a:ext>
            </a:extLst>
          </p:cNvPr>
          <p:cNvSpPr>
            <a:spLocks noGrp="1"/>
          </p:cNvSpPr>
          <p:nvPr>
            <p:ph idx="1"/>
          </p:nvPr>
        </p:nvSpPr>
        <p:spPr>
          <a:xfrm>
            <a:off x="1371600" y="589935"/>
            <a:ext cx="9601200" cy="5277465"/>
          </a:xfrm>
        </p:spPr>
        <p:txBody>
          <a:bodyPr>
            <a:normAutofit/>
          </a:bodyPr>
          <a:lstStyle/>
          <a:p>
            <a:pPr marL="0" indent="0" algn="ctr">
              <a:buNone/>
            </a:pPr>
            <a:r>
              <a:rPr lang="en-IN" sz="4300" b="1" dirty="0">
                <a:latin typeface="Times New Roman" panose="02020603050405020304" pitchFamily="18" charset="0"/>
                <a:cs typeface="Times New Roman" panose="02020603050405020304" pitchFamily="18" charset="0"/>
              </a:rPr>
              <a:t>MOTIVATION</a:t>
            </a:r>
          </a:p>
          <a:p>
            <a:pPr marL="0" indent="0" algn="just">
              <a:buNone/>
            </a:pPr>
            <a:r>
              <a:rPr lang="en-US" sz="2200" dirty="0">
                <a:latin typeface="Times New Roman" panose="02020603050405020304" pitchFamily="18" charset="0"/>
                <a:cs typeface="Times New Roman" panose="02020603050405020304" pitchFamily="18" charset="0"/>
              </a:rPr>
              <a:t>The concept of smart cities has become a critical aspect of modern urban planning, aiming to improve the quality of life for residents by utilizing advanced technologies. One of the most pressing challenges in many cities today is traffic congestion, which leads to significant delays, increased fuel consumption, and higher pollution levels. Addressing this issue through technology is essential, and my project idea explores the implementation of a smart traffic signal system powered by AI, specifically using OpenCV and machine learning techniques.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8651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29F9C-6BBC-8CB8-97FB-004B0549E742}"/>
              </a:ext>
            </a:extLst>
          </p:cNvPr>
          <p:cNvSpPr>
            <a:spLocks noGrp="1"/>
          </p:cNvSpPr>
          <p:nvPr>
            <p:ph type="title"/>
          </p:nvPr>
        </p:nvSpPr>
        <p:spPr>
          <a:xfrm>
            <a:off x="1371600" y="685800"/>
            <a:ext cx="9601200" cy="651387"/>
          </a:xfrm>
        </p:spPr>
        <p:txBody>
          <a:bodyPr>
            <a:normAutofit/>
          </a:bodyPr>
          <a:lstStyle/>
          <a:p>
            <a:pPr algn="ctr"/>
            <a:r>
              <a:rPr lang="en-IN" sz="4000" b="1" dirty="0"/>
              <a:t>Literature Survey</a:t>
            </a:r>
            <a:endParaRPr lang="en-IN" sz="4000" dirty="0"/>
          </a:p>
        </p:txBody>
      </p:sp>
      <p:graphicFrame>
        <p:nvGraphicFramePr>
          <p:cNvPr id="4" name="Content Placeholder 3">
            <a:extLst>
              <a:ext uri="{FF2B5EF4-FFF2-40B4-BE49-F238E27FC236}">
                <a16:creationId xmlns:a16="http://schemas.microsoft.com/office/drawing/2014/main" id="{FA2FE019-34CB-D6C6-589C-31F89AA29264}"/>
              </a:ext>
            </a:extLst>
          </p:cNvPr>
          <p:cNvGraphicFramePr>
            <a:graphicFrameLocks noGrp="1"/>
          </p:cNvGraphicFramePr>
          <p:nvPr>
            <p:ph idx="1"/>
            <p:extLst>
              <p:ext uri="{D42A27DB-BD31-4B8C-83A1-F6EECF244321}">
                <p14:modId xmlns:p14="http://schemas.microsoft.com/office/powerpoint/2010/main" val="3321196670"/>
              </p:ext>
            </p:extLst>
          </p:nvPr>
        </p:nvGraphicFramePr>
        <p:xfrm>
          <a:off x="1371599" y="1504335"/>
          <a:ext cx="9793704" cy="5008760"/>
        </p:xfrm>
        <a:graphic>
          <a:graphicData uri="http://schemas.openxmlformats.org/drawingml/2006/table">
            <a:tbl>
              <a:tblPr firstRow="1" bandRow="1">
                <a:tableStyleId>{21E4AEA4-8DFA-4A89-87EB-49C32662AFE0}</a:tableStyleId>
              </a:tblPr>
              <a:tblGrid>
                <a:gridCol w="1632284">
                  <a:extLst>
                    <a:ext uri="{9D8B030D-6E8A-4147-A177-3AD203B41FA5}">
                      <a16:colId xmlns:a16="http://schemas.microsoft.com/office/drawing/2014/main" val="67160955"/>
                    </a:ext>
                  </a:extLst>
                </a:gridCol>
                <a:gridCol w="1632284">
                  <a:extLst>
                    <a:ext uri="{9D8B030D-6E8A-4147-A177-3AD203B41FA5}">
                      <a16:colId xmlns:a16="http://schemas.microsoft.com/office/drawing/2014/main" val="1638340278"/>
                    </a:ext>
                  </a:extLst>
                </a:gridCol>
                <a:gridCol w="1632284">
                  <a:extLst>
                    <a:ext uri="{9D8B030D-6E8A-4147-A177-3AD203B41FA5}">
                      <a16:colId xmlns:a16="http://schemas.microsoft.com/office/drawing/2014/main" val="1481846583"/>
                    </a:ext>
                  </a:extLst>
                </a:gridCol>
                <a:gridCol w="1632284">
                  <a:extLst>
                    <a:ext uri="{9D8B030D-6E8A-4147-A177-3AD203B41FA5}">
                      <a16:colId xmlns:a16="http://schemas.microsoft.com/office/drawing/2014/main" val="3887946819"/>
                    </a:ext>
                  </a:extLst>
                </a:gridCol>
                <a:gridCol w="1632284">
                  <a:extLst>
                    <a:ext uri="{9D8B030D-6E8A-4147-A177-3AD203B41FA5}">
                      <a16:colId xmlns:a16="http://schemas.microsoft.com/office/drawing/2014/main" val="3731901735"/>
                    </a:ext>
                  </a:extLst>
                </a:gridCol>
                <a:gridCol w="1632284">
                  <a:extLst>
                    <a:ext uri="{9D8B030D-6E8A-4147-A177-3AD203B41FA5}">
                      <a16:colId xmlns:a16="http://schemas.microsoft.com/office/drawing/2014/main" val="3690216553"/>
                    </a:ext>
                  </a:extLst>
                </a:gridCol>
              </a:tblGrid>
              <a:tr h="525935">
                <a:tc>
                  <a:txBody>
                    <a:bodyPr/>
                    <a:lstStyle/>
                    <a:p>
                      <a:r>
                        <a:rPr lang="en-IN" dirty="0"/>
                        <a:t>Title</a:t>
                      </a:r>
                    </a:p>
                  </a:txBody>
                  <a:tcPr/>
                </a:tc>
                <a:tc>
                  <a:txBody>
                    <a:bodyPr/>
                    <a:lstStyle/>
                    <a:p>
                      <a:r>
                        <a:rPr lang="en-IN" dirty="0"/>
                        <a:t>Author</a:t>
                      </a:r>
                    </a:p>
                  </a:txBody>
                  <a:tcPr/>
                </a:tc>
                <a:tc>
                  <a:txBody>
                    <a:bodyPr/>
                    <a:lstStyle/>
                    <a:p>
                      <a:r>
                        <a:rPr lang="en-IN" dirty="0"/>
                        <a:t>Journal</a:t>
                      </a:r>
                    </a:p>
                  </a:txBody>
                  <a:tcPr/>
                </a:tc>
                <a:tc>
                  <a:txBody>
                    <a:bodyPr/>
                    <a:lstStyle/>
                    <a:p>
                      <a:r>
                        <a:rPr lang="en-IN" dirty="0"/>
                        <a:t>Advantages</a:t>
                      </a:r>
                    </a:p>
                  </a:txBody>
                  <a:tcPr/>
                </a:tc>
                <a:tc>
                  <a:txBody>
                    <a:bodyPr/>
                    <a:lstStyle/>
                    <a:p>
                      <a:r>
                        <a:rPr lang="en-IN" dirty="0"/>
                        <a:t>Disadvantages</a:t>
                      </a:r>
                    </a:p>
                  </a:txBody>
                  <a:tcPr/>
                </a:tc>
                <a:tc>
                  <a:txBody>
                    <a:bodyPr/>
                    <a:lstStyle/>
                    <a:p>
                      <a:r>
                        <a:rPr lang="en-IN" dirty="0"/>
                        <a:t>Summary</a:t>
                      </a:r>
                    </a:p>
                  </a:txBody>
                  <a:tcPr/>
                </a:tc>
                <a:extLst>
                  <a:ext uri="{0D108BD9-81ED-4DB2-BD59-A6C34878D82A}">
                    <a16:rowId xmlns:a16="http://schemas.microsoft.com/office/drawing/2014/main" val="436304772"/>
                  </a:ext>
                </a:extLst>
              </a:tr>
              <a:tr h="4482825">
                <a:tc>
                  <a:txBody>
                    <a:bodyPr/>
                    <a:lstStyle/>
                    <a:p>
                      <a:r>
                        <a:rPr lang="en-US" dirty="0"/>
                        <a:t>A Novel Approach to Mitigating Traffic Issues through Advanced Congest Detection and Adaptive Signal Control Using AI</a:t>
                      </a:r>
                      <a:endParaRPr lang="en-IN" dirty="0"/>
                    </a:p>
                  </a:txBody>
                  <a:tcPr/>
                </a:tc>
                <a:tc>
                  <a:txBody>
                    <a:bodyPr/>
                    <a:lstStyle/>
                    <a:p>
                      <a:r>
                        <a:rPr lang="en-IN" dirty="0" err="1"/>
                        <a:t>Dr.G.Vishnu</a:t>
                      </a:r>
                      <a:r>
                        <a:rPr lang="en-IN" dirty="0"/>
                        <a:t> Priya, </a:t>
                      </a:r>
                      <a:r>
                        <a:rPr lang="en-IN" dirty="0" err="1"/>
                        <a:t>B.Shyamala</a:t>
                      </a:r>
                      <a:r>
                        <a:rPr lang="en-IN" dirty="0"/>
                        <a:t> Gowri, </a:t>
                      </a:r>
                      <a:r>
                        <a:rPr lang="en-IN" dirty="0" err="1"/>
                        <a:t>B.Rajalakshmi</a:t>
                      </a:r>
                      <a:r>
                        <a:rPr lang="en-IN" dirty="0"/>
                        <a:t>,</a:t>
                      </a:r>
                    </a:p>
                    <a:p>
                      <a:r>
                        <a:rPr lang="en-IN" dirty="0"/>
                        <a:t>Dilli Kumar L,</a:t>
                      </a:r>
                    </a:p>
                    <a:p>
                      <a:r>
                        <a:rPr lang="en-IN" dirty="0" err="1"/>
                        <a:t>Janagan</a:t>
                      </a:r>
                      <a:r>
                        <a:rPr lang="en-IN" dirty="0"/>
                        <a:t> US,</a:t>
                      </a:r>
                    </a:p>
                    <a:p>
                      <a:r>
                        <a:rPr lang="en-IN" dirty="0"/>
                        <a:t>Sudhir RV</a:t>
                      </a:r>
                    </a:p>
                  </a:txBody>
                  <a:tcPr/>
                </a:tc>
                <a:tc>
                  <a:txBody>
                    <a:bodyPr/>
                    <a:lstStyle/>
                    <a:p>
                      <a:r>
                        <a:rPr lang="en-IN" dirty="0"/>
                        <a:t>2024 4th International Conference on Intelligent Technologies</a:t>
                      </a:r>
                    </a:p>
                  </a:txBody>
                  <a:tcPr/>
                </a:tc>
                <a:tc>
                  <a:txBody>
                    <a:bodyPr/>
                    <a:lstStyle/>
                    <a:p>
                      <a:pPr marL="342900" indent="-342900">
                        <a:buAutoNum type="arabicPeriod"/>
                      </a:pPr>
                      <a:r>
                        <a:rPr lang="en-IN" dirty="0"/>
                        <a:t>Real-time Congestion Detection</a:t>
                      </a:r>
                    </a:p>
                    <a:p>
                      <a:pPr marL="342900" indent="-342900">
                        <a:buAutoNum type="arabicPeriod"/>
                      </a:pPr>
                      <a:r>
                        <a:rPr lang="en-IN" dirty="0"/>
                        <a:t>Adaptive Signal Control</a:t>
                      </a:r>
                    </a:p>
                    <a:p>
                      <a:pPr marL="342900" indent="-342900">
                        <a:buAutoNum type="arabicPeriod"/>
                      </a:pPr>
                      <a:r>
                        <a:rPr lang="en-IN" dirty="0"/>
                        <a:t>Emergency Vehicle Prioritization</a:t>
                      </a:r>
                    </a:p>
                  </a:txBody>
                  <a:tcPr/>
                </a:tc>
                <a:tc>
                  <a:txBody>
                    <a:bodyPr/>
                    <a:lstStyle/>
                    <a:p>
                      <a:pPr marL="342900" indent="-342900">
                        <a:buAutoNum type="arabicPeriod"/>
                      </a:pPr>
                      <a:r>
                        <a:rPr lang="en-IN" dirty="0"/>
                        <a:t>High Cost</a:t>
                      </a:r>
                    </a:p>
                    <a:p>
                      <a:pPr marL="342900" indent="-342900">
                        <a:buAutoNum type="arabicPeriod"/>
                      </a:pPr>
                      <a:r>
                        <a:rPr lang="en-IN" dirty="0"/>
                        <a:t>Privacy Concerns</a:t>
                      </a:r>
                    </a:p>
                    <a:p>
                      <a:pPr marL="342900" indent="-342900">
                        <a:buAutoNum type="arabicPeriod"/>
                      </a:pPr>
                      <a:r>
                        <a:rPr lang="en-IN" dirty="0"/>
                        <a:t>Scalability and Performance</a:t>
                      </a:r>
                    </a:p>
                  </a:txBody>
                  <a:tcPr/>
                </a:tc>
                <a:tc>
                  <a:txBody>
                    <a:bodyPr/>
                    <a:lstStyle/>
                    <a:p>
                      <a:r>
                        <a:rPr lang="en-US" dirty="0"/>
                        <a:t>This paper proposes a novel AI-driven system for addressing traffic congestion by detecting congestion in real-time and adjusting signal timings dynamically</a:t>
                      </a:r>
                      <a:endParaRPr lang="en-IN" dirty="0"/>
                    </a:p>
                  </a:txBody>
                  <a:tcPr/>
                </a:tc>
                <a:extLst>
                  <a:ext uri="{0D108BD9-81ED-4DB2-BD59-A6C34878D82A}">
                    <a16:rowId xmlns:a16="http://schemas.microsoft.com/office/drawing/2014/main" val="3294842786"/>
                  </a:ext>
                </a:extLst>
              </a:tr>
            </a:tbl>
          </a:graphicData>
        </a:graphic>
      </p:graphicFrame>
    </p:spTree>
    <p:extLst>
      <p:ext uri="{BB962C8B-B14F-4D97-AF65-F5344CB8AC3E}">
        <p14:creationId xmlns:p14="http://schemas.microsoft.com/office/powerpoint/2010/main" val="88811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24CD787-4B21-7AAE-7264-1429BBA4FE72}"/>
              </a:ext>
            </a:extLst>
          </p:cNvPr>
          <p:cNvGraphicFramePr>
            <a:graphicFrameLocks noGrp="1"/>
          </p:cNvGraphicFramePr>
          <p:nvPr>
            <p:ph idx="1"/>
            <p:extLst>
              <p:ext uri="{D42A27DB-BD31-4B8C-83A1-F6EECF244321}">
                <p14:modId xmlns:p14="http://schemas.microsoft.com/office/powerpoint/2010/main" val="633497279"/>
              </p:ext>
            </p:extLst>
          </p:nvPr>
        </p:nvGraphicFramePr>
        <p:xfrm>
          <a:off x="1371599" y="498763"/>
          <a:ext cx="10203876" cy="5631122"/>
        </p:xfrm>
        <a:graphic>
          <a:graphicData uri="http://schemas.openxmlformats.org/drawingml/2006/table">
            <a:tbl>
              <a:tblPr firstRow="1" bandRow="1">
                <a:tableStyleId>{21E4AEA4-8DFA-4A89-87EB-49C32662AFE0}</a:tableStyleId>
              </a:tblPr>
              <a:tblGrid>
                <a:gridCol w="1700646">
                  <a:extLst>
                    <a:ext uri="{9D8B030D-6E8A-4147-A177-3AD203B41FA5}">
                      <a16:colId xmlns:a16="http://schemas.microsoft.com/office/drawing/2014/main" val="4204564152"/>
                    </a:ext>
                  </a:extLst>
                </a:gridCol>
                <a:gridCol w="1700646">
                  <a:extLst>
                    <a:ext uri="{9D8B030D-6E8A-4147-A177-3AD203B41FA5}">
                      <a16:colId xmlns:a16="http://schemas.microsoft.com/office/drawing/2014/main" val="1759058996"/>
                    </a:ext>
                  </a:extLst>
                </a:gridCol>
                <a:gridCol w="1700646">
                  <a:extLst>
                    <a:ext uri="{9D8B030D-6E8A-4147-A177-3AD203B41FA5}">
                      <a16:colId xmlns:a16="http://schemas.microsoft.com/office/drawing/2014/main" val="494553103"/>
                    </a:ext>
                  </a:extLst>
                </a:gridCol>
                <a:gridCol w="1700646">
                  <a:extLst>
                    <a:ext uri="{9D8B030D-6E8A-4147-A177-3AD203B41FA5}">
                      <a16:colId xmlns:a16="http://schemas.microsoft.com/office/drawing/2014/main" val="826155812"/>
                    </a:ext>
                  </a:extLst>
                </a:gridCol>
                <a:gridCol w="1700646">
                  <a:extLst>
                    <a:ext uri="{9D8B030D-6E8A-4147-A177-3AD203B41FA5}">
                      <a16:colId xmlns:a16="http://schemas.microsoft.com/office/drawing/2014/main" val="3632640512"/>
                    </a:ext>
                  </a:extLst>
                </a:gridCol>
                <a:gridCol w="1700646">
                  <a:extLst>
                    <a:ext uri="{9D8B030D-6E8A-4147-A177-3AD203B41FA5}">
                      <a16:colId xmlns:a16="http://schemas.microsoft.com/office/drawing/2014/main" val="2458435735"/>
                    </a:ext>
                  </a:extLst>
                </a:gridCol>
              </a:tblGrid>
              <a:tr h="457201">
                <a:tc>
                  <a:txBody>
                    <a:bodyPr/>
                    <a:lstStyle/>
                    <a:p>
                      <a:r>
                        <a:rPr lang="en-IN" dirty="0"/>
                        <a:t>Title</a:t>
                      </a:r>
                    </a:p>
                  </a:txBody>
                  <a:tcPr/>
                </a:tc>
                <a:tc>
                  <a:txBody>
                    <a:bodyPr/>
                    <a:lstStyle/>
                    <a:p>
                      <a:r>
                        <a:rPr lang="en-IN" dirty="0"/>
                        <a:t>Author</a:t>
                      </a:r>
                    </a:p>
                  </a:txBody>
                  <a:tcPr/>
                </a:tc>
                <a:tc>
                  <a:txBody>
                    <a:bodyPr/>
                    <a:lstStyle/>
                    <a:p>
                      <a:r>
                        <a:rPr lang="en-IN" dirty="0"/>
                        <a:t>Journal</a:t>
                      </a:r>
                    </a:p>
                  </a:txBody>
                  <a:tcPr/>
                </a:tc>
                <a:tc>
                  <a:txBody>
                    <a:bodyPr/>
                    <a:lstStyle/>
                    <a:p>
                      <a:r>
                        <a:rPr lang="en-IN" dirty="0"/>
                        <a:t>Advantages</a:t>
                      </a:r>
                    </a:p>
                  </a:txBody>
                  <a:tcPr/>
                </a:tc>
                <a:tc>
                  <a:txBody>
                    <a:bodyPr/>
                    <a:lstStyle/>
                    <a:p>
                      <a:r>
                        <a:rPr lang="en-IN" dirty="0"/>
                        <a:t>Disadvantages</a:t>
                      </a:r>
                    </a:p>
                  </a:txBody>
                  <a:tcPr/>
                </a:tc>
                <a:tc>
                  <a:txBody>
                    <a:bodyPr/>
                    <a:lstStyle/>
                    <a:p>
                      <a:r>
                        <a:rPr lang="en-IN" dirty="0"/>
                        <a:t>Summary</a:t>
                      </a:r>
                    </a:p>
                  </a:txBody>
                  <a:tcPr/>
                </a:tc>
                <a:extLst>
                  <a:ext uri="{0D108BD9-81ED-4DB2-BD59-A6C34878D82A}">
                    <a16:rowId xmlns:a16="http://schemas.microsoft.com/office/drawing/2014/main" val="2565985572"/>
                  </a:ext>
                </a:extLst>
              </a:tr>
              <a:tr h="5173921">
                <a:tc>
                  <a:txBody>
                    <a:bodyPr/>
                    <a:lstStyle/>
                    <a:p>
                      <a:r>
                        <a:rPr lang="en-US" dirty="0"/>
                        <a:t>IoT based on Smart Traffic Lights and Streetlight System</a:t>
                      </a:r>
                      <a:endParaRPr lang="en-IN" dirty="0"/>
                    </a:p>
                  </a:txBody>
                  <a:tcPr/>
                </a:tc>
                <a:tc>
                  <a:txBody>
                    <a:bodyPr/>
                    <a:lstStyle/>
                    <a:p>
                      <a:r>
                        <a:rPr lang="en-IN" dirty="0" err="1"/>
                        <a:t>Shobana</a:t>
                      </a:r>
                      <a:r>
                        <a:rPr lang="en-IN" dirty="0"/>
                        <a:t> S, </a:t>
                      </a:r>
                    </a:p>
                    <a:p>
                      <a:r>
                        <a:rPr lang="en-IN" dirty="0" err="1"/>
                        <a:t>Shakunthala</a:t>
                      </a:r>
                      <a:r>
                        <a:rPr lang="en-IN" dirty="0"/>
                        <a:t> M, </a:t>
                      </a:r>
                    </a:p>
                    <a:p>
                      <a:r>
                        <a:rPr lang="en-IN" dirty="0"/>
                        <a:t>C. Vimala Josphine,</a:t>
                      </a:r>
                    </a:p>
                    <a:p>
                      <a:r>
                        <a:rPr lang="en-IN" dirty="0"/>
                        <a:t>M. Theodore </a:t>
                      </a:r>
                      <a:r>
                        <a:rPr lang="en-IN" dirty="0" err="1"/>
                        <a:t>Kingslin</a:t>
                      </a:r>
                      <a:r>
                        <a:rPr lang="en-IN" dirty="0"/>
                        <a:t>,</a:t>
                      </a:r>
                    </a:p>
                    <a:p>
                      <a:r>
                        <a:rPr lang="en-IN" dirty="0"/>
                        <a:t>S. </a:t>
                      </a:r>
                      <a:r>
                        <a:rPr lang="en-IN" dirty="0" err="1"/>
                        <a:t>Sivarajan</a:t>
                      </a:r>
                      <a:r>
                        <a:rPr lang="en-IN" dirty="0"/>
                        <a:t>,</a:t>
                      </a:r>
                    </a:p>
                    <a:p>
                      <a:r>
                        <a:rPr lang="en-IN" dirty="0" err="1"/>
                        <a:t>Chairma</a:t>
                      </a:r>
                      <a:r>
                        <a:rPr lang="en-IN" dirty="0"/>
                        <a:t> Lakshmi K R</a:t>
                      </a:r>
                    </a:p>
                  </a:txBody>
                  <a:tcPr/>
                </a:tc>
                <a:tc>
                  <a:txBody>
                    <a:bodyPr/>
                    <a:lstStyle/>
                    <a:p>
                      <a:r>
                        <a:rPr lang="en-US" dirty="0"/>
                        <a:t>Proceedings of the Second International Conference on Edge Computing and Applications (ICECAA 2023)</a:t>
                      </a:r>
                      <a:endParaRPr lang="en-IN" dirty="0"/>
                    </a:p>
                  </a:txBody>
                  <a:tcPr/>
                </a:tc>
                <a:tc>
                  <a:txBody>
                    <a:bodyPr/>
                    <a:lstStyle/>
                    <a:p>
                      <a:pPr marL="342900" indent="-342900">
                        <a:buAutoNum type="arabicPeriod"/>
                      </a:pPr>
                      <a:r>
                        <a:rPr lang="en-IN" dirty="0"/>
                        <a:t>Efficient Traffic Control</a:t>
                      </a:r>
                    </a:p>
                    <a:p>
                      <a:pPr marL="342900" indent="-342900">
                        <a:buAutoNum type="arabicPeriod"/>
                      </a:pPr>
                      <a:r>
                        <a:rPr lang="en-IN" dirty="0"/>
                        <a:t>Energy Conservation</a:t>
                      </a:r>
                    </a:p>
                    <a:p>
                      <a:pPr marL="342900" indent="-342900">
                        <a:buAutoNum type="arabicPeriod"/>
                      </a:pPr>
                      <a:r>
                        <a:rPr lang="en-IN" dirty="0"/>
                        <a:t>Use of Renewable Energy</a:t>
                      </a:r>
                    </a:p>
                    <a:p>
                      <a:pPr marL="342900" indent="-342900">
                        <a:buAutoNum type="arabicPeriod"/>
                      </a:pPr>
                      <a:r>
                        <a:rPr lang="en-IN" dirty="0"/>
                        <a:t>IoT Integration</a:t>
                      </a:r>
                    </a:p>
                  </a:txBody>
                  <a:tcPr/>
                </a:tc>
                <a:tc>
                  <a:txBody>
                    <a:bodyPr/>
                    <a:lstStyle/>
                    <a:p>
                      <a:pPr marL="342900" indent="-342900">
                        <a:buAutoNum type="arabicPeriod"/>
                      </a:pPr>
                      <a:r>
                        <a:rPr lang="en-IN" dirty="0"/>
                        <a:t>High Initial Costs</a:t>
                      </a:r>
                    </a:p>
                    <a:p>
                      <a:pPr marL="342900" indent="-342900">
                        <a:buAutoNum type="arabicPeriod"/>
                      </a:pPr>
                      <a:r>
                        <a:rPr lang="en-IN" dirty="0"/>
                        <a:t>Dependence on Internet Connectivity</a:t>
                      </a:r>
                    </a:p>
                    <a:p>
                      <a:pPr marL="342900" indent="-342900">
                        <a:buAutoNum type="arabicPeriod"/>
                      </a:pPr>
                      <a:r>
                        <a:rPr lang="en-IN" dirty="0"/>
                        <a:t>Data Privacy Concerns</a:t>
                      </a:r>
                    </a:p>
                    <a:p>
                      <a:pPr marL="342900" indent="-342900">
                        <a:buAutoNum type="arabicPeriod"/>
                      </a:pPr>
                      <a:r>
                        <a:rPr lang="en-IN" dirty="0"/>
                        <a:t>Weather Dependence</a:t>
                      </a:r>
                    </a:p>
                    <a:p>
                      <a:pPr marL="342900" indent="-342900">
                        <a:buAutoNum type="arabicPeriod"/>
                      </a:pPr>
                      <a:r>
                        <a:rPr lang="en-IN" dirty="0"/>
                        <a:t>Complex Maintenance</a:t>
                      </a:r>
                    </a:p>
                  </a:txBody>
                  <a:tcPr/>
                </a:tc>
                <a:tc>
                  <a:txBody>
                    <a:bodyPr/>
                    <a:lstStyle/>
                    <a:p>
                      <a:r>
                        <a:rPr lang="en-US" dirty="0"/>
                        <a:t>The paper presents an IoT-based system for smart traffic light and streetlight management, focusing on optimizing energy usage and improving traffic flow.</a:t>
                      </a:r>
                      <a:endParaRPr lang="en-IN" dirty="0"/>
                    </a:p>
                  </a:txBody>
                  <a:tcPr/>
                </a:tc>
                <a:extLst>
                  <a:ext uri="{0D108BD9-81ED-4DB2-BD59-A6C34878D82A}">
                    <a16:rowId xmlns:a16="http://schemas.microsoft.com/office/drawing/2014/main" val="3340363591"/>
                  </a:ext>
                </a:extLst>
              </a:tr>
            </a:tbl>
          </a:graphicData>
        </a:graphic>
      </p:graphicFrame>
    </p:spTree>
    <p:extLst>
      <p:ext uri="{BB962C8B-B14F-4D97-AF65-F5344CB8AC3E}">
        <p14:creationId xmlns:p14="http://schemas.microsoft.com/office/powerpoint/2010/main" val="117170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4F66-CABC-80E9-A8E2-B2779DC58CAB}"/>
              </a:ext>
            </a:extLst>
          </p:cNvPr>
          <p:cNvSpPr>
            <a:spLocks noGrp="1"/>
          </p:cNvSpPr>
          <p:nvPr>
            <p:ph type="title"/>
          </p:nvPr>
        </p:nvSpPr>
        <p:spPr>
          <a:xfrm>
            <a:off x="1371600" y="685800"/>
            <a:ext cx="9601200" cy="700548"/>
          </a:xfrm>
        </p:spPr>
        <p:txBody>
          <a:bodyPr>
            <a:normAutofit/>
          </a:bodyPr>
          <a:lstStyle/>
          <a:p>
            <a:pPr algn="ctr"/>
            <a:r>
              <a:rPr lang="en-IN" sz="40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0158BC7C-4817-1977-D138-3C1513C304AD}"/>
              </a:ext>
            </a:extLst>
          </p:cNvPr>
          <p:cNvSpPr>
            <a:spLocks noGrp="1"/>
          </p:cNvSpPr>
          <p:nvPr>
            <p:ph idx="1"/>
          </p:nvPr>
        </p:nvSpPr>
        <p:spPr>
          <a:xfrm>
            <a:off x="1371599" y="1995948"/>
            <a:ext cx="10318955" cy="4481052"/>
          </a:xfrm>
        </p:spPr>
        <p:txBody>
          <a:bodyPr>
            <a:normAutofit/>
          </a:bodyPr>
          <a:lstStyle/>
          <a:p>
            <a:pPr marL="457200" indent="-457200" algn="just">
              <a:buAutoNum type="arabicPeriod"/>
            </a:pPr>
            <a:r>
              <a:rPr lang="en-US" dirty="0">
                <a:latin typeface="Times New Roman" panose="02020603050405020304" pitchFamily="18" charset="0"/>
                <a:cs typeface="Times New Roman" panose="02020603050405020304" pitchFamily="18" charset="0"/>
              </a:rPr>
              <a:t>Optimized Traffic Flow: By utilizing real-time data from traffic cameras and sensors, a smart traffic signal system can analyze the current traffic conditions</a:t>
            </a:r>
          </a:p>
          <a:p>
            <a:pPr marL="457200" indent="-457200" algn="just">
              <a:buAutoNum type="arabicPeriod"/>
            </a:pPr>
            <a:r>
              <a:rPr lang="en-US" dirty="0">
                <a:latin typeface="Times New Roman" panose="02020603050405020304" pitchFamily="18" charset="0"/>
                <a:cs typeface="Times New Roman" panose="02020603050405020304" pitchFamily="18" charset="0"/>
              </a:rPr>
              <a:t>Reduced Congestion: Traditional traffic signals often operate on fixed timing cycles, which may not be suitable for varying traffic conditions. </a:t>
            </a:r>
          </a:p>
          <a:p>
            <a:pPr marL="457200" indent="-457200" algn="just">
              <a:buAutoNum type="arabicPeriod"/>
            </a:pPr>
            <a:r>
              <a:rPr lang="en-US" dirty="0">
                <a:latin typeface="Times New Roman" panose="02020603050405020304" pitchFamily="18" charset="0"/>
                <a:cs typeface="Times New Roman" panose="02020603050405020304" pitchFamily="18" charset="0"/>
              </a:rPr>
              <a:t>Improved Safety: Smart traffic signals can enhance road safety by integrating features such as pedestrian detection and emergency vehicle prioritization.</a:t>
            </a:r>
          </a:p>
          <a:p>
            <a:pPr marL="457200" indent="-457200" algn="just">
              <a:buAutoNum type="arabicPeriod"/>
            </a:pPr>
            <a:r>
              <a:rPr lang="en-US" dirty="0">
                <a:latin typeface="Times New Roman" panose="02020603050405020304" pitchFamily="18" charset="0"/>
                <a:cs typeface="Times New Roman" panose="02020603050405020304" pitchFamily="18" charset="0"/>
              </a:rPr>
              <a:t>Environmental Benefits: With improved traffic flow and reduced idling times, a smart traffic signal system can contribute to lower emissions from vehicles.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4661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08E59-0E8E-B02B-6EC6-44E4BE92C716}"/>
              </a:ext>
            </a:extLst>
          </p:cNvPr>
          <p:cNvSpPr>
            <a:spLocks noGrp="1"/>
          </p:cNvSpPr>
          <p:nvPr>
            <p:ph type="title"/>
          </p:nvPr>
        </p:nvSpPr>
        <p:spPr/>
        <p:txBody>
          <a:bodyPr>
            <a:normAutofit/>
          </a:bodyPr>
          <a:lstStyle/>
          <a:p>
            <a:pPr algn="ctr"/>
            <a:r>
              <a:rPr lang="en-IN" sz="40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CA07ACCC-35BB-5559-79AA-7EBE31FA1404}"/>
              </a:ext>
            </a:extLst>
          </p:cNvPr>
          <p:cNvSpPr>
            <a:spLocks noGrp="1"/>
          </p:cNvSpPr>
          <p:nvPr>
            <p:ph idx="1"/>
          </p:nvPr>
        </p:nvSpPr>
        <p:spPr>
          <a:xfrm>
            <a:off x="1371600" y="1317523"/>
            <a:ext cx="9601200" cy="454987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1. High Initial Costs: The implementation of smart traffic signals involves significant initial investment. </a:t>
            </a:r>
          </a:p>
          <a:p>
            <a:pPr marL="0" indent="0" algn="just">
              <a:buNone/>
            </a:pPr>
            <a:r>
              <a:rPr lang="en-US" dirty="0">
                <a:latin typeface="Times New Roman" panose="02020603050405020304" pitchFamily="18" charset="0"/>
                <a:cs typeface="Times New Roman" panose="02020603050405020304" pitchFamily="18" charset="0"/>
              </a:rPr>
              <a:t>2. Technical Complexity : Developing a system that accurately detects and responds to real-time traffic conditions is technically complex. </a:t>
            </a:r>
          </a:p>
          <a:p>
            <a:pPr marL="0" indent="0" algn="just">
              <a:buNone/>
            </a:pPr>
            <a:r>
              <a:rPr lang="en-US" dirty="0">
                <a:latin typeface="Times New Roman" panose="02020603050405020304" pitchFamily="18" charset="0"/>
                <a:cs typeface="Times New Roman" panose="02020603050405020304" pitchFamily="18" charset="0"/>
              </a:rPr>
              <a:t>3. Data Privacy Concerns : The use of cameras and sensors for traffic monitoring raises potential privacy issues. </a:t>
            </a:r>
          </a:p>
          <a:p>
            <a:pPr marL="0" indent="0" algn="just">
              <a:buNone/>
            </a:pPr>
            <a:r>
              <a:rPr lang="en-US" dirty="0">
                <a:latin typeface="Times New Roman" panose="02020603050405020304" pitchFamily="18" charset="0"/>
                <a:cs typeface="Times New Roman" panose="02020603050405020304" pitchFamily="18" charset="0"/>
              </a:rPr>
              <a:t>4. Integration Challenges : Integrating the smart traffic signal system with existing urban infrastructure can be challenging.</a:t>
            </a:r>
          </a:p>
          <a:p>
            <a:pPr marL="0" indent="0" algn="just">
              <a:buNone/>
            </a:pPr>
            <a:r>
              <a:rPr lang="en-US" dirty="0">
                <a:latin typeface="Times New Roman" panose="02020603050405020304" pitchFamily="18" charset="0"/>
                <a:cs typeface="Times New Roman" panose="02020603050405020304" pitchFamily="18" charset="0"/>
              </a:rPr>
              <a:t>5. Variability in Traffic Patterns: Traffic patterns can vary significantly based on time of day, special events, or road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238664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{CF4057F3-CD3E-4468-82F9-30B3090469FF}tf10001105</Template>
  <TotalTime>161</TotalTime>
  <Words>1131</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Franklin Gothic Book</vt:lpstr>
      <vt:lpstr>Times New Roman</vt:lpstr>
      <vt:lpstr>Crop</vt:lpstr>
      <vt:lpstr>Smart City using AI</vt:lpstr>
      <vt:lpstr>PowerPoint Presentation</vt:lpstr>
      <vt:lpstr>PowerPoint Presentation</vt:lpstr>
      <vt:lpstr>PowerPoint Presentation</vt:lpstr>
      <vt:lpstr>PowerPoint Presentation</vt:lpstr>
      <vt:lpstr>Literature Survey</vt:lpstr>
      <vt:lpstr>PowerPoint Presentation</vt:lpstr>
      <vt:lpstr>Advantages</vt:lpstr>
      <vt:lpstr>Disadvantages</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7</cp:revision>
  <dcterms:created xsi:type="dcterms:W3CDTF">2024-10-22T18:23:07Z</dcterms:created>
  <dcterms:modified xsi:type="dcterms:W3CDTF">2024-10-23T07:35:12Z</dcterms:modified>
</cp:coreProperties>
</file>