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85" r:id="rId6"/>
    <p:sldId id="286" r:id="rId7"/>
    <p:sldId id="287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Black" panose="00000A00000000000000" pitchFamily="2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BDF5CC-7AD1-4EAB-A66C-0DCACEDDFFA8}">
  <a:tblStyle styleId="{ACBDF5CC-7AD1-4EAB-A66C-0DCACEDDF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795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734a882cf6_0_1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734a882cf6_0_1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734a882cf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734a882cf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734a882cf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734a882cf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709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1734a882cf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1734a882cf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86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720000" y="32722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5175689" y="2774776"/>
            <a:ext cx="5036265" cy="4113315"/>
            <a:chOff x="4780389" y="2513201"/>
            <a:chExt cx="5036265" cy="4113315"/>
          </a:xfrm>
        </p:grpSpPr>
        <p:grpSp>
          <p:nvGrpSpPr>
            <p:cNvPr id="104" name="Google Shape;104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5" name="Google Shape;105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" name="Google Shape;106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7" name="Google Shape;107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8" name="Google Shape;108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109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10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6" name="Google Shape;136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4" name="Google Shape;144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2951589" y="-2707787"/>
            <a:ext cx="5036265" cy="4113315"/>
            <a:chOff x="4780389" y="2513201"/>
            <a:chExt cx="5036265" cy="4113315"/>
          </a:xfrm>
        </p:grpSpPr>
        <p:grpSp>
          <p:nvGrpSpPr>
            <p:cNvPr id="148" name="Google Shape;148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49" name="Google Shape;149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" name="Google Shape;150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1" name="Google Shape;151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52" name="Google Shape;152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63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171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172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173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0" name="Google Shape;180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8" name="Google Shape;188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>
            <a:spLocks noGrp="1"/>
          </p:cNvSpPr>
          <p:nvPr>
            <p:ph type="title"/>
          </p:nvPr>
        </p:nvSpPr>
        <p:spPr>
          <a:xfrm>
            <a:off x="943050" y="1307100"/>
            <a:ext cx="7257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36" name="Google Shape;336;p8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337" name="Google Shape;337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38" name="Google Shape;338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40" name="Google Shape;340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41" name="Google Shape;341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2" name="Google Shape;342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3" name="Google Shape;343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4" name="Google Shape;344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5" name="Google Shape;345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6" name="Google Shape;346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7" name="Google Shape;347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8" name="Google Shape;348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2" name="Google Shape;352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3" name="Google Shape;353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4" name="Google Shape;354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5" name="Google Shape;355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6" name="Google Shape;356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7" name="Google Shape;357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8" name="Google Shape;358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9" name="Google Shape;359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0" name="Google Shape;360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1" name="Google Shape;361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2" name="Google Shape;362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3" name="Google Shape;363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4" name="Google Shape;364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5" name="Google Shape;365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6" name="Google Shape;366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7" name="Google Shape;367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8" name="Google Shape;368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9" name="Google Shape;369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77" name="Google Shape;377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381" name="Google Shape;381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82" name="Google Shape;382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84" name="Google Shape;384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85" name="Google Shape;385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6" name="Google Shape;386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7" name="Google Shape;387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8" name="Google Shape;388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9" name="Google Shape;389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0" name="Google Shape;390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1" name="Google Shape;391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2" name="Google Shape;392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3" name="Google Shape;393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4" name="Google Shape;394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5" name="Google Shape;395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6" name="Google Shape;396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7" name="Google Shape;397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8" name="Google Shape;398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9" name="Google Shape;399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0" name="Google Shape;400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1" name="Google Shape;401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2" name="Google Shape;402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3" name="Google Shape;403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4" name="Google Shape;404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5" name="Google Shape;405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6" name="Google Shape;406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7" name="Google Shape;407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8" name="Google Shape;408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9" name="Google Shape;409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0" name="Google Shape;410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1" name="Google Shape;411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2" name="Google Shape;412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3" name="Google Shape;413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1" name="Google Shape;421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4"/>
          <p:cNvSpPr txBox="1">
            <a:spLocks noGrp="1"/>
          </p:cNvSpPr>
          <p:nvPr>
            <p:ph type="title"/>
          </p:nvPr>
        </p:nvSpPr>
        <p:spPr>
          <a:xfrm>
            <a:off x="3424066" y="3475500"/>
            <a:ext cx="50067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99" name="Google Shape;599;p14"/>
          <p:cNvSpPr txBox="1">
            <a:spLocks noGrp="1"/>
          </p:cNvSpPr>
          <p:nvPr>
            <p:ph type="subTitle" idx="1"/>
          </p:nvPr>
        </p:nvSpPr>
        <p:spPr>
          <a:xfrm>
            <a:off x="3423950" y="1025400"/>
            <a:ext cx="5006700" cy="245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00" name="Google Shape;600;p14"/>
          <p:cNvGrpSpPr/>
          <p:nvPr/>
        </p:nvGrpSpPr>
        <p:grpSpPr>
          <a:xfrm>
            <a:off x="7107962" y="-355553"/>
            <a:ext cx="1934332" cy="1332011"/>
            <a:chOff x="7107962" y="-355553"/>
            <a:chExt cx="1934332" cy="1332011"/>
          </a:xfrm>
        </p:grpSpPr>
        <p:sp>
          <p:nvSpPr>
            <p:cNvPr id="601" name="Google Shape;601;p14"/>
            <p:cNvSpPr/>
            <p:nvPr/>
          </p:nvSpPr>
          <p:spPr>
            <a:xfrm rot="-157512" flipH="1">
              <a:off x="7124135" y="209124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 rot="-157512" flipH="1">
              <a:off x="7112323" y="35256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 rot="-157512" flipH="1">
              <a:off x="7729061" y="729798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 rot="-157512" flipH="1">
              <a:off x="7756527" y="-354275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 rot="-157512" flipH="1">
              <a:off x="8076682" y="-309131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09" y="20744"/>
                  </a:moveTo>
                  <a:lnTo>
                    <a:pt x="24980" y="6322"/>
                  </a:lnTo>
                  <a:lnTo>
                    <a:pt x="11977" y="1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 rot="-157512" flipH="1">
              <a:off x="7450823" y="-324986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9" y="20743"/>
                  </a:moveTo>
                  <a:lnTo>
                    <a:pt x="24981" y="6321"/>
                  </a:lnTo>
                  <a:lnTo>
                    <a:pt x="11977" y="0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 rot="-157512" flipH="1">
              <a:off x="8375904" y="240832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4"/>
                  </a:moveTo>
                  <a:lnTo>
                    <a:pt x="24982" y="6322"/>
                  </a:lnTo>
                  <a:lnTo>
                    <a:pt x="11977" y="1"/>
                  </a:lnTo>
                  <a:lnTo>
                    <a:pt x="1" y="8102"/>
                  </a:lnTo>
                  <a:lnTo>
                    <a:pt x="1030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 rot="-157512" flipH="1">
              <a:off x="7750020" y="224978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14"/>
          <p:cNvGrpSpPr/>
          <p:nvPr/>
        </p:nvGrpSpPr>
        <p:grpSpPr>
          <a:xfrm>
            <a:off x="108580" y="3475490"/>
            <a:ext cx="1961773" cy="2399979"/>
            <a:chOff x="108580" y="3135490"/>
            <a:chExt cx="1961773" cy="2399979"/>
          </a:xfrm>
        </p:grpSpPr>
        <p:sp>
          <p:nvSpPr>
            <p:cNvPr id="610" name="Google Shape;610;p14"/>
            <p:cNvSpPr/>
            <p:nvPr/>
          </p:nvSpPr>
          <p:spPr>
            <a:xfrm rot="-157512" flipH="1">
              <a:off x="1392148" y="3329544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 rot="-157512" flipH="1">
              <a:off x="1064998" y="3864144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 rot="-157512" flipH="1">
              <a:off x="1364223" y="440671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 rot="-157512" flipH="1">
              <a:off x="119483" y="4382794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4" name="Google Shape;614;p14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615" name="Google Shape;615;p14"/>
              <p:cNvSpPr/>
              <p:nvPr/>
            </p:nvSpPr>
            <p:spPr>
              <a:xfrm rot="-157512" flipH="1">
                <a:off x="1376547" y="4265784"/>
                <a:ext cx="650167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5" fill="none" extrusionOk="0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 rot="-157512" flipH="1">
                <a:off x="1077325" y="3715820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 rot="-157512" flipH="1">
                <a:off x="1404013" y="3181711"/>
                <a:ext cx="650167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5" fill="none" extrusionOk="0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 rot="-157512" flipH="1">
                <a:off x="451466" y="3699965"/>
                <a:ext cx="650167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5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 rot="-157512" flipH="1">
                <a:off x="152244" y="3150001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 rot="-157512" flipH="1">
                <a:off x="778129" y="3165856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 rot="-157512" flipH="1">
                <a:off x="124753" y="4234050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 rot="-157512" flipH="1">
                <a:off x="423974" y="4784014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 rot="-157512" flipH="1">
                <a:off x="1049859" y="4799893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9"/>
          <p:cNvSpPr txBox="1">
            <a:spLocks noGrp="1"/>
          </p:cNvSpPr>
          <p:nvPr>
            <p:ph type="title"/>
          </p:nvPr>
        </p:nvSpPr>
        <p:spPr>
          <a:xfrm>
            <a:off x="2347938" y="7878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02" name="Google Shape;1002;p29"/>
          <p:cNvSpPr txBox="1">
            <a:spLocks noGrp="1"/>
          </p:cNvSpPr>
          <p:nvPr>
            <p:ph type="subTitle" idx="1"/>
          </p:nvPr>
        </p:nvSpPr>
        <p:spPr>
          <a:xfrm>
            <a:off x="2347900" y="1846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3" name="Google Shape;1003;p29"/>
          <p:cNvSpPr txBox="1"/>
          <p:nvPr/>
        </p:nvSpPr>
        <p:spPr>
          <a:xfrm>
            <a:off x="1691450" y="3611950"/>
            <a:ext cx="5760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4" name="Google Shape;1004;p29"/>
          <p:cNvGrpSpPr/>
          <p:nvPr/>
        </p:nvGrpSpPr>
        <p:grpSpPr>
          <a:xfrm>
            <a:off x="7372789" y="1086026"/>
            <a:ext cx="5036265" cy="4113315"/>
            <a:chOff x="4780389" y="2513201"/>
            <a:chExt cx="5036265" cy="4113315"/>
          </a:xfrm>
        </p:grpSpPr>
        <p:grpSp>
          <p:nvGrpSpPr>
            <p:cNvPr id="1005" name="Google Shape;1005;p29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06" name="Google Shape;1006;p29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7" name="Google Shape;1007;p29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08" name="Google Shape;1008;p29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09" name="Google Shape;1009;p29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0" name="Google Shape;1010;p29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1" name="Google Shape;1011;p29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2" name="Google Shape;1012;p29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3" name="Google Shape;1013;p29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4" name="Google Shape;1014;p29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5" name="Google Shape;1015;p29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6" name="Google Shape;1016;p29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7" name="Google Shape;1017;p29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8" name="Google Shape;1018;p29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9" name="Google Shape;1019;p29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0" name="Google Shape;1020;p29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1" name="Google Shape;1021;p29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2" name="Google Shape;1022;p29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3" name="Google Shape;1023;p29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4" name="Google Shape;1024;p29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5" name="Google Shape;1025;p29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6" name="Google Shape;1026;p29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7" name="Google Shape;1027;p29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8" name="Google Shape;1028;p29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9" name="Google Shape;1029;p29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0" name="Google Shape;1030;p29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1" name="Google Shape;1031;p29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2" name="Google Shape;1032;p29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3" name="Google Shape;1033;p29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4" name="Google Shape;1034;p29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5" name="Google Shape;1035;p29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6" name="Google Shape;1036;p29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37" name="Google Shape;1037;p29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29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29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9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29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29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9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29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5" name="Google Shape;1045;p29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29"/>
          <p:cNvGrpSpPr/>
          <p:nvPr/>
        </p:nvGrpSpPr>
        <p:grpSpPr>
          <a:xfrm>
            <a:off x="-2544736" y="-950637"/>
            <a:ext cx="5036265" cy="4113315"/>
            <a:chOff x="4780389" y="2513201"/>
            <a:chExt cx="5036265" cy="4113315"/>
          </a:xfrm>
        </p:grpSpPr>
        <p:grpSp>
          <p:nvGrpSpPr>
            <p:cNvPr id="1049" name="Google Shape;1049;p29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50" name="Google Shape;1050;p29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51" name="Google Shape;1051;p29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52" name="Google Shape;1052;p29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53" name="Google Shape;1053;p29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4" name="Google Shape;1054;p29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5" name="Google Shape;1055;p29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6" name="Google Shape;1056;p29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7" name="Google Shape;1057;p29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8" name="Google Shape;1058;p29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9" name="Google Shape;1059;p29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0" name="Google Shape;1060;p29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1" name="Google Shape;1061;p29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2" name="Google Shape;1062;p29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" name="Google Shape;1063;p29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" name="Google Shape;1064;p29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" name="Google Shape;1065;p29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6" name="Google Shape;1066;p29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7" name="Google Shape;1067;p29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8" name="Google Shape;1068;p29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9" name="Google Shape;1069;p29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0" name="Google Shape;1070;p29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1" name="Google Shape;1071;p29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2" name="Google Shape;1072;p29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3" name="Google Shape;1073;p29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4" name="Google Shape;1074;p29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5" name="Google Shape;1075;p29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6" name="Google Shape;1076;p29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7" name="Google Shape;1077;p29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8" name="Google Shape;1078;p29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9" name="Google Shape;1079;p29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0" name="Google Shape;1080;p29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81" name="Google Shape;1081;p29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29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29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29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29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29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29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29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89" name="Google Shape;1089;p29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60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35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>
            <a:off x="5270488" y="-154978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3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-1020085">
            <a:off x="7029503" y="3396240"/>
            <a:ext cx="1187445" cy="112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35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152297">
            <a:off x="6366573" y="164203"/>
            <a:ext cx="1647827" cy="10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1" name="Google Shape;1251;p35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6995007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200" dirty="0">
                <a:latin typeface="Montserrat Black"/>
                <a:ea typeface="Montserrat Black"/>
                <a:cs typeface="Montserrat Black"/>
                <a:sym typeface="Montserrat Black"/>
              </a:rPr>
              <a:t>SMART CITY USING AI</a:t>
            </a:r>
            <a:endParaRPr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0"/>
          <p:cNvSpPr txBox="1">
            <a:spLocks noGrp="1"/>
          </p:cNvSpPr>
          <p:nvPr>
            <p:ph type="title"/>
          </p:nvPr>
        </p:nvSpPr>
        <p:spPr>
          <a:xfrm>
            <a:off x="1914375" y="2150850"/>
            <a:ext cx="5315249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IDEA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8" name="Google Shape;1408;p4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152297">
            <a:off x="7181325" y="246575"/>
            <a:ext cx="1647827" cy="1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9" name="Google Shape;1409;p41"/>
          <p:cNvPicPr preferRelativeResize="0"/>
          <p:nvPr/>
        </p:nvPicPr>
        <p:blipFill rotWithShape="1">
          <a:blip r:embed="rId4">
            <a:alphaModFix/>
          </a:blip>
          <a:srcRect l="15236" r="10474"/>
          <a:stretch/>
        </p:blipFill>
        <p:spPr>
          <a:xfrm rot="1220421">
            <a:off x="408399" y="3540122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0" name="Google Shape;1410;p41"/>
          <p:cNvPicPr preferRelativeResize="0"/>
          <p:nvPr/>
        </p:nvPicPr>
        <p:blipFill rotWithShape="1">
          <a:blip r:embed="rId5">
            <a:alphaModFix/>
          </a:blip>
          <a:srcRect l="22009" r="18455"/>
          <a:stretch/>
        </p:blipFill>
        <p:spPr>
          <a:xfrm rot="3321565">
            <a:off x="7376838" y="2871512"/>
            <a:ext cx="652200" cy="616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1" name="Google Shape;1411;p41"/>
          <p:cNvGrpSpPr/>
          <p:nvPr/>
        </p:nvGrpSpPr>
        <p:grpSpPr>
          <a:xfrm>
            <a:off x="1241825" y="3080475"/>
            <a:ext cx="76825" cy="76800"/>
            <a:chOff x="3104875" y="1099400"/>
            <a:chExt cx="76825" cy="76800"/>
          </a:xfrm>
        </p:grpSpPr>
        <p:sp>
          <p:nvSpPr>
            <p:cNvPr id="1412" name="Google Shape;1412;p4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0" name="Google Shape;1420;p41"/>
          <p:cNvSpPr txBox="1">
            <a:spLocks noGrp="1"/>
          </p:cNvSpPr>
          <p:nvPr>
            <p:ph type="title"/>
          </p:nvPr>
        </p:nvSpPr>
        <p:spPr>
          <a:xfrm>
            <a:off x="943050" y="1307100"/>
            <a:ext cx="72579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smart city, powered by AI, is a technologically advanced urban area that utilizes data and analytics to improve quality of life for its residents.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AI-driven systems can optimize traffic flow, manage energy consumption, monitor environmental conditions, and enhance public services.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2"/>
          <p:cNvSpPr txBox="1">
            <a:spLocks noGrp="1"/>
          </p:cNvSpPr>
          <p:nvPr>
            <p:ph type="title"/>
          </p:nvPr>
        </p:nvSpPr>
        <p:spPr>
          <a:xfrm>
            <a:off x="1353830" y="2015730"/>
            <a:ext cx="6436339" cy="1360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Real-Time Traffic Monitoring and Prediction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Traffic Signal Control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Dynamic Route Guidance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Public Transportation Optimization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6" name="Google Shape;1426;p42"/>
          <p:cNvSpPr txBox="1">
            <a:spLocks noGrp="1"/>
          </p:cNvSpPr>
          <p:nvPr>
            <p:ph type="subTitle" idx="1"/>
          </p:nvPr>
        </p:nvSpPr>
        <p:spPr>
          <a:xfrm>
            <a:off x="1711239" y="639514"/>
            <a:ext cx="5721519" cy="1195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Traffic Management Using AI and ML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2"/>
          <p:cNvSpPr txBox="1">
            <a:spLocks noGrp="1"/>
          </p:cNvSpPr>
          <p:nvPr>
            <p:ph type="title"/>
          </p:nvPr>
        </p:nvSpPr>
        <p:spPr>
          <a:xfrm>
            <a:off x="1783460" y="1995045"/>
            <a:ext cx="6938509" cy="732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Real-Time Occupancy Detection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Dynamic Pricing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6" name="Google Shape;1426;p42"/>
          <p:cNvSpPr txBox="1">
            <a:spLocks noGrp="1"/>
          </p:cNvSpPr>
          <p:nvPr>
            <p:ph type="subTitle" idx="1"/>
          </p:nvPr>
        </p:nvSpPr>
        <p:spPr>
          <a:xfrm>
            <a:off x="2068650" y="639514"/>
            <a:ext cx="4436322" cy="11952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Smart</a:t>
            </a:r>
            <a:r>
              <a:rPr lang="en-US" sz="4000" b="1" dirty="0"/>
              <a:t> </a:t>
            </a:r>
            <a:r>
              <a:rPr lang="en-US" b="1" dirty="0"/>
              <a:t>Parking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8073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42"/>
          <p:cNvSpPr txBox="1">
            <a:spLocks noGrp="1"/>
          </p:cNvSpPr>
          <p:nvPr>
            <p:ph type="title"/>
          </p:nvPr>
        </p:nvSpPr>
        <p:spPr>
          <a:xfrm>
            <a:off x="1783460" y="1995045"/>
            <a:ext cx="6436339" cy="19908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Optimal Waste Collection Routing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Predictive Waste Generation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Smart Waste Bins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6" name="Google Shape;1426;p42"/>
          <p:cNvSpPr txBox="1">
            <a:spLocks noGrp="1"/>
          </p:cNvSpPr>
          <p:nvPr>
            <p:ph type="subTitle" idx="1"/>
          </p:nvPr>
        </p:nvSpPr>
        <p:spPr>
          <a:xfrm>
            <a:off x="1589217" y="883138"/>
            <a:ext cx="5965565" cy="592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Smart Waste Management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94069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20DA-324C-481E-64DE-886877D0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502" y="2164826"/>
            <a:ext cx="4448100" cy="1058700"/>
          </a:xfrm>
        </p:spPr>
        <p:txBody>
          <a:bodyPr/>
          <a:lstStyle/>
          <a:p>
            <a:r>
              <a:rPr lang="en-IN" dirty="0"/>
              <a:t>THANKS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EE522B-73F8-E0CB-16B5-D21C63229EB7}"/>
              </a:ext>
            </a:extLst>
          </p:cNvPr>
          <p:cNvSpPr/>
          <p:nvPr/>
        </p:nvSpPr>
        <p:spPr>
          <a:xfrm>
            <a:off x="1724628" y="3541853"/>
            <a:ext cx="5555848" cy="8138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25261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27173A"/>
      </a:lt1>
      <a:dk2>
        <a:srgbClr val="AE77D6"/>
      </a:dk2>
      <a:lt2>
        <a:srgbClr val="5A1387"/>
      </a:lt2>
      <a:accent1>
        <a:srgbClr val="76F3FB"/>
      </a:accent1>
      <a:accent2>
        <a:srgbClr val="729B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113</Words>
  <Application>Microsoft Office PowerPoint</Application>
  <PresentationFormat>On-screen Show (16:9)</PresentationFormat>
  <Paragraphs>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Montserrat Black</vt:lpstr>
      <vt:lpstr>Arial</vt:lpstr>
      <vt:lpstr>Montserrat</vt:lpstr>
      <vt:lpstr>Times New Roman</vt:lpstr>
      <vt:lpstr>Artificial Intelligence (AI) Technology Consulting by Slidesgo</vt:lpstr>
      <vt:lpstr>SMART CITY USING AI</vt:lpstr>
      <vt:lpstr>ABOUT THE IDEA</vt:lpstr>
      <vt:lpstr>A smart city, powered by AI, is a technologically advanced urban area that utilizes data and analytics to improve quality of life for its residents. AI-driven systems can optimize traffic flow, manage energy consumption, monitor environmental conditions, and enhance public services. </vt:lpstr>
      <vt:lpstr>• Real-Time Traffic Monitoring and Prediction • Adaptive Traffic Signal Control • Dynamic Route Guidance • Public Transportation Optimization</vt:lpstr>
      <vt:lpstr>• Real-Time Occupancy Detection • Dynamic Pricing</vt:lpstr>
      <vt:lpstr>• Optimal Waste Collection Routing • Predictive Waste Generation • Smart Waste Bins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HP</cp:lastModifiedBy>
  <cp:revision>4</cp:revision>
  <dcterms:modified xsi:type="dcterms:W3CDTF">2024-08-25T17:36:31Z</dcterms:modified>
</cp:coreProperties>
</file>