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3"/>
    <p:sldId id="268" r:id="rId4"/>
    <p:sldId id="259" r:id="rId5"/>
    <p:sldId id="270" r:id="rId6"/>
    <p:sldId id="27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ustomXml" Target="../customXml/item3.xml"/><Relationship Id="rId15" Type="http://schemas.openxmlformats.org/officeDocument/2006/relationships/customXml" Target="../customXml/item2.xml"/><Relationship Id="rId14" Type="http://schemas.openxmlformats.org/officeDocument/2006/relationships/customXml" Target="../customXml/item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498DD01-AE08-4A25-9CC2-15C43E463F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498DD01-AE08-4A25-9CC2-15C43E463F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498DD01-AE08-4A25-9CC2-15C43E463F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smtClean="0">
                <a:latin typeface="SamsungOne 700" panose="020B0803030303020204" pitchFamily="34" charset="0"/>
                <a:ea typeface="SamsungOne 700" panose="020B0803030303020204" pitchFamily="34" charset="0"/>
              </a:rPr>
              <a:t>[Samsung PRISM] Preliminary Discussion</a:t>
            </a:r>
            <a:endParaRPr lang="en-IN" sz="3200" b="1" dirty="0">
              <a:latin typeface="SamsungOne 700" panose="020B0803030303020204" pitchFamily="34" charset="0"/>
              <a:ea typeface="SamsungOne 700" panose="020B08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smtClean="0">
                <a:latin typeface="SamsungOne 600C" panose="020B0706030303020204" pitchFamily="34" charset="0"/>
                <a:ea typeface="SamsungOne 600C" panose="020B0706030303020204" pitchFamily="34" charset="0"/>
              </a:rPr>
              <a:t>Team</a:t>
            </a:r>
            <a:endParaRPr lang="en-IN" sz="2000" b="1" dirty="0">
              <a:latin typeface="SamsungOne 600C" panose="020B0706030303020204" pitchFamily="34" charset="0"/>
              <a:ea typeface="SamsungOne 600C" panose="020B0706030303020204" pitchFamily="34" charset="0"/>
            </a:endParaRP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smtClean="0">
                <a:solidFill>
                  <a:srgbClr val="0E4094"/>
                </a:solidFill>
                <a:latin typeface="SamsungOne 600C" panose="020B0706030303020204" pitchFamily="34" charset="0"/>
                <a:ea typeface="SamsungOne 600C" panose="020B0706030303020204" pitchFamily="34" charset="0"/>
              </a:rPr>
              <a:t>College Professor(s):</a:t>
            </a:r>
            <a:r>
              <a:rPr lang="en-IN" dirty="0">
                <a:solidFill>
                  <a:srgbClr val="0E4094"/>
                </a:solidFill>
                <a:latin typeface="SamsungOne 600C" panose="020B0706030303020204" pitchFamily="34" charset="0"/>
                <a:ea typeface="SamsungOne 600C" panose="020B0706030303020204" pitchFamily="34" charset="0"/>
              </a:rPr>
              <a:t> </a:t>
            </a:r>
            <a:r>
              <a:rPr lang="en-IN" dirty="0" smtClean="0">
                <a:solidFill>
                  <a:srgbClr val="0E4094"/>
                </a:solidFill>
                <a:latin typeface="SamsungOne 600C" panose="020B0706030303020204" pitchFamily="34" charset="0"/>
                <a:ea typeface="SamsungOne 600C" panose="020B0706030303020204" pitchFamily="34" charset="0"/>
              </a:rPr>
              <a:t> XX / </a:t>
            </a:r>
            <a:r>
              <a:rPr lang="en-IN" dirty="0">
                <a:solidFill>
                  <a:srgbClr val="0E4094"/>
                </a:solidFill>
                <a:latin typeface="SamsungOne 600C" panose="020B0706030303020204" pitchFamily="34" charset="0"/>
                <a:ea typeface="SamsungOne 600C" panose="020B0706030303020204" pitchFamily="34" charset="0"/>
              </a:rPr>
              <a:t>Email ID</a:t>
            </a:r>
            <a:endParaRPr lang="en-IN" i="1" dirty="0" smtClean="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smtClean="0">
                <a:solidFill>
                  <a:srgbClr val="0E4094"/>
                </a:solidFill>
                <a:latin typeface="SamsungOne 600C" panose="020B0706030303020204" pitchFamily="34" charset="0"/>
                <a:ea typeface="SamsungOne 600C" panose="020B0706030303020204" pitchFamily="34" charset="0"/>
              </a:rPr>
              <a:t>Students:</a:t>
            </a:r>
            <a:endParaRPr lang="en-IN" dirty="0" smtClean="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smtClean="0">
                <a:solidFill>
                  <a:srgbClr val="0E4094"/>
                </a:solidFill>
                <a:latin typeface="SamsungOne 600C" panose="020B0706030303020204" pitchFamily="34" charset="0"/>
                <a:ea typeface="SamsungOne 600C" panose="020B0706030303020204" pitchFamily="34" charset="0"/>
              </a:rPr>
              <a:t>XX / Email ID</a:t>
            </a:r>
            <a:endParaRPr lang="en-IN" sz="1400" dirty="0" smtClean="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XX / Email ID</a:t>
            </a:r>
            <a:endParaRPr lang="en-IN" sz="1400" dirty="0" smtClean="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XX / Email ID</a:t>
            </a:r>
            <a:endParaRPr lang="en-IN" sz="1400" dirty="0" smtClean="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XX / Email ID</a:t>
            </a:r>
            <a:endParaRPr lang="en-IN" sz="1400" dirty="0" smtClean="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smtClean="0">
                <a:solidFill>
                  <a:srgbClr val="0E4094"/>
                </a:solidFill>
                <a:latin typeface="SamsungOne 600C" panose="020B0706030303020204" pitchFamily="34" charset="0"/>
                <a:ea typeface="SamsungOne 600C" panose="020B0706030303020204" pitchFamily="34" charset="0"/>
              </a:rPr>
              <a:t>Department:</a:t>
            </a:r>
            <a:endParaRPr lang="en-IN" dirty="0">
              <a:solidFill>
                <a:srgbClr val="0E4094"/>
              </a:solidFill>
              <a:latin typeface="SamsungOne 600C" panose="020B0706030303020204" pitchFamily="34" charset="0"/>
              <a:ea typeface="SamsungOne 600C" panose="020B0706030303020204" pitchFamily="34" charset="0"/>
            </a:endParaRPr>
          </a:p>
        </p:txBody>
      </p:sp>
      <p:sp>
        <p:nvSpPr>
          <p:cNvPr id="28" name="TextBox 27"/>
          <p:cNvSpPr txBox="1"/>
          <p:nvPr/>
        </p:nvSpPr>
        <p:spPr>
          <a:xfrm>
            <a:off x="9638098" y="5784762"/>
            <a:ext cx="2032566" cy="706755"/>
          </a:xfrm>
          <a:prstGeom prst="rect">
            <a:avLst/>
          </a:prstGeom>
          <a:noFill/>
        </p:spPr>
        <p:txBody>
          <a:bodyPr wrap="square" rtlCol="0" anchor="ctr">
            <a:spAutoFit/>
          </a:bodyPr>
          <a:lstStyle/>
          <a:p>
            <a:r>
              <a:rPr lang="en-IN" sz="2000" dirty="0" smtClean="0">
                <a:latin typeface="SamsungOne 600C" panose="020B0706030303020204" pitchFamily="34" charset="0"/>
                <a:ea typeface="SamsungOne 600C" panose="020B0706030303020204" pitchFamily="34" charset="0"/>
              </a:rPr>
              <a:t>Date: </a:t>
            </a:r>
            <a:r>
              <a:rPr lang="en-US" altLang="en-IN" sz="2000" dirty="0" smtClean="0">
                <a:latin typeface="SamsungOne 600C" panose="020B0706030303020204" pitchFamily="34" charset="0"/>
                <a:ea typeface="SamsungOne 600C" panose="020B0706030303020204" pitchFamily="34" charset="0"/>
              </a:rPr>
              <a:t>20th</a:t>
            </a:r>
            <a:r>
              <a:rPr lang="en-IN" sz="2000" dirty="0" smtClean="0">
                <a:latin typeface="SamsungOne 600C" panose="020B0706030303020204" pitchFamily="34" charset="0"/>
                <a:ea typeface="SamsungOne 600C" panose="020B0706030303020204" pitchFamily="34" charset="0"/>
              </a:rPr>
              <a:t> Aug</a:t>
            </a:r>
            <a:r>
              <a:rPr lang="en-US" altLang="en-IN" sz="2000" dirty="0" smtClean="0">
                <a:latin typeface="SamsungOne 600C" panose="020B0706030303020204" pitchFamily="34" charset="0"/>
                <a:ea typeface="SamsungOne 600C" panose="020B0706030303020204" pitchFamily="34" charset="0"/>
              </a:rPr>
              <a:t>ust </a:t>
            </a:r>
            <a:r>
              <a:rPr lang="en-IN" sz="2000" dirty="0" smtClean="0">
                <a:latin typeface="SamsungOne 600C" panose="020B0706030303020204" pitchFamily="34" charset="0"/>
                <a:ea typeface="SamsungOne 600C" panose="020B0706030303020204" pitchFamily="34" charset="0"/>
              </a:rPr>
              <a:t> 20</a:t>
            </a:r>
            <a:r>
              <a:rPr lang="en-US" altLang="en-IN" sz="2000" dirty="0" smtClean="0">
                <a:latin typeface="SamsungOne 600C" panose="020B0706030303020204" pitchFamily="34" charset="0"/>
                <a:ea typeface="SamsungOne 600C" panose="020B0706030303020204" pitchFamily="34" charset="0"/>
              </a:rPr>
              <a:t>23</a:t>
            </a:r>
            <a:endParaRPr lang="en-US" altLang="en-IN" sz="2000" dirty="0" smtClean="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1" cstate="print">
            <a:extLst>
              <a:ext uri="{28A0092B-C50C-407E-A947-70E740481C1C}">
                <a14:useLocalDpi xmlns:a14="http://schemas.microsoft.com/office/drawing/2010/main" val="0"/>
              </a:ext>
            </a:extLst>
          </a:blip>
          <a:srcRect l="4529" t="20267" r="4175" b="26842"/>
          <a:stretch>
            <a:fillRect/>
          </a:stretch>
        </p:blipFill>
        <p:spPr>
          <a:xfrm>
            <a:off x="10942081" y="105045"/>
            <a:ext cx="1249918" cy="474910"/>
          </a:xfrm>
          <a:prstGeom prst="rect">
            <a:avLst/>
          </a:prstGeom>
        </p:spPr>
      </p:pic>
      <p:sp>
        <p:nvSpPr>
          <p:cNvPr id="34" name="TextBox 33"/>
          <p:cNvSpPr txBox="1"/>
          <p:nvPr/>
        </p:nvSpPr>
        <p:spPr>
          <a:xfrm>
            <a:off x="1408136" y="1970707"/>
            <a:ext cx="9402182" cy="1322070"/>
          </a:xfrm>
          <a:prstGeom prst="rect">
            <a:avLst/>
          </a:prstGeom>
          <a:noFill/>
        </p:spPr>
        <p:txBody>
          <a:bodyPr wrap="square" rtlCol="0" anchor="ctr">
            <a:spAutoFit/>
          </a:bodyPr>
          <a:lstStyle/>
          <a:p>
            <a:pPr algn="ctr"/>
            <a:r>
              <a:rPr lang="en-IN" sz="4000" b="1" i="1" dirty="0" smtClean="0">
                <a:latin typeface="SamsungOne 700" panose="020B0803030303020204" pitchFamily="34" charset="0"/>
                <a:ea typeface="SamsungOne 700" panose="020B0803030303020204" pitchFamily="34" charset="0"/>
              </a:rPr>
              <a:t> Detect</a:t>
            </a:r>
            <a:r>
              <a:rPr lang="en-US" altLang="en-IN" sz="4000" b="1" i="1" dirty="0" smtClean="0">
                <a:latin typeface="SamsungOne 700" panose="020B0803030303020204" pitchFamily="34" charset="0"/>
                <a:ea typeface="SamsungOne 700" panose="020B0803030303020204" pitchFamily="34" charset="0"/>
              </a:rPr>
              <a:t>ing</a:t>
            </a:r>
            <a:r>
              <a:rPr lang="en-IN" sz="4000" b="1" i="1" dirty="0" smtClean="0">
                <a:latin typeface="SamsungOne 700" panose="020B0803030303020204" pitchFamily="34" charset="0"/>
                <a:ea typeface="SamsungOne 700" panose="020B0803030303020204" pitchFamily="34" charset="0"/>
              </a:rPr>
              <a:t> ghost artefacts in the given Multi Frame HDR processed image</a:t>
            </a:r>
            <a:endParaRPr lang="en-IN" sz="4000" b="1" i="1" dirty="0">
              <a:latin typeface="SamsungOne 700" panose="020B0803030303020204" pitchFamily="34" charset="0"/>
              <a:ea typeface="SamsungOne 700" panose="020B0803030303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5" y="0"/>
            <a:ext cx="12192635" cy="685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1" cstate="print">
            <a:extLst>
              <a:ext uri="{28A0092B-C50C-407E-A947-70E740481C1C}">
                <a14:useLocalDpi xmlns:a14="http://schemas.microsoft.com/office/drawing/2010/main" val="0"/>
              </a:ext>
            </a:extLst>
          </a:blip>
          <a:srcRect l="4529" t="20267" r="4175" b="26842"/>
          <a:stretch>
            <a:fillRect/>
          </a:stretch>
        </p:blipFill>
        <p:spPr>
          <a:xfrm>
            <a:off x="10942081" y="105045"/>
            <a:ext cx="1249918" cy="474910"/>
          </a:xfrm>
          <a:prstGeom prst="rect">
            <a:avLst/>
          </a:prstGeom>
        </p:spPr>
      </p:pic>
      <p:sp>
        <p:nvSpPr>
          <p:cNvPr id="7" name="TextBox 6"/>
          <p:cNvSpPr txBox="1"/>
          <p:nvPr/>
        </p:nvSpPr>
        <p:spPr>
          <a:xfrm>
            <a:off x="0" y="884404"/>
            <a:ext cx="12191999" cy="76944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Major </a:t>
            </a:r>
            <a:r>
              <a:rPr lang="en-US" sz="1600" b="1" u="sng" dirty="0" smtClean="0">
                <a:solidFill>
                  <a:srgbClr val="0E4094"/>
                </a:solidFill>
              </a:rPr>
              <a:t>Observations </a:t>
            </a:r>
            <a:r>
              <a:rPr lang="en-US" sz="1600" b="1" u="sng" dirty="0">
                <a:solidFill>
                  <a:srgbClr val="0E4094"/>
                </a:solidFill>
              </a:rPr>
              <a:t>/ </a:t>
            </a:r>
            <a:r>
              <a:rPr lang="en-US" sz="1600" b="1" u="sng" dirty="0" smtClean="0">
                <a:solidFill>
                  <a:srgbClr val="0E4094"/>
                </a:solidFill>
              </a:rPr>
              <a:t>Conclusions: </a:t>
            </a:r>
            <a:endParaRPr lang="en-US" sz="1600" b="1" u="sng" dirty="0">
              <a:solidFill>
                <a:srgbClr val="0E4094"/>
              </a:solidFill>
            </a:endParaRPr>
          </a:p>
          <a:p>
            <a:pPr algn="just"/>
            <a:r>
              <a:rPr lang="en-US" sz="1200" dirty="0">
                <a:solidFill>
                  <a:srgbClr val="0E4094"/>
                </a:solidFill>
              </a:rPr>
              <a:t>      </a:t>
            </a:r>
            <a:r>
              <a:rPr lang="en-US" sz="1200" dirty="0" smtClean="0">
                <a:solidFill>
                  <a:srgbClr val="0E4094"/>
                </a:solidFill>
              </a:rPr>
              <a:t>(provide </a:t>
            </a:r>
            <a:r>
              <a:rPr lang="en-US" sz="1200" dirty="0">
                <a:solidFill>
                  <a:srgbClr val="0E4094"/>
                </a:solidFill>
              </a:rPr>
              <a:t>details about your findings, </a:t>
            </a:r>
            <a:r>
              <a:rPr lang="en-US" sz="1200" dirty="0" smtClean="0">
                <a:solidFill>
                  <a:srgbClr val="0E4094"/>
                </a:solidFill>
              </a:rPr>
              <a:t>experimental </a:t>
            </a:r>
            <a:r>
              <a:rPr lang="en-US" sz="1200" dirty="0">
                <a:solidFill>
                  <a:srgbClr val="0E4094"/>
                </a:solidFill>
              </a:rPr>
              <a:t>opinion – Use separate slide if </a:t>
            </a:r>
            <a:r>
              <a:rPr lang="en-US" sz="1200" dirty="0" smtClean="0">
                <a:solidFill>
                  <a:srgbClr val="0E4094"/>
                </a:solidFill>
              </a:rPr>
              <a:t>necessary)</a:t>
            </a:r>
            <a:endParaRPr lang="en-US" sz="1600" dirty="0" smtClean="0"/>
          </a:p>
          <a:p>
            <a:pPr algn="just"/>
            <a:endParaRPr lang="en-US" sz="1600" dirty="0" smtClean="0"/>
          </a:p>
        </p:txBody>
      </p:sp>
      <p:sp>
        <p:nvSpPr>
          <p:cNvPr id="3" name="Text Box 2"/>
          <p:cNvSpPr txBox="1"/>
          <p:nvPr/>
        </p:nvSpPr>
        <p:spPr>
          <a:xfrm>
            <a:off x="313055" y="1818005"/>
            <a:ext cx="11625580" cy="4461510"/>
          </a:xfrm>
          <a:prstGeom prst="rect">
            <a:avLst/>
          </a:prstGeom>
          <a:noFill/>
        </p:spPr>
        <p:txBody>
          <a:bodyPr wrap="square" rtlCol="0">
            <a:spAutoFit/>
          </a:bodyPr>
          <a:p>
            <a:r>
              <a:rPr lang="en-US" sz="2400" b="1" u="sng"/>
              <a:t>Some of the techniques used for ghost artefacts detection-:</a:t>
            </a:r>
            <a:endParaRPr lang="en-US" sz="2400" b="1" u="sng"/>
          </a:p>
          <a:p>
            <a:pPr marL="342900" indent="-342900">
              <a:buFont typeface="Arial" panose="020B0604020202020204" pitchFamily="34" charset="0"/>
              <a:buChar char="•"/>
            </a:pPr>
            <a:r>
              <a:rPr lang="en-US" sz="2000" u="sng"/>
              <a:t> </a:t>
            </a:r>
            <a:r>
              <a:rPr lang="en-US" sz="2000" b="1" u="sng"/>
              <a:t>SSIM (Structural Similarity Index)-:</a:t>
            </a:r>
            <a:r>
              <a:rPr lang="en-US" sz="2000"/>
              <a:t>Measures image similarity by comparing a reference image with a target image. It divides images into patches, assesses patch similarities, identifies potential ghost artifacts, reassembles images into HDR format, and effectively prevents ghost artifacts in the final HDR image.</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u="sng"/>
              <a:t>CNN Approach-:</a:t>
            </a:r>
            <a:r>
              <a:rPr lang="en-US" sz="2000"/>
              <a:t>(Same method as above but using patches and CNN)A patch having a ghost artifact when matched with a patch that does not have the ghost artifact can be effectively detected using the method of convolutional neural network.</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u="sng"/>
              <a:t>Variance based method-:</a:t>
            </a:r>
            <a:r>
              <a:rPr lang="en-US" sz="2000"/>
              <a:t> This method uses the concept of local variance to identify regions in an image where objects are likely to be blurred. It involves a series of computations based on radiance values and variance measures to make this determination. The threshold of 0.18 and the VI calculations are specific parameters used in this method to quantify blurriness.</a:t>
            </a:r>
            <a:endParaRPr lang="en-US" sz="2000"/>
          </a:p>
          <a:p>
            <a:pPr marL="342900" indent="-342900">
              <a:buFont typeface="Arial" panose="020B0604020202020204" pitchFamily="34" charset="0"/>
              <a:buChar char="•"/>
            </a:pPr>
            <a:endParaRPr 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3055" y="108585"/>
            <a:ext cx="11701145" cy="5846445"/>
          </a:xfrm>
          <a:prstGeom prst="rect">
            <a:avLst/>
          </a:prstGeom>
          <a:noFill/>
        </p:spPr>
        <p:txBody>
          <a:bodyPr wrap="square" rtlCol="0">
            <a:spAutoFit/>
          </a:bodyPr>
          <a:p>
            <a:r>
              <a:rPr lang="en-US" sz="2000"/>
              <a:t>•</a:t>
            </a:r>
            <a:r>
              <a:rPr lang="en-US" sz="2000" b="1" u="sng"/>
              <a:t>Entropy based method-:</a:t>
            </a:r>
            <a:r>
              <a:rPr lang="en-US" sz="2000"/>
              <a:t>In this method, the process involves calculating the entropy for each pixel in the low dynamic range (LDR) images, representing the degree of variation in the pixel's surroundings. An Uncertainty Image (UI) is then generated by comparing pixel entropies across different LDR images. A weighting function is applied to give higher importance to brighter pixels. The UI is utilized to detect "ghost" regions, where pixel information significantly varies between images, using a threshold of 0.7 to identify such regions.</a:t>
            </a:r>
            <a:endParaRPr lang="en-US" sz="2000"/>
          </a:p>
          <a:p>
            <a:endParaRPr lang="en-US" sz="2000"/>
          </a:p>
          <a:p>
            <a:r>
              <a:rPr lang="en-US" sz="2000"/>
              <a:t>•</a:t>
            </a:r>
            <a:r>
              <a:rPr lang="en-US" sz="2000" b="1" u="sng"/>
              <a:t>Prediction based-:</a:t>
            </a:r>
            <a:r>
              <a:rPr lang="en-US" sz="2000"/>
              <a:t>In this prediction-based approach, we start by predicting the brightness of pixels in one image (Ll) based on another image (Lk) using a camera response function and exposure time information. Then, we compare these predictions to the actual brightness values in Ll. If the predicted and actual values significantly differ, we identify those pixels as "ghost pixels." This process is applied to all pixels, generating a "ghost map" for Ll, highlighting pixels that behave unexpectedly compared to our predictions.</a:t>
            </a:r>
            <a:endParaRPr lang="en-US" sz="2000"/>
          </a:p>
          <a:p>
            <a:endParaRPr lang="en-US" sz="2000"/>
          </a:p>
          <a:p>
            <a:r>
              <a:rPr lang="en-US" sz="2000"/>
              <a:t>•</a:t>
            </a:r>
            <a:r>
              <a:rPr lang="en-US" sz="2000" b="1" u="sng"/>
              <a:t>Ghost Artifact Removal in DTI Images-:</a:t>
            </a:r>
            <a:r>
              <a:rPr lang="en-US" sz="2000"/>
              <a:t>A multi-stage post-processing pipeline focusing on texture analysis effectively removes ghost artifacts from Diffusion Tensor Imaging (DTI) images. The approach involves segmentation, feature extraction, and classification, using mathematical morphological processing for segmentation, selecting texture features for maximal class dependence, and employing the Adaptive Neuro-Fuzzy Interface System (ANFIS) for differentiation. This method shows promise in advancing neuroimaging image processing. </a:t>
            </a:r>
            <a:endParaRPr lang="en-US" sz="2000"/>
          </a:p>
          <a:p>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1130" y="90805"/>
            <a:ext cx="11950065" cy="2030095"/>
          </a:xfrm>
          <a:prstGeom prst="rect">
            <a:avLst/>
          </a:prstGeom>
          <a:noFill/>
        </p:spPr>
        <p:txBody>
          <a:bodyPr wrap="square" rtlCol="0">
            <a:spAutoFit/>
          </a:bodyPr>
          <a:p>
            <a:r>
              <a:rPr lang="en-US">
                <a:sym typeface="+mn-ea"/>
              </a:rPr>
              <a:t>•</a:t>
            </a:r>
            <a:r>
              <a:rPr lang="en-US" b="1" u="sng">
                <a:sym typeface="+mn-ea"/>
              </a:rPr>
              <a:t>Simplified CNN for Artifact Detection-:</a:t>
            </a:r>
            <a:r>
              <a:rPr lang="en-US">
                <a:sym typeface="+mn-ea"/>
              </a:rPr>
              <a:t>A simplified CNN architecture, similar to AlexNet, utilizing 2D convolutional layers with ReLU activation functions, max-pooling layers, and SoftMax outputs, detects artifacts in images. It successfully identifies 97% of previously flagged images and outperforms by detecting ten times more images with artifacts while maintaining a precision of approximately 78%.</a:t>
            </a:r>
            <a:endParaRPr lang="en-US"/>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Queries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1" cstate="print">
            <a:extLst>
              <a:ext uri="{28A0092B-C50C-407E-A947-70E740481C1C}">
                <a14:useLocalDpi xmlns:a14="http://schemas.microsoft.com/office/drawing/2010/main" val="0"/>
              </a:ext>
            </a:extLst>
          </a:blip>
          <a:srcRect l="4529" t="20267" r="4175" b="26842"/>
          <a:stretch>
            <a:fillRect/>
          </a:stretch>
        </p:blipFill>
        <p:spPr>
          <a:xfrm>
            <a:off x="10942081" y="105045"/>
            <a:ext cx="1249918" cy="474910"/>
          </a:xfrm>
          <a:prstGeom prst="rect">
            <a:avLst/>
          </a:prstGeom>
        </p:spPr>
      </p:pic>
      <p:sp>
        <p:nvSpPr>
          <p:cNvPr id="8" name="TextBox 7"/>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smtClean="0">
                <a:solidFill>
                  <a:srgbClr val="0E4094"/>
                </a:solidFill>
              </a:rPr>
              <a:t>Challenges </a:t>
            </a:r>
            <a:r>
              <a:rPr lang="en-US" sz="1600" dirty="0" smtClean="0">
                <a:solidFill>
                  <a:srgbClr val="0E4094"/>
                </a:solidFill>
              </a:rPr>
              <a:t>: </a:t>
            </a:r>
            <a:endParaRPr lang="en-US" sz="1600" dirty="0" smtClean="0">
              <a:solidFill>
                <a:srgbClr val="0E4094"/>
              </a:solidFill>
            </a:endParaRPr>
          </a:p>
          <a:p>
            <a:pPr algn="just"/>
            <a:r>
              <a:rPr lang="en-US" sz="1200" dirty="0" smtClean="0">
                <a:solidFill>
                  <a:srgbClr val="0E4094"/>
                </a:solidFill>
              </a:rPr>
              <a:t>      (Discuss in the form of bullets, what are the next action steps, any road blocks / bottlenecks)</a:t>
            </a:r>
            <a:endParaRPr lang="en-US" sz="1200" dirty="0" smtClean="0">
              <a:solidFill>
                <a:srgbClr val="0E4094"/>
              </a:solidFill>
            </a:endParaRPr>
          </a:p>
        </p:txBody>
      </p:sp>
      <p:sp>
        <p:nvSpPr>
          <p:cNvPr id="2" name="Text Box 1"/>
          <p:cNvSpPr txBox="1"/>
          <p:nvPr/>
        </p:nvSpPr>
        <p:spPr>
          <a:xfrm>
            <a:off x="169545" y="1556385"/>
            <a:ext cx="12022455" cy="1137285"/>
          </a:xfrm>
          <a:prstGeom prst="rect">
            <a:avLst/>
          </a:prstGeom>
          <a:noFill/>
        </p:spPr>
        <p:txBody>
          <a:bodyPr wrap="square" rtlCol="0">
            <a:spAutoFit/>
          </a:bodyPr>
          <a:p>
            <a:pPr marL="285750" indent="-285750">
              <a:buFont typeface="Arial" panose="020B0604020202020204" pitchFamily="34" charset="0"/>
              <a:buChar char="•"/>
            </a:pPr>
            <a:r>
              <a:rPr lang="en-US" sz="2800" b="1" u="sng"/>
              <a:t>Few of the challenges</a:t>
            </a:r>
            <a:endParaRPr lang="en-US" sz="2800" b="1" u="sng"/>
          </a:p>
          <a:p>
            <a:pPr marL="514350" indent="-514350">
              <a:buFont typeface="Arial" panose="020B0604020202020204" pitchFamily="34" charset="0"/>
              <a:buAutoNum type="arabicPeriod"/>
            </a:pPr>
            <a:r>
              <a:rPr lang="en-US" sz="2000"/>
              <a:t>Finding dataset of processed HDR images having ghost artefacts for training purpose</a:t>
            </a:r>
            <a:endParaRPr lang="en-US" sz="2000"/>
          </a:p>
          <a:p>
            <a:pPr marL="514350" indent="-514350">
              <a:buFont typeface="Arial" panose="020B0604020202020204" pitchFamily="34" charset="0"/>
              <a:buAutoNum type="arabicPeriod"/>
            </a:pPr>
            <a:r>
              <a:rPr lang="en-US" sz="2000"/>
              <a:t>Very limited resources/research for detecting ghost artefacts in</a:t>
            </a:r>
            <a:r>
              <a:rPr lang="en-US" sz="2000" b="1"/>
              <a:t> already pre processed HDR image</a:t>
            </a:r>
            <a:endParaRPr lang="en-US" sz="2000" b="1"/>
          </a:p>
        </p:txBody>
      </p:sp>
      <p:sp>
        <p:nvSpPr>
          <p:cNvPr id="3" name="Text Box 2"/>
          <p:cNvSpPr txBox="1"/>
          <p:nvPr/>
        </p:nvSpPr>
        <p:spPr>
          <a:xfrm>
            <a:off x="238125" y="2752090"/>
            <a:ext cx="12022455" cy="2061210"/>
          </a:xfrm>
          <a:prstGeom prst="rect">
            <a:avLst/>
          </a:prstGeom>
          <a:noFill/>
        </p:spPr>
        <p:txBody>
          <a:bodyPr wrap="square" rtlCol="0">
            <a:spAutoFit/>
          </a:bodyPr>
          <a:p>
            <a:pPr marL="457200" indent="-457200">
              <a:buFont typeface="Arial" panose="020B0604020202020204" pitchFamily="34" charset="0"/>
              <a:buChar char="•"/>
            </a:pPr>
            <a:r>
              <a:rPr lang="en-US" sz="2800" b="1" u="sng"/>
              <a:t>Ideas which can be implemented</a:t>
            </a:r>
            <a:endParaRPr lang="en-US" sz="2800" b="1" u="sng"/>
          </a:p>
          <a:p>
            <a:pPr marL="514350" indent="-514350">
              <a:buFont typeface="Arial" panose="020B0604020202020204" pitchFamily="34" charset="0"/>
              <a:buAutoNum type="arabicPeriod"/>
            </a:pPr>
            <a:r>
              <a:rPr lang="en-US" sz="2000"/>
              <a:t>Image resizing </a:t>
            </a:r>
            <a:endParaRPr lang="en-US" sz="2000"/>
          </a:p>
          <a:p>
            <a:pPr marL="514350" indent="-514350">
              <a:buFont typeface="Arial" panose="020B0604020202020204" pitchFamily="34" charset="0"/>
              <a:buAutoNum type="arabicPeriod"/>
            </a:pPr>
            <a:r>
              <a:rPr lang="en-US" sz="2000"/>
              <a:t>Developing(Training) a CNN model to identify ghost artefacts by breaking the HDR image into small patches and comparing it with its surrounding patches. Further more increasing the accuracy by training the model to identify characteristics of ghost regions such as Inconsistent Positioning,Variability,Color and Luminance Differences,Bluriness etc</a:t>
            </a:r>
            <a:endParaRPr 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smtClean="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p : p r o p e r t i e s > 
</file>

<file path=customXml/item2.xml>��< ? x m l   v e r s i o n = " 1 . 0 " ? > < c t : c o n t e n t T y p e S c h e m a   c t : _ = " "   m a : _ = " "   m a : c o n t e n t T y p e N a m e = " D o c u m e n t "   m a : c o n t e n t T y p e I D = " 0 x 0 1 0 1 0 0 1 6 8 D 5 6 1 6 F 9 B F 1 9 4 4 8 8 B 0 7 F 0 6 2 7 B A B 4 8 1 "   m a : c o n t e n t T y p e V e r s i o n = " 0 "   m a : c o n t e n t T y p e D e s c r i p t i o n = " C r e a t e   a   n e w   d o c u m e n t . "   m a : c o n t e n t T y p e S c o p e = " "   m a : v e r s i o n I D = " a 0 3 a 9 9 a a b b 1 e 8 9 e 7 b 4 9 4 f 7 f 7 c 7 c 5 3 8 3 7 "   x m l n s : c t = " h t t p : / / s c h e m a s . m i c r o s o f t . c o m / o f f i c e / 2 0 0 6 / m e t a d a t a / c o n t e n t T y p e "   x m l n s : m a = " h t t p : / / s c h e m a s . m i c r o s o f t . c o m / o f f i c e / 2 0 0 6 / m e t a d a t a / p r o p e r t i e s / m e t a A t t r i b u t e s " >  
 < x s d : s c h e m a   t a r g e t N a m e s p a c e = " h t t p : / / s c h e m a s . m i c r o s o f t . c o m / o f f i c e / 2 0 0 6 / m e t a d a t a / p r o p e r t i e s "   m a : r o o t = " t r u e "   m a : f i e l d s I D = " 6 f f 0 3 d d e 4 2 5 9 c 0 8 f f 7 1 d 8 d 0 5 c 9 4 e 2 e 9 9 "   x m l n s : x s d = " h t t p : / / w w w . w 3 . o r g / 2 0 0 1 / X M L S c h e m a "   x m l n s : x s = " h t t p : / / w w w . w 3 . o r g / 2 0 0 1 / X M L S c h e m a "   x m l n s : p = " h t t p : / / s c h e m a s . m i c r o s o f t . c o m / o f f i c e / 2 0 0 6 / m e t a d a t a / p r o p e r t i e s " >  
 < x s d : e l e m e n t   n a m e = " p r o p e r t i e s " >  
 < x s d : c o m p l e x T y p e >  
 < x s d : s e q u e n c e >  
 < x s d : e l e m e n t   n a m e = " d o c u m e n t M a n a g e m e n t " >  
 < x s d : c o m p l e x T y p e >  
 < x s d : a l l / >  
 < / x s d : c o m p l e x T y p e >  
 < / x s d : e l e m e n t >  
 < / x s d : s e q u e n c e > 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2FB7E07D-072A-4D90-BA7A-7BCCEBF26EFF}">
  <ds:schemaRefs/>
</ds:datastoreItem>
</file>

<file path=customXml/itemProps2.xml><?xml version="1.0" encoding="utf-8"?>
<ds:datastoreItem xmlns:ds="http://schemas.openxmlformats.org/officeDocument/2006/customXml" ds:itemID="{C9779E0A-357E-4659-B827-12FDDE942197}">
  <ds:schemaRefs/>
</ds:datastoreItem>
</file>

<file path=customXml/itemProps3.xml><?xml version="1.0" encoding="utf-8"?>
<ds:datastoreItem xmlns:ds="http://schemas.openxmlformats.org/officeDocument/2006/customXml" ds:itemID="{B53812FF-C65E-4A33-A71C-8464EE635C8A}">
  <ds:schemaRefs/>
</ds:datastoreItem>
</file>

<file path=docProps/app.xml><?xml version="1.0" encoding="utf-8"?>
<Properties xmlns="http://schemas.openxmlformats.org/officeDocument/2006/extended-properties" xmlns:vt="http://schemas.openxmlformats.org/officeDocument/2006/docPropsVTypes">
  <TotalTime>0</TotalTime>
  <Words>4116</Words>
  <Application>WPS Presentation</Application>
  <PresentationFormat>Widescreen</PresentationFormat>
  <Paragraphs>57</Paragraphs>
  <Slides>7</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SamsungOne 600C</vt:lpstr>
      <vt:lpstr>SamsungOne 700</vt:lpstr>
      <vt:lpstr>Yu Gothic UI Semibold</vt:lpstr>
      <vt:lpstr>SamsungOne 400</vt:lpstr>
      <vt:lpstr>SamsungOne 200</vt:lpstr>
      <vt:lpstr>Yu Gothic UI Light</vt:lpstr>
      <vt:lpstr>Edwardian Script ITC</vt:lpstr>
      <vt:lpstr>Microsoft YaHei</vt:lpstr>
      <vt:lpstr>Arial Unicode MS</vt:lpstr>
      <vt:lpstr>Calibri Light</vt:lpstr>
      <vt:lpstr>Calibri</vt:lpstr>
      <vt:lpstr>Yu Gothic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Ayush Waghe</cp:lastModifiedBy>
  <cp:revision>18</cp:revision>
  <dcterms:created xsi:type="dcterms:W3CDTF">2019-07-24T12:22:00Z</dcterms:created>
  <dcterms:modified xsi:type="dcterms:W3CDTF">2023-09-20T05:48:05Z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y fmtid="{D5CDD505-2E9C-101B-9397-08002B2CF9AE}" pid="4" name="ICV">
    <vt:lpwstr>240827E3E8FE4D17901C145A2E160E70_13</vt:lpwstr>
  </property>
  <property fmtid="{D5CDD505-2E9C-101B-9397-08002B2CF9AE}" pid="5" name="KSOProductBuildVer">
    <vt:lpwstr>1033-12.2.0.13208</vt:lpwstr>
  </property>
</Properties>
</file>