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4" roundtripDataSignature="AMtx7mgAMSl8kfD6IRNOgnmBKpXExBo6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9124BA-FC90-4703-97AD-3161E2707D8F}">
  <a:tblStyle styleId="{EE9124BA-FC90-4703-97AD-3161E2707D8F}" styleName="Table_0">
    <a:wholeTbl>
      <a:tcTxStyle b="off" i="off">
        <a:font>
          <a:latin typeface="Arial"/>
          <a:ea typeface="Arial"/>
          <a:cs typeface="Arial"/>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E9E9F7"/>
          </a:solidFill>
        </a:fill>
      </a:tcStyle>
    </a:wholeTbl>
    <a:band1H>
      <a:tcTxStyle/>
      <a:tcStyle>
        <a:fill>
          <a:solidFill>
            <a:srgbClr val="D1D0EE"/>
          </a:solidFill>
        </a:fill>
      </a:tcStyle>
    </a:band1H>
    <a:band2H>
      <a:tcTxStyle/>
    </a:band2H>
    <a:band1V>
      <a:tcTxStyle/>
      <a:tcStyle>
        <a:fill>
          <a:solidFill>
            <a:srgbClr val="D1D0EE"/>
          </a:solidFill>
        </a:fill>
      </a:tcStyle>
    </a:band1V>
    <a:band2V>
      <a:tcTxStyle/>
    </a:band2V>
    <a:lastCol>
      <a:tcTxStyle b="on" i="off"/>
    </a:lastCol>
    <a:firstCol>
      <a:tcTxStyle b="on" i="off"/>
    </a:firstCol>
    <a:lastRow>
      <a:tcTxStyle b="on" i="off"/>
      <a:tcStyle>
        <a:tcBdr>
          <a:top>
            <a:ln cap="flat" cmpd="sng" w="25400">
              <a:solidFill>
                <a:schemeClr val="accent5"/>
              </a:solidFill>
              <a:prstDash val="solid"/>
              <a:round/>
              <a:headEnd len="sm" w="sm" type="none"/>
              <a:tailEnd len="sm" w="sm" type="none"/>
            </a:ln>
          </a:top>
        </a:tcBdr>
        <a:fill>
          <a:solidFill>
            <a:srgbClr val="E9E9F7"/>
          </a:solidFill>
        </a:fill>
      </a:tcStyle>
    </a:lastRow>
    <a:seCell>
      <a:tcTxStyle/>
    </a:seCell>
    <a:swCell>
      <a:tcTxStyle/>
    </a:swCell>
    <a:firstRow>
      <a:tcTxStyle b="on" i="off"/>
      <a:tcStyle>
        <a:fill>
          <a:solidFill>
            <a:srgbClr val="E9E9F7"/>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acf57cb3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acf57cb3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ad6dc5ff3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ad6dc5f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dcea6718a3_1_13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dcea6718a3_1_13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dcea6718a3_1_13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dcea6718a3_1_16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dcea6718a3_1_16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dcea6718a3_1_16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dcea6718a3_1_17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dcea6718a3_1_13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dcea6718a3_1_13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dcea6718a3_1_14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dcea6718a3_1_14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dcea6718a3_1_14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dcea6718a3_1_14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dcea6718a3_1_14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dcea6718a3_1_14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dcea6718a3_1_14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dcea6718a3_1_15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dcea6718a3_1_15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dcea6718a3_1_15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dcea6718a3_1_15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dcea6718a3_1_15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dcea6718a3_1_15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dcea6718a3_1_15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dcea6718a3_1_16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dcea6718a3_1_16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dcea6718a3_1_16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dcea6718a3_1_16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dcea6718a3_1_16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dcea6718a3_1_16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dcea6718a3_1_16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dcea6718a3_1_13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dcea6718a3_1_13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dcea6718a3_1_13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data.gov.in/" TargetMode="External"/><Relationship Id="rId4" Type="http://schemas.openxmlformats.org/officeDocument/2006/relationships/hyperlink" Target="https://www.kaggle.com/emmarex/plantdisease"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2.jpg"/><Relationship Id="rId5" Type="http://schemas.openxmlformats.org/officeDocument/2006/relationships/image" Target="../media/image13.png"/><Relationship Id="rId6" Type="http://schemas.openxmlformats.org/officeDocument/2006/relationships/image" Target="../media/image7.png"/><Relationship Id="rId7" Type="http://schemas.openxmlformats.org/officeDocument/2006/relationships/image" Target="../media/image10.jpg"/><Relationship Id="rId8"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8.png"/><Relationship Id="rId6"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685800" y="412700"/>
            <a:ext cx="7772400" cy="1470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4320"/>
              <a:buFont typeface="Arial"/>
              <a:buNone/>
            </a:pPr>
            <a:r>
              <a:rPr b="1" lang="en-US" sz="4120">
                <a:solidFill>
                  <a:srgbClr val="0000CC"/>
                </a:solidFill>
                <a:latin typeface="Times New Roman"/>
                <a:ea typeface="Times New Roman"/>
                <a:cs typeface="Times New Roman"/>
                <a:sym typeface="Times New Roman"/>
              </a:rPr>
              <a:t>Intelligent Farmers E-Marketplace with Prediction of Crop Risk Factors</a:t>
            </a:r>
            <a:endParaRPr sz="4120">
              <a:solidFill>
                <a:srgbClr val="0000CC"/>
              </a:solidFill>
              <a:latin typeface="Times New Roman"/>
              <a:ea typeface="Times New Roman"/>
              <a:cs typeface="Times New Roman"/>
              <a:sym typeface="Times New Roman"/>
            </a:endParaRPr>
          </a:p>
        </p:txBody>
      </p:sp>
      <p:sp>
        <p:nvSpPr>
          <p:cNvPr id="55" name="Google Shape;55;p1"/>
          <p:cNvSpPr txBox="1"/>
          <p:nvPr>
            <p:ph idx="1" type="subTitle"/>
          </p:nvPr>
        </p:nvSpPr>
        <p:spPr>
          <a:xfrm>
            <a:off x="1625975" y="4575025"/>
            <a:ext cx="5884500" cy="21111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spcBef>
                <a:spcPts val="0"/>
              </a:spcBef>
              <a:spcAft>
                <a:spcPts val="0"/>
              </a:spcAft>
              <a:buSzPct val="100000"/>
              <a:buNone/>
            </a:pPr>
            <a:r>
              <a:rPr b="1" lang="en-US" sz="3400">
                <a:solidFill>
                  <a:schemeClr val="dk1"/>
                </a:solidFill>
              </a:rPr>
              <a:t>Under the guidance of</a:t>
            </a:r>
            <a:endParaRPr>
              <a:solidFill>
                <a:schemeClr val="dk1"/>
              </a:solidFill>
            </a:endParaRPr>
          </a:p>
          <a:p>
            <a:pPr indent="0" lvl="0" marL="0" rtl="0" algn="l">
              <a:spcBef>
                <a:spcPts val="323"/>
              </a:spcBef>
              <a:spcAft>
                <a:spcPts val="0"/>
              </a:spcAft>
              <a:buSzPct val="100000"/>
              <a:buNone/>
            </a:pPr>
            <a:r>
              <a:rPr b="1" lang="en-US" sz="3400">
                <a:solidFill>
                  <a:schemeClr val="dk1"/>
                </a:solidFill>
              </a:rPr>
              <a:t>Guide Name:Mr.P.S.R.Patnaik</a:t>
            </a:r>
            <a:endParaRPr b="1" sz="3400">
              <a:solidFill>
                <a:schemeClr val="dk1"/>
              </a:solidFill>
            </a:endParaRPr>
          </a:p>
          <a:p>
            <a:pPr indent="0" lvl="0" marL="0" rtl="0" algn="l">
              <a:spcBef>
                <a:spcPts val="190"/>
              </a:spcBef>
              <a:spcAft>
                <a:spcPts val="0"/>
              </a:spcAft>
              <a:buSzPct val="100000"/>
              <a:buNone/>
            </a:pPr>
            <a:r>
              <a:t/>
            </a:r>
            <a:endParaRPr b="1" sz="2000">
              <a:solidFill>
                <a:schemeClr val="dk1"/>
              </a:solidFill>
            </a:endParaRPr>
          </a:p>
          <a:p>
            <a:pPr indent="0" lvl="0" marL="0" rtl="0" algn="l">
              <a:spcBef>
                <a:spcPts val="275"/>
              </a:spcBef>
              <a:spcAft>
                <a:spcPts val="0"/>
              </a:spcAft>
              <a:buSzPct val="100000"/>
              <a:buNone/>
            </a:pPr>
            <a:r>
              <a:rPr b="1" lang="en-US" sz="2900">
                <a:solidFill>
                  <a:schemeClr val="dk1"/>
                </a:solidFill>
              </a:rPr>
              <a:t>Email Id:</a:t>
            </a:r>
            <a:endParaRPr b="1" sz="2900">
              <a:solidFill>
                <a:schemeClr val="dk1"/>
              </a:solidFill>
            </a:endParaRPr>
          </a:p>
          <a:p>
            <a:pPr indent="0" lvl="0" marL="0" rtl="0" algn="l">
              <a:spcBef>
                <a:spcPts val="275"/>
              </a:spcBef>
              <a:spcAft>
                <a:spcPts val="0"/>
              </a:spcAft>
              <a:buSzPct val="100000"/>
              <a:buNone/>
            </a:pPr>
            <a:r>
              <a:rPr lang="en-US" sz="2900">
                <a:solidFill>
                  <a:schemeClr val="dk1"/>
                </a:solidFill>
              </a:rPr>
              <a:t>psrpatnaik@gmail.com</a:t>
            </a:r>
            <a:endParaRPr b="0" sz="2900">
              <a:solidFill>
                <a:schemeClr val="dk1"/>
              </a:solidFill>
            </a:endParaRPr>
          </a:p>
          <a:p>
            <a:pPr indent="0" lvl="0" marL="0" rtl="0" algn="l">
              <a:spcBef>
                <a:spcPts val="275"/>
              </a:spcBef>
              <a:spcAft>
                <a:spcPts val="0"/>
              </a:spcAft>
              <a:buSzPct val="100000"/>
              <a:buNone/>
            </a:pPr>
            <a:br>
              <a:rPr lang="en-US" sz="2000">
                <a:solidFill>
                  <a:schemeClr val="dk1"/>
                </a:solidFill>
              </a:rPr>
            </a:br>
            <a:r>
              <a:rPr b="1" lang="en-US" sz="2900">
                <a:solidFill>
                  <a:schemeClr val="dk1"/>
                </a:solidFill>
              </a:rPr>
              <a:t>Walchand Institute of Technology, Solapur </a:t>
            </a:r>
            <a:endParaRPr b="1" sz="2900">
              <a:solidFill>
                <a:schemeClr val="dk1"/>
              </a:solidFill>
            </a:endParaRPr>
          </a:p>
          <a:p>
            <a:pPr indent="0" lvl="0" marL="0" rtl="0" algn="l">
              <a:spcBef>
                <a:spcPts val="275"/>
              </a:spcBef>
              <a:spcAft>
                <a:spcPts val="0"/>
              </a:spcAft>
              <a:buSzPct val="100000"/>
              <a:buNone/>
            </a:pPr>
            <a:r>
              <a:rPr b="1" lang="en-US" sz="2900">
                <a:solidFill>
                  <a:schemeClr val="dk1"/>
                </a:solidFill>
              </a:rPr>
              <a:t>(www.witsolapur.org)</a:t>
            </a:r>
            <a:endParaRPr b="1" sz="2900">
              <a:solidFill>
                <a:schemeClr val="dk1"/>
              </a:solidFill>
            </a:endParaRPr>
          </a:p>
          <a:p>
            <a:pPr indent="0" lvl="0" marL="0" rtl="0" algn="l">
              <a:spcBef>
                <a:spcPts val="190"/>
              </a:spcBef>
              <a:spcAft>
                <a:spcPts val="0"/>
              </a:spcAft>
              <a:buSzPct val="100000"/>
              <a:buNone/>
            </a:pPr>
            <a:br>
              <a:rPr lang="en-US" sz="2000">
                <a:solidFill>
                  <a:schemeClr val="dk1"/>
                </a:solidFill>
              </a:rPr>
            </a:br>
            <a:endParaRPr b="0" sz="2000">
              <a:solidFill>
                <a:schemeClr val="dk1"/>
              </a:solidFill>
            </a:endParaRPr>
          </a:p>
          <a:p>
            <a:pPr indent="0" lvl="0" marL="0" rtl="0" algn="l">
              <a:spcBef>
                <a:spcPts val="190"/>
              </a:spcBef>
              <a:spcAft>
                <a:spcPts val="0"/>
              </a:spcAft>
              <a:buSzPct val="100000"/>
              <a:buNone/>
            </a:pPr>
            <a:br>
              <a:rPr lang="en-US" sz="2000">
                <a:solidFill>
                  <a:schemeClr val="dk1"/>
                </a:solidFill>
              </a:rPr>
            </a:br>
            <a:endParaRPr b="1" sz="2000">
              <a:solidFill>
                <a:schemeClr val="dk1"/>
              </a:solidFill>
            </a:endParaRPr>
          </a:p>
          <a:p>
            <a:pPr indent="0" lvl="0" marL="0" rtl="0" algn="l">
              <a:spcBef>
                <a:spcPts val="209"/>
              </a:spcBef>
              <a:spcAft>
                <a:spcPts val="0"/>
              </a:spcAft>
              <a:buSzPct val="78571"/>
              <a:buNone/>
            </a:pPr>
            <a:r>
              <a:t/>
            </a:r>
            <a:endParaRPr>
              <a:solidFill>
                <a:schemeClr val="dk1"/>
              </a:solidFill>
            </a:endParaRPr>
          </a:p>
        </p:txBody>
      </p:sp>
      <p:graphicFrame>
        <p:nvGraphicFramePr>
          <p:cNvPr id="56" name="Google Shape;56;p1"/>
          <p:cNvGraphicFramePr/>
          <p:nvPr/>
        </p:nvGraphicFramePr>
        <p:xfrm>
          <a:off x="1257300" y="2450263"/>
          <a:ext cx="3000000" cy="3000000"/>
        </p:xfrm>
        <a:graphic>
          <a:graphicData uri="http://schemas.openxmlformats.org/drawingml/2006/table">
            <a:tbl>
              <a:tblPr>
                <a:noFill/>
                <a:tableStyleId>{EE9124BA-FC90-4703-97AD-3161E2707D8F}</a:tableStyleId>
              </a:tblPr>
              <a:tblGrid>
                <a:gridCol w="1325875"/>
                <a:gridCol w="1325875"/>
                <a:gridCol w="3977650"/>
              </a:tblGrid>
              <a:tr h="365750">
                <a:tc>
                  <a:txBody>
                    <a:bodyPr/>
                    <a:lstStyle/>
                    <a:p>
                      <a:pPr indent="0" lvl="0" marL="0" marR="0" rtl="0" algn="ctr">
                        <a:spcBef>
                          <a:spcPts val="0"/>
                        </a:spcBef>
                        <a:spcAft>
                          <a:spcPts val="0"/>
                        </a:spcAft>
                        <a:buNone/>
                      </a:pPr>
                      <a:r>
                        <a:rPr lang="en-US" sz="1600" u="none" cap="none" strike="noStrike"/>
                        <a:t>Sr.No.</a:t>
                      </a:r>
                      <a:endParaRPr b="1" i="0" sz="1600" u="none" cap="none" strike="noStrike">
                        <a:solidFill>
                          <a:srgbClr val="000000"/>
                        </a:solidFill>
                        <a:latin typeface="Calibri"/>
                        <a:ea typeface="Calibri"/>
                        <a:cs typeface="Calibri"/>
                        <a:sym typeface="Calibri"/>
                      </a:endParaRPr>
                    </a:p>
                  </a:txBody>
                  <a:tcPr marT="7625" marB="0" marR="7625" marL="7625" anchor="b">
                    <a:lnL cap="flat" cmpd="sng" w="12700">
                      <a:solidFill>
                        <a:srgbClr val="6D9EEB"/>
                      </a:solidFill>
                      <a:prstDash val="solid"/>
                      <a:round/>
                      <a:headEnd len="sm" w="sm" type="none"/>
                      <a:tailEnd len="sm" w="sm" type="none"/>
                    </a:lnL>
                    <a:lnR cap="flat" cmpd="sng" w="12700">
                      <a:solidFill>
                        <a:srgbClr val="6D9EEB"/>
                      </a:solidFill>
                      <a:prstDash val="solid"/>
                      <a:round/>
                      <a:headEnd len="sm" w="sm" type="none"/>
                      <a:tailEnd len="sm" w="sm" type="none"/>
                    </a:lnR>
                    <a:lnT cap="flat" cmpd="sng" w="12700">
                      <a:solidFill>
                        <a:srgbClr val="6D9EEB"/>
                      </a:solidFill>
                      <a:prstDash val="solid"/>
                      <a:round/>
                      <a:headEnd len="sm" w="sm" type="none"/>
                      <a:tailEnd len="sm" w="sm" type="none"/>
                    </a:lnT>
                    <a:lnB cap="flat" cmpd="sng" w="12700">
                      <a:solidFill>
                        <a:srgbClr val="6D9EEB"/>
                      </a:solidFill>
                      <a:prstDash val="solid"/>
                      <a:round/>
                      <a:headEnd len="sm" w="sm" type="none"/>
                      <a:tailEnd len="sm" w="sm" type="none"/>
                    </a:lnB>
                    <a:solidFill>
                      <a:srgbClr val="6FA8DC"/>
                    </a:solidFill>
                  </a:tcPr>
                </a:tc>
                <a:tc>
                  <a:txBody>
                    <a:bodyPr/>
                    <a:lstStyle/>
                    <a:p>
                      <a:pPr indent="0" lvl="0" marL="0" marR="0" rtl="0" algn="ctr">
                        <a:spcBef>
                          <a:spcPts val="0"/>
                        </a:spcBef>
                        <a:spcAft>
                          <a:spcPts val="0"/>
                        </a:spcAft>
                        <a:buNone/>
                      </a:pPr>
                      <a:r>
                        <a:rPr lang="en-US" sz="1600" u="none" cap="none" strike="noStrike"/>
                        <a:t>Roll no.</a:t>
                      </a:r>
                      <a:endParaRPr b="1" i="0" sz="1600" u="none" cap="none" strike="noStrike">
                        <a:solidFill>
                          <a:srgbClr val="000000"/>
                        </a:solidFill>
                        <a:latin typeface="Calibri"/>
                        <a:ea typeface="Calibri"/>
                        <a:cs typeface="Calibri"/>
                        <a:sym typeface="Calibri"/>
                      </a:endParaRPr>
                    </a:p>
                  </a:txBody>
                  <a:tcPr marT="7625" marB="0" marR="7625" marL="7625" anchor="b">
                    <a:lnL cap="flat" cmpd="sng" w="12700">
                      <a:solidFill>
                        <a:srgbClr val="6D9EEB"/>
                      </a:solidFill>
                      <a:prstDash val="solid"/>
                      <a:round/>
                      <a:headEnd len="sm" w="sm" type="none"/>
                      <a:tailEnd len="sm" w="sm" type="none"/>
                    </a:lnL>
                    <a:lnR cap="flat" cmpd="sng" w="12700">
                      <a:solidFill>
                        <a:srgbClr val="6D9EEB"/>
                      </a:solidFill>
                      <a:prstDash val="solid"/>
                      <a:round/>
                      <a:headEnd len="sm" w="sm" type="none"/>
                      <a:tailEnd len="sm" w="sm" type="none"/>
                    </a:lnR>
                    <a:lnT cap="flat" cmpd="sng" w="12700">
                      <a:solidFill>
                        <a:srgbClr val="6D9EEB"/>
                      </a:solidFill>
                      <a:prstDash val="solid"/>
                      <a:round/>
                      <a:headEnd len="sm" w="sm" type="none"/>
                      <a:tailEnd len="sm" w="sm" type="none"/>
                    </a:lnT>
                    <a:lnB cap="flat" cmpd="sng" w="12700">
                      <a:solidFill>
                        <a:srgbClr val="6D9EEB"/>
                      </a:solidFill>
                      <a:prstDash val="solid"/>
                      <a:round/>
                      <a:headEnd len="sm" w="sm" type="none"/>
                      <a:tailEnd len="sm" w="sm" type="none"/>
                    </a:lnB>
                    <a:solidFill>
                      <a:srgbClr val="6FA8DC"/>
                    </a:solidFill>
                  </a:tcPr>
                </a:tc>
                <a:tc>
                  <a:txBody>
                    <a:bodyPr/>
                    <a:lstStyle/>
                    <a:p>
                      <a:pPr indent="0" lvl="0" marL="0" marR="0" rtl="0" algn="l">
                        <a:spcBef>
                          <a:spcPts val="0"/>
                        </a:spcBef>
                        <a:spcAft>
                          <a:spcPts val="0"/>
                        </a:spcAft>
                        <a:buNone/>
                      </a:pPr>
                      <a:r>
                        <a:rPr lang="en-US" sz="1600" u="none" cap="none" strike="noStrike"/>
                        <a:t>Student full name</a:t>
                      </a:r>
                      <a:endParaRPr b="1" i="0" sz="1600" u="none" cap="none" strike="noStrike">
                        <a:solidFill>
                          <a:srgbClr val="000000"/>
                        </a:solidFill>
                        <a:latin typeface="Calibri"/>
                        <a:ea typeface="Calibri"/>
                        <a:cs typeface="Calibri"/>
                        <a:sym typeface="Calibri"/>
                      </a:endParaRPr>
                    </a:p>
                  </a:txBody>
                  <a:tcPr marT="7625" marB="0" marR="7625" marL="7625" anchor="b">
                    <a:lnL cap="flat" cmpd="sng" w="12700">
                      <a:solidFill>
                        <a:srgbClr val="6D9EEB"/>
                      </a:solidFill>
                      <a:prstDash val="solid"/>
                      <a:round/>
                      <a:headEnd len="sm" w="sm" type="none"/>
                      <a:tailEnd len="sm" w="sm" type="none"/>
                    </a:lnL>
                    <a:lnR cap="flat" cmpd="sng" w="12700">
                      <a:solidFill>
                        <a:srgbClr val="6D9EEB"/>
                      </a:solidFill>
                      <a:prstDash val="solid"/>
                      <a:round/>
                      <a:headEnd len="sm" w="sm" type="none"/>
                      <a:tailEnd len="sm" w="sm" type="none"/>
                    </a:lnR>
                    <a:lnT cap="flat" cmpd="sng" w="12700">
                      <a:solidFill>
                        <a:srgbClr val="6D9EEB"/>
                      </a:solidFill>
                      <a:prstDash val="solid"/>
                      <a:round/>
                      <a:headEnd len="sm" w="sm" type="none"/>
                      <a:tailEnd len="sm" w="sm" type="none"/>
                    </a:lnT>
                    <a:lnB cap="flat" cmpd="sng" w="12700">
                      <a:solidFill>
                        <a:srgbClr val="6D9EEB"/>
                      </a:solidFill>
                      <a:prstDash val="solid"/>
                      <a:round/>
                      <a:headEnd len="sm" w="sm" type="none"/>
                      <a:tailEnd len="sm" w="sm" type="none"/>
                    </a:lnB>
                    <a:solidFill>
                      <a:srgbClr val="6FA8DC"/>
                    </a:solidFill>
                  </a:tcPr>
                </a:tc>
              </a:tr>
              <a:tr h="365750">
                <a:tc>
                  <a:txBody>
                    <a:bodyPr/>
                    <a:lstStyle/>
                    <a:p>
                      <a:pPr indent="0" lvl="0" marL="0" marR="0" rtl="0" algn="ctr">
                        <a:spcBef>
                          <a:spcPts val="0"/>
                        </a:spcBef>
                        <a:spcAft>
                          <a:spcPts val="0"/>
                        </a:spcAft>
                        <a:buNone/>
                      </a:pPr>
                      <a:r>
                        <a:rPr lang="en-US" sz="1600" u="none" cap="none" strike="noStrike"/>
                        <a:t>1</a:t>
                      </a:r>
                      <a:endParaRPr b="0" i="0" sz="1600" u="none" cap="none" strike="noStrike">
                        <a:solidFill>
                          <a:srgbClr val="000000"/>
                        </a:solidFill>
                        <a:latin typeface="Calibri"/>
                        <a:ea typeface="Calibri"/>
                        <a:cs typeface="Calibri"/>
                        <a:sym typeface="Calibri"/>
                      </a:endParaRPr>
                    </a:p>
                  </a:txBody>
                  <a:tcPr marT="7625" marB="0" marR="7625" marL="7625" anchor="b">
                    <a:lnT cap="flat" cmpd="sng" w="12700">
                      <a:solidFill>
                        <a:srgbClr val="6D9EEB"/>
                      </a:solidFill>
                      <a:prstDash val="solid"/>
                      <a:round/>
                      <a:headEnd len="sm" w="sm" type="none"/>
                      <a:tailEnd len="sm" w="sm" type="none"/>
                    </a:lnT>
                  </a:tcPr>
                </a:tc>
                <a:tc>
                  <a:txBody>
                    <a:bodyPr/>
                    <a:lstStyle/>
                    <a:p>
                      <a:pPr indent="0" lvl="0" marL="0" marR="0" rtl="0" algn="ctr">
                        <a:spcBef>
                          <a:spcPts val="0"/>
                        </a:spcBef>
                        <a:spcAft>
                          <a:spcPts val="0"/>
                        </a:spcAft>
                        <a:buNone/>
                      </a:pPr>
                      <a:r>
                        <a:rPr lang="en-US" sz="1600" u="none" cap="none" strike="noStrike"/>
                        <a:t>36</a:t>
                      </a:r>
                      <a:endParaRPr b="0" i="0" sz="1600" u="none" cap="none" strike="noStrike">
                        <a:solidFill>
                          <a:srgbClr val="000000"/>
                        </a:solidFill>
                        <a:latin typeface="Calibri"/>
                        <a:ea typeface="Calibri"/>
                        <a:cs typeface="Calibri"/>
                        <a:sym typeface="Calibri"/>
                      </a:endParaRPr>
                    </a:p>
                  </a:txBody>
                  <a:tcPr marT="7625" marB="0" marR="7625" marL="7625" anchor="b">
                    <a:lnT cap="flat" cmpd="sng" w="12700">
                      <a:solidFill>
                        <a:srgbClr val="6D9EEB"/>
                      </a:solidFill>
                      <a:prstDash val="solid"/>
                      <a:round/>
                      <a:headEnd len="sm" w="sm" type="none"/>
                      <a:tailEnd len="sm" w="sm" type="none"/>
                    </a:lnT>
                  </a:tcPr>
                </a:tc>
                <a:tc>
                  <a:txBody>
                    <a:bodyPr/>
                    <a:lstStyle/>
                    <a:p>
                      <a:pPr indent="0" lvl="0" marL="0" marR="0" rtl="0" algn="l">
                        <a:spcBef>
                          <a:spcPts val="0"/>
                        </a:spcBef>
                        <a:spcAft>
                          <a:spcPts val="0"/>
                        </a:spcAft>
                        <a:buNone/>
                      </a:pPr>
                      <a:r>
                        <a:rPr lang="en-US" sz="1600" u="none" cap="none" strike="noStrike"/>
                        <a:t>Bhola Ayusha Sandeep</a:t>
                      </a:r>
                      <a:endParaRPr b="0" i="0" sz="1600" u="none" cap="none" strike="noStrike">
                        <a:solidFill>
                          <a:srgbClr val="000000"/>
                        </a:solidFill>
                        <a:latin typeface="Calibri"/>
                        <a:ea typeface="Calibri"/>
                        <a:cs typeface="Calibri"/>
                        <a:sym typeface="Calibri"/>
                      </a:endParaRPr>
                    </a:p>
                  </a:txBody>
                  <a:tcPr marT="7625" marB="0" marR="7625" marL="7625" anchor="b">
                    <a:lnT cap="flat" cmpd="sng" w="12700">
                      <a:solidFill>
                        <a:srgbClr val="6D9EEB"/>
                      </a:solidFill>
                      <a:prstDash val="solid"/>
                      <a:round/>
                      <a:headEnd len="sm" w="sm" type="none"/>
                      <a:tailEnd len="sm" w="sm" type="none"/>
                    </a:lnT>
                  </a:tcPr>
                </a:tc>
              </a:tr>
              <a:tr h="365750">
                <a:tc>
                  <a:txBody>
                    <a:bodyPr/>
                    <a:lstStyle/>
                    <a:p>
                      <a:pPr indent="0" lvl="0" marL="0" marR="0" rtl="0" algn="ctr">
                        <a:spcBef>
                          <a:spcPts val="0"/>
                        </a:spcBef>
                        <a:spcAft>
                          <a:spcPts val="0"/>
                        </a:spcAft>
                        <a:buNone/>
                      </a:pPr>
                      <a:r>
                        <a:rPr lang="en-US" sz="1600" u="none" cap="none" strike="noStrike"/>
                        <a:t>2</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600" u="none" cap="none" strike="noStrike"/>
                        <a:t>37</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Chendake Shrutika Sunil </a:t>
                      </a:r>
                      <a:endParaRPr b="0" i="0" sz="1600" u="none" cap="none" strike="noStrike">
                        <a:solidFill>
                          <a:srgbClr val="000000"/>
                        </a:solidFill>
                        <a:latin typeface="Calibri"/>
                        <a:ea typeface="Calibri"/>
                        <a:cs typeface="Calibri"/>
                        <a:sym typeface="Calibri"/>
                      </a:endParaRPr>
                    </a:p>
                  </a:txBody>
                  <a:tcPr marT="7625" marB="0" marR="7625" marL="7625" anchor="b"/>
                </a:tc>
              </a:tr>
              <a:tr h="365750">
                <a:tc>
                  <a:txBody>
                    <a:bodyPr/>
                    <a:lstStyle/>
                    <a:p>
                      <a:pPr indent="0" lvl="0" marL="0" marR="0" rtl="0" algn="ctr">
                        <a:spcBef>
                          <a:spcPts val="0"/>
                        </a:spcBef>
                        <a:spcAft>
                          <a:spcPts val="0"/>
                        </a:spcAft>
                        <a:buNone/>
                      </a:pPr>
                      <a:r>
                        <a:rPr lang="en-US" sz="1600" u="none" cap="none" strike="noStrike"/>
                        <a:t>3</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600" u="none" cap="none" strike="noStrike"/>
                        <a:t>38</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Karjol Megha Shivanand</a:t>
                      </a:r>
                      <a:endParaRPr b="0" i="0" sz="1600" u="none" cap="none" strike="noStrike">
                        <a:solidFill>
                          <a:srgbClr val="000000"/>
                        </a:solidFill>
                        <a:latin typeface="Calibri"/>
                        <a:ea typeface="Calibri"/>
                        <a:cs typeface="Calibri"/>
                        <a:sym typeface="Calibri"/>
                      </a:endParaRPr>
                    </a:p>
                  </a:txBody>
                  <a:tcPr marT="7625" marB="0" marR="7625" marL="7625" anchor="b"/>
                </a:tc>
              </a:tr>
              <a:tr h="365750">
                <a:tc>
                  <a:txBody>
                    <a:bodyPr/>
                    <a:lstStyle/>
                    <a:p>
                      <a:pPr indent="0" lvl="0" marL="0" marR="0" rtl="0" algn="ctr">
                        <a:spcBef>
                          <a:spcPts val="0"/>
                        </a:spcBef>
                        <a:spcAft>
                          <a:spcPts val="0"/>
                        </a:spcAft>
                        <a:buNone/>
                      </a:pPr>
                      <a:r>
                        <a:rPr lang="en-US" sz="1600" u="none" cap="none" strike="noStrike"/>
                        <a:t>4</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600" u="none" cap="none" strike="noStrike"/>
                        <a:t>39</a:t>
                      </a:r>
                      <a:endParaRPr b="0" i="0" sz="16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lang="en-US" sz="1600" u="none" cap="none" strike="noStrike"/>
                        <a:t>Machal Akshata Shriniwas</a:t>
                      </a:r>
                      <a:endParaRPr b="0" i="0" sz="1600" u="none" cap="none" strike="noStrike">
                        <a:solidFill>
                          <a:srgbClr val="000000"/>
                        </a:solidFill>
                        <a:latin typeface="Calibri"/>
                        <a:ea typeface="Calibri"/>
                        <a:cs typeface="Calibri"/>
                        <a:sym typeface="Calibri"/>
                      </a:endParaRPr>
                    </a:p>
                  </a:txBody>
                  <a:tcPr marT="7625" marB="0" marR="7625" marL="7625" anchor="b"/>
                </a:tc>
              </a:tr>
            </a:tbl>
          </a:graphicData>
        </a:graphic>
      </p:graphicFrame>
      <p:pic>
        <p:nvPicPr>
          <p:cNvPr descr="Csi_logo_india.jpg" id="57" name="Google Shape;57;p1"/>
          <p:cNvPicPr preferRelativeResize="0"/>
          <p:nvPr/>
        </p:nvPicPr>
        <p:blipFill rotWithShape="1">
          <a:blip r:embed="rId3">
            <a:alphaModFix/>
          </a:blip>
          <a:srcRect b="0" l="0" r="0" t="0"/>
          <a:stretch/>
        </p:blipFill>
        <p:spPr>
          <a:xfrm>
            <a:off x="30476" y="5691001"/>
            <a:ext cx="1148721" cy="1148700"/>
          </a:xfrm>
          <a:prstGeom prst="rect">
            <a:avLst/>
          </a:prstGeom>
          <a:noFill/>
          <a:ln>
            <a:noFill/>
          </a:ln>
        </p:spPr>
      </p:pic>
      <p:pic>
        <p:nvPicPr>
          <p:cNvPr descr="WIT Solapur - Logo.png" id="58" name="Google Shape;58;p1"/>
          <p:cNvPicPr preferRelativeResize="0"/>
          <p:nvPr/>
        </p:nvPicPr>
        <p:blipFill rotWithShape="1">
          <a:blip r:embed="rId4">
            <a:alphaModFix/>
          </a:blip>
          <a:srcRect b="0" l="0" r="0" t="0"/>
          <a:stretch/>
        </p:blipFill>
        <p:spPr>
          <a:xfrm>
            <a:off x="8166676" y="5781575"/>
            <a:ext cx="712500" cy="967550"/>
          </a:xfrm>
          <a:prstGeom prst="rect">
            <a:avLst/>
          </a:prstGeom>
          <a:noFill/>
          <a:ln>
            <a:noFill/>
          </a:ln>
        </p:spPr>
      </p:pic>
    </p:spTree>
  </p:cSld>
  <p:clrMapOvr>
    <a:masterClrMapping/>
  </p:clrMapOvr>
  <mc:AlternateContent>
    <mc:Choice Requires="p14">
      <p:transition spd="slow" p14:dur="13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822"/>
                                        <p:tgtEl>
                                          <p:spTgt spid="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000"/>
                                        <p:tgtEl>
                                          <p:spTgt spid="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
                                            <p:txEl>
                                              <p:pRg end="0" st="0"/>
                                            </p:txEl>
                                          </p:spTgt>
                                        </p:tgtEl>
                                        <p:attrNameLst>
                                          <p:attrName>style.visibility</p:attrName>
                                        </p:attrNameLst>
                                      </p:cBhvr>
                                      <p:to>
                                        <p:strVal val="visible"/>
                                      </p:to>
                                    </p:set>
                                    <p:anim calcmode="lin" valueType="num">
                                      <p:cBhvr additive="base">
                                        <p:cTn dur="500"/>
                                        <p:tgtEl>
                                          <p:spTgt spid="5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
                                            <p:txEl>
                                              <p:pRg end="1" st="1"/>
                                            </p:txEl>
                                          </p:spTgt>
                                        </p:tgtEl>
                                        <p:attrNameLst>
                                          <p:attrName>style.visibility</p:attrName>
                                        </p:attrNameLst>
                                      </p:cBhvr>
                                      <p:to>
                                        <p:strVal val="visible"/>
                                      </p:to>
                                    </p:set>
                                    <p:anim calcmode="lin" valueType="num">
                                      <p:cBhvr additive="base">
                                        <p:cTn dur="500"/>
                                        <p:tgtEl>
                                          <p:spTgt spid="5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
                                            <p:txEl>
                                              <p:pRg end="2" st="2"/>
                                            </p:txEl>
                                          </p:spTgt>
                                        </p:tgtEl>
                                        <p:attrNameLst>
                                          <p:attrName>style.visibility</p:attrName>
                                        </p:attrNameLst>
                                      </p:cBhvr>
                                      <p:to>
                                        <p:strVal val="visible"/>
                                      </p:to>
                                    </p:set>
                                    <p:anim calcmode="lin" valueType="num">
                                      <p:cBhvr additive="base">
                                        <p:cTn dur="500"/>
                                        <p:tgtEl>
                                          <p:spTgt spid="5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
                                            <p:txEl>
                                              <p:pRg end="3" st="3"/>
                                            </p:txEl>
                                          </p:spTgt>
                                        </p:tgtEl>
                                        <p:attrNameLst>
                                          <p:attrName>style.visibility</p:attrName>
                                        </p:attrNameLst>
                                      </p:cBhvr>
                                      <p:to>
                                        <p:strVal val="visible"/>
                                      </p:to>
                                    </p:set>
                                    <p:anim calcmode="lin" valueType="num">
                                      <p:cBhvr additive="base">
                                        <p:cTn dur="500"/>
                                        <p:tgtEl>
                                          <p:spTgt spid="5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
                                            <p:txEl>
                                              <p:pRg end="4" st="4"/>
                                            </p:txEl>
                                          </p:spTgt>
                                        </p:tgtEl>
                                        <p:attrNameLst>
                                          <p:attrName>style.visibility</p:attrName>
                                        </p:attrNameLst>
                                      </p:cBhvr>
                                      <p:to>
                                        <p:strVal val="visible"/>
                                      </p:to>
                                    </p:set>
                                    <p:anim calcmode="lin" valueType="num">
                                      <p:cBhvr additive="base">
                                        <p:cTn dur="500"/>
                                        <p:tgtEl>
                                          <p:spTgt spid="5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
                                            <p:txEl>
                                              <p:pRg end="5" st="5"/>
                                            </p:txEl>
                                          </p:spTgt>
                                        </p:tgtEl>
                                        <p:attrNameLst>
                                          <p:attrName>style.visibility</p:attrName>
                                        </p:attrNameLst>
                                      </p:cBhvr>
                                      <p:to>
                                        <p:strVal val="visible"/>
                                      </p:to>
                                    </p:set>
                                    <p:anim calcmode="lin" valueType="num">
                                      <p:cBhvr additive="base">
                                        <p:cTn dur="500"/>
                                        <p:tgtEl>
                                          <p:spTgt spid="5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
                                            <p:txEl>
                                              <p:pRg end="6" st="6"/>
                                            </p:txEl>
                                          </p:spTgt>
                                        </p:tgtEl>
                                        <p:attrNameLst>
                                          <p:attrName>style.visibility</p:attrName>
                                        </p:attrNameLst>
                                      </p:cBhvr>
                                      <p:to>
                                        <p:strVal val="visible"/>
                                      </p:to>
                                    </p:set>
                                    <p:anim calcmode="lin" valueType="num">
                                      <p:cBhvr additive="base">
                                        <p:cTn dur="500"/>
                                        <p:tgtEl>
                                          <p:spTgt spid="5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
                                            <p:txEl>
                                              <p:pRg end="7" st="7"/>
                                            </p:txEl>
                                          </p:spTgt>
                                        </p:tgtEl>
                                        <p:attrNameLst>
                                          <p:attrName>style.visibility</p:attrName>
                                        </p:attrNameLst>
                                      </p:cBhvr>
                                      <p:to>
                                        <p:strVal val="visible"/>
                                      </p:to>
                                    </p:set>
                                    <p:anim calcmode="lin" valueType="num">
                                      <p:cBhvr additive="base">
                                        <p:cTn dur="500"/>
                                        <p:tgtEl>
                                          <p:spTgt spid="5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
                                            <p:txEl>
                                              <p:pRg end="8" st="8"/>
                                            </p:txEl>
                                          </p:spTgt>
                                        </p:tgtEl>
                                        <p:attrNameLst>
                                          <p:attrName>style.visibility</p:attrName>
                                        </p:attrNameLst>
                                      </p:cBhvr>
                                      <p:to>
                                        <p:strVal val="visible"/>
                                      </p:to>
                                    </p:set>
                                    <p:anim calcmode="lin" valueType="num">
                                      <p:cBhvr additive="base">
                                        <p:cTn dur="500"/>
                                        <p:tgtEl>
                                          <p:spTgt spid="5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
                                            <p:txEl>
                                              <p:pRg end="9" st="9"/>
                                            </p:txEl>
                                          </p:spTgt>
                                        </p:tgtEl>
                                        <p:attrNameLst>
                                          <p:attrName>style.visibility</p:attrName>
                                        </p:attrNameLst>
                                      </p:cBhvr>
                                      <p:to>
                                        <p:strVal val="visible"/>
                                      </p:to>
                                    </p:set>
                                    <p:anim calcmode="lin" valueType="num">
                                      <p:cBhvr additive="base">
                                        <p:cTn dur="500"/>
                                        <p:tgtEl>
                                          <p:spTgt spid="55">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p:nvPr/>
        </p:nvSpPr>
        <p:spPr>
          <a:xfrm>
            <a:off x="280925" y="396600"/>
            <a:ext cx="8311200" cy="5617200"/>
          </a:xfrm>
          <a:prstGeom prst="rect">
            <a:avLst/>
          </a:prstGeom>
          <a:noFill/>
          <a:ln>
            <a:noFill/>
          </a:ln>
        </p:spPr>
        <p:txBody>
          <a:bodyPr anchorCtr="0" anchor="ctr" bIns="0" lIns="91425" spcFirstLastPara="1" rIns="91425" wrap="square" tIns="0">
            <a:spAutoFit/>
          </a:bodyPr>
          <a:lstStyle/>
          <a:p>
            <a:pPr indent="0" lvl="0" marL="0" marR="0" rtl="0" algn="ctr">
              <a:lnSpc>
                <a:spcPct val="100000"/>
              </a:lnSpc>
              <a:spcBef>
                <a:spcPts val="0"/>
              </a:spcBef>
              <a:spcAft>
                <a:spcPts val="0"/>
              </a:spcAft>
              <a:buClr>
                <a:schemeClr val="lt1"/>
              </a:buClr>
              <a:buSzPts val="4000"/>
              <a:buFont typeface="Arial"/>
              <a:buNone/>
            </a:pPr>
            <a:r>
              <a:t/>
            </a:r>
            <a:endParaRPr b="1" i="0" sz="4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CC"/>
              </a:buClr>
              <a:buSzPts val="4000"/>
              <a:buFont typeface="Times New Roman"/>
              <a:buNone/>
            </a:pPr>
            <a:r>
              <a:rPr b="1" i="0" lang="en-US" sz="4000" u="none" cap="none" strike="noStrike">
                <a:solidFill>
                  <a:srgbClr val="0000CC"/>
                </a:solidFill>
                <a:latin typeface="Times New Roman"/>
                <a:ea typeface="Times New Roman"/>
                <a:cs typeface="Times New Roman"/>
                <a:sym typeface="Times New Roman"/>
              </a:rPr>
              <a:t>Conclusion</a:t>
            </a:r>
            <a:endParaRPr b="0" i="0" sz="600" u="none" cap="none" strike="noStrike">
              <a:solidFill>
                <a:srgbClr val="0000CC"/>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a:p>
            <a:pPr indent="-152400" lvl="0" marL="0" marR="0" rtl="0" algn="just">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t>
            </a:r>
            <a:r>
              <a:rPr lang="en-US" sz="2400">
                <a:solidFill>
                  <a:schemeClr val="dk1"/>
                </a:solidFill>
                <a:latin typeface="Arial"/>
                <a:ea typeface="Arial"/>
                <a:cs typeface="Arial"/>
                <a:sym typeface="Arial"/>
              </a:rPr>
              <a:t> </a:t>
            </a:r>
            <a:r>
              <a:rPr lang="en-US" sz="2400">
                <a:solidFill>
                  <a:schemeClr val="dk1"/>
                </a:solidFill>
                <a:latin typeface="Times New Roman"/>
                <a:ea typeface="Times New Roman"/>
                <a:cs typeface="Times New Roman"/>
                <a:sym typeface="Times New Roman"/>
              </a:rPr>
              <a:t>“</a:t>
            </a:r>
            <a:r>
              <a:rPr b="1" lang="en-US" sz="1600">
                <a:solidFill>
                  <a:schemeClr val="dk1"/>
                </a:solidFill>
                <a:latin typeface="Times New Roman"/>
                <a:ea typeface="Times New Roman"/>
                <a:cs typeface="Times New Roman"/>
                <a:sym typeface="Times New Roman"/>
              </a:rPr>
              <a:t>Intelligent Farmers E-Marketplace with Prediction of Crop Risk Factors</a:t>
            </a:r>
            <a:r>
              <a:rPr lang="en-US" sz="2400">
                <a:solidFill>
                  <a:schemeClr val="dk1"/>
                </a:solidFill>
                <a:latin typeface="Times New Roman"/>
                <a:ea typeface="Times New Roman"/>
                <a:cs typeface="Times New Roman"/>
                <a:sym typeface="Times New Roman"/>
              </a:rPr>
              <a:t>”</a:t>
            </a:r>
            <a:r>
              <a:rPr lang="en-US" sz="1600">
                <a:solidFill>
                  <a:schemeClr val="dk1"/>
                </a:solidFill>
                <a:latin typeface="Times New Roman"/>
                <a:ea typeface="Times New Roman"/>
                <a:cs typeface="Times New Roman"/>
                <a:sym typeface="Times New Roman"/>
              </a:rPr>
              <a:t>is a responsive web application. It</a:t>
            </a:r>
            <a:r>
              <a:rPr lang="en-US" sz="1600">
                <a:solidFill>
                  <a:schemeClr val="dk1"/>
                </a:solidFill>
                <a:latin typeface="Times New Roman"/>
                <a:ea typeface="Times New Roman"/>
                <a:cs typeface="Times New Roman"/>
                <a:sym typeface="Times New Roman"/>
              </a:rPr>
              <a:t> is multilingual with more than 100 available languages. The web application has firebase phone number based OTP authentication for the convenience of farmers.</a:t>
            </a:r>
            <a:endParaRPr sz="16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152400" lvl="0" marL="0" marR="0" rtl="0" algn="just">
              <a:spcBef>
                <a:spcPts val="0"/>
              </a:spcBef>
              <a:spcAft>
                <a:spcPts val="0"/>
              </a:spcAft>
              <a:buClr>
                <a:schemeClr val="dk1"/>
              </a:buClr>
              <a:buSzPts val="2400"/>
              <a:buFont typeface="Times New Roman"/>
              <a:buChar char="•"/>
            </a:pPr>
            <a:r>
              <a:rPr i="0" lang="en-US" sz="2400" u="none" cap="none" strike="noStrike">
                <a:solidFill>
                  <a:schemeClr val="dk1"/>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This model is divided into two parts, one is </a:t>
            </a:r>
            <a:r>
              <a:rPr b="1" i="1" lang="en-US" sz="1600">
                <a:solidFill>
                  <a:schemeClr val="dk1"/>
                </a:solidFill>
                <a:latin typeface="Times New Roman"/>
                <a:ea typeface="Times New Roman"/>
                <a:cs typeface="Times New Roman"/>
                <a:sym typeface="Times New Roman"/>
              </a:rPr>
              <a:t>E-marketing</a:t>
            </a:r>
            <a:r>
              <a:rPr b="1"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platform, second is </a:t>
            </a:r>
            <a:r>
              <a:rPr b="1" i="1" lang="en-US" sz="1600">
                <a:solidFill>
                  <a:schemeClr val="dk1"/>
                </a:solidFill>
                <a:latin typeface="Times New Roman"/>
                <a:ea typeface="Times New Roman"/>
                <a:cs typeface="Times New Roman"/>
                <a:sym typeface="Times New Roman"/>
              </a:rPr>
              <a:t>Leaf disease detection </a:t>
            </a:r>
            <a:r>
              <a:rPr i="1" lang="en-US" sz="1600">
                <a:solidFill>
                  <a:schemeClr val="dk1"/>
                </a:solidFill>
                <a:latin typeface="Times New Roman"/>
                <a:ea typeface="Times New Roman"/>
                <a:cs typeface="Times New Roman"/>
                <a:sym typeface="Times New Roman"/>
              </a:rPr>
              <a:t>system</a:t>
            </a:r>
            <a:r>
              <a:rPr b="1" i="1"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 which is the biggest advantage over existing systems in the market</a:t>
            </a:r>
            <a:r>
              <a:rPr i="1" lang="en-US" sz="1600">
                <a:solidFill>
                  <a:schemeClr val="dk1"/>
                </a:solidFill>
                <a:latin typeface="Times New Roman"/>
                <a:ea typeface="Times New Roman"/>
                <a:cs typeface="Times New Roman"/>
                <a:sym typeface="Times New Roman"/>
              </a:rPr>
              <a:t>.</a:t>
            </a:r>
            <a:endParaRPr i="0" sz="16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171450" lvl="0" marL="171450" marR="0" rtl="0" algn="just">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detection can be improved if more attributes are considered but lack of data reduces the parameters of the ML model. This can be further improved by improving the data set with more number of attributes in the detection model. </a:t>
            </a:r>
            <a:endParaRPr sz="16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152400" lvl="0" marL="0" marR="0" rtl="0" algn="just">
              <a:spcBef>
                <a:spcPts val="0"/>
              </a:spcBef>
              <a:spcAft>
                <a:spcPts val="0"/>
              </a:spcAft>
              <a:buClr>
                <a:schemeClr val="dk1"/>
              </a:buClr>
              <a:buSzPts val="2400"/>
              <a:buFont typeface="Times New Roman"/>
              <a:buChar char="•"/>
            </a:pPr>
            <a:r>
              <a:rPr i="0" lang="en-US" sz="2400" u="none" cap="none" strike="noStrike">
                <a:solidFill>
                  <a:schemeClr val="dk1"/>
                </a:solidFill>
                <a:latin typeface="Times New Roman"/>
                <a:ea typeface="Times New Roman"/>
                <a:cs typeface="Times New Roman"/>
                <a:sym typeface="Times New Roman"/>
              </a:rPr>
              <a:t>.</a:t>
            </a:r>
            <a:r>
              <a:rPr lang="en-US" sz="8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In conclusion, we have given well optimized solution for the problems which will definitely help the farmers with proper and optimized suggestions and detection  in building the economical status of agricultural production dependent countries.</a:t>
            </a:r>
            <a:endParaRPr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600"/>
              <a:buFont typeface="Arial"/>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dk1"/>
                </a:solidFill>
                <a:latin typeface="Arial"/>
                <a:ea typeface="Arial"/>
                <a:cs typeface="Arial"/>
                <a:sym typeface="Arial"/>
              </a:rPr>
              <a:t>  </a:t>
            </a:r>
            <a:br>
              <a:rPr b="0" i="0" lang="en-US" sz="9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600"/>
              <a:buFont typeface="Arial"/>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descr="WIT Solapur - Logo.png" id="140" name="Google Shape;140;p8"/>
          <p:cNvPicPr preferRelativeResize="0"/>
          <p:nvPr/>
        </p:nvPicPr>
        <p:blipFill rotWithShape="1">
          <a:blip r:embed="rId3">
            <a:alphaModFix/>
          </a:blip>
          <a:srcRect b="0" l="0" r="0" t="0"/>
          <a:stretch/>
        </p:blipFill>
        <p:spPr>
          <a:xfrm>
            <a:off x="155574" y="5791200"/>
            <a:ext cx="516403" cy="910646"/>
          </a:xfrm>
          <a:prstGeom prst="rect">
            <a:avLst/>
          </a:prstGeom>
          <a:noFill/>
          <a:ln>
            <a:noFill/>
          </a:ln>
        </p:spPr>
      </p:pic>
      <p:sp>
        <p:nvSpPr>
          <p:cNvPr id="141" name="Google Shape;141;p8"/>
          <p:cNvSpPr/>
          <p:nvPr/>
        </p:nvSpPr>
        <p:spPr>
          <a:xfrm>
            <a:off x="2496999" y="6547957"/>
            <a:ext cx="32494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Walchand Institute of Technology, Solapur</a:t>
            </a:r>
            <a:endParaRPr b="0" i="0" sz="600" u="none" cap="none" strike="noStrike">
              <a:solidFill>
                <a:schemeClr val="lt1"/>
              </a:solidFill>
              <a:latin typeface="Arial"/>
              <a:ea typeface="Arial"/>
              <a:cs typeface="Arial"/>
              <a:sym typeface="Arial"/>
            </a:endParaRPr>
          </a:p>
        </p:txBody>
      </p:sp>
      <p:sp>
        <p:nvSpPr>
          <p:cNvPr id="142" name="Google Shape;142;p8"/>
          <p:cNvSpPr/>
          <p:nvPr/>
        </p:nvSpPr>
        <p:spPr>
          <a:xfrm>
            <a:off x="6553200" y="6547956"/>
            <a:ext cx="2744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8</a:t>
            </a:r>
            <a:endParaRPr b="0" i="0" sz="6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p:nvPr/>
        </p:nvSpPr>
        <p:spPr>
          <a:xfrm>
            <a:off x="257175" y="587825"/>
            <a:ext cx="8966400" cy="3905700"/>
          </a:xfrm>
          <a:prstGeom prst="rect">
            <a:avLst/>
          </a:prstGeom>
          <a:noFill/>
          <a:ln>
            <a:noFill/>
          </a:ln>
        </p:spPr>
        <p:txBody>
          <a:bodyPr anchorCtr="0" anchor="ctr" bIns="0" lIns="91425" spcFirstLastPara="1" rIns="91425" wrap="square" tIns="0">
            <a:spAutoFit/>
          </a:bodyPr>
          <a:lstStyle/>
          <a:p>
            <a:pPr indent="0" lvl="0" marL="0" marR="0" rtl="0" algn="ctr">
              <a:lnSpc>
                <a:spcPct val="100000"/>
              </a:lnSpc>
              <a:spcBef>
                <a:spcPts val="0"/>
              </a:spcBef>
              <a:spcAft>
                <a:spcPts val="0"/>
              </a:spcAft>
              <a:buClr>
                <a:srgbClr val="0000CC"/>
              </a:buClr>
              <a:buSzPts val="4000"/>
              <a:buFont typeface="Times New Roman"/>
              <a:buNone/>
            </a:pPr>
            <a:r>
              <a:t/>
            </a:r>
            <a:endParaRPr b="1" sz="4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CC"/>
              </a:buClr>
              <a:buSzPts val="4000"/>
              <a:buFont typeface="Times New Roman"/>
              <a:buNone/>
            </a:pPr>
            <a:r>
              <a:rPr b="1" i="0" lang="en-US" sz="4000" u="none" cap="none" strike="noStrike">
                <a:solidFill>
                  <a:srgbClr val="0000CC"/>
                </a:solidFill>
                <a:latin typeface="Times New Roman"/>
                <a:ea typeface="Times New Roman"/>
                <a:cs typeface="Times New Roman"/>
                <a:sym typeface="Times New Roman"/>
              </a:rPr>
              <a:t>Future scope </a:t>
            </a:r>
            <a:endParaRPr b="0" i="0" sz="600" u="none" cap="none" strike="noStrike">
              <a:solidFill>
                <a:srgbClr val="0000CC"/>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152400" lvl="0" marL="0" marR="0" rtl="0" algn="l">
              <a:lnSpc>
                <a:spcPct val="115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t>
            </a:r>
            <a:r>
              <a:rPr i="0" lang="en-US" sz="1600" u="none" cap="none" strike="noStrike">
                <a:solidFill>
                  <a:schemeClr val="dk1"/>
                </a:solidFill>
              </a:rPr>
              <a:t>Adding IVR system to</a:t>
            </a:r>
            <a:r>
              <a:rPr i="0" lang="en-US" sz="1600" u="none" cap="none" strike="noStrike">
                <a:solidFill>
                  <a:schemeClr val="dk1"/>
                </a:solidFill>
              </a:rPr>
              <a:t> help the farmer for getting detailed and understadable information about their farm as well as crop.</a:t>
            </a:r>
            <a:endParaRPr i="0" sz="1600" u="none" cap="none" strike="noStrike">
              <a:solidFill>
                <a:schemeClr val="dk1"/>
              </a:solidFill>
            </a:endParaRPr>
          </a:p>
          <a:p>
            <a:pPr indent="0" lvl="0" marL="457200" marR="0" rtl="0" algn="l">
              <a:lnSpc>
                <a:spcPct val="115000"/>
              </a:lnSpc>
              <a:spcBef>
                <a:spcPts val="0"/>
              </a:spcBef>
              <a:spcAft>
                <a:spcPts val="0"/>
              </a:spcAft>
              <a:buNone/>
            </a:pPr>
            <a:r>
              <a:t/>
            </a:r>
            <a:endParaRPr sz="1600">
              <a:solidFill>
                <a:schemeClr val="dk1"/>
              </a:solidFill>
            </a:endParaRPr>
          </a:p>
          <a:p>
            <a:pPr indent="-101600" lvl="0" marL="0" marR="0" rtl="0" algn="l">
              <a:lnSpc>
                <a:spcPct val="115000"/>
              </a:lnSpc>
              <a:spcBef>
                <a:spcPts val="0"/>
              </a:spcBef>
              <a:spcAft>
                <a:spcPts val="0"/>
              </a:spcAft>
              <a:buClr>
                <a:schemeClr val="dk1"/>
              </a:buClr>
              <a:buSzPts val="1600"/>
              <a:buChar char="•"/>
            </a:pPr>
            <a:r>
              <a:rPr i="0" lang="en-US" sz="1600" u="none" cap="none" strike="noStrike">
                <a:solidFill>
                  <a:schemeClr val="dk1"/>
                </a:solidFill>
              </a:rPr>
              <a:t>.The </a:t>
            </a:r>
            <a:r>
              <a:rPr i="0" lang="en-US" sz="1600" u="none" cap="none" strike="noStrike">
                <a:solidFill>
                  <a:schemeClr val="dk1"/>
                </a:solidFill>
              </a:rPr>
              <a:t>data set of various plant diseases can help to get more improved knowledge about plant diseases. </a:t>
            </a:r>
            <a:endParaRPr i="0" sz="1600" u="none" cap="none" strike="noStrike">
              <a:solidFill>
                <a:schemeClr val="dk1"/>
              </a:solidFill>
            </a:endParaRPr>
          </a:p>
          <a:p>
            <a:pPr indent="0" lvl="0" marL="0" marR="0" rtl="0" algn="l">
              <a:lnSpc>
                <a:spcPct val="115000"/>
              </a:lnSpc>
              <a:spcBef>
                <a:spcPts val="0"/>
              </a:spcBef>
              <a:spcAft>
                <a:spcPts val="0"/>
              </a:spcAft>
              <a:buNone/>
            </a:pPr>
            <a:r>
              <a:t/>
            </a:r>
            <a:endParaRPr sz="1600">
              <a:solidFill>
                <a:schemeClr val="dk1"/>
              </a:solidFill>
            </a:endParaRPr>
          </a:p>
          <a:p>
            <a:pPr indent="-101600" lvl="0" marL="0" marR="0" rtl="0" algn="l">
              <a:lnSpc>
                <a:spcPct val="115000"/>
              </a:lnSpc>
              <a:spcBef>
                <a:spcPts val="0"/>
              </a:spcBef>
              <a:spcAft>
                <a:spcPts val="0"/>
              </a:spcAft>
              <a:buClr>
                <a:schemeClr val="dk1"/>
              </a:buClr>
              <a:buSzPts val="1600"/>
              <a:buChar char="•"/>
            </a:pPr>
            <a:r>
              <a:rPr i="0" lang="en-US" sz="1600" u="none" cap="none" strike="noStrike">
                <a:solidFill>
                  <a:schemeClr val="dk1"/>
                </a:solidFill>
              </a:rPr>
              <a:t>. Feature</a:t>
            </a:r>
            <a:r>
              <a:rPr i="0" lang="en-US" sz="1600" u="none" cap="none" strike="noStrike">
                <a:solidFill>
                  <a:schemeClr val="dk1"/>
                </a:solidFill>
              </a:rPr>
              <a:t> like providing crop yield prediction</a:t>
            </a:r>
            <a:r>
              <a:rPr lang="en-US" sz="1600">
                <a:solidFill>
                  <a:schemeClr val="dk1"/>
                </a:solidFill>
              </a:rPr>
              <a:t> with improvement feature like </a:t>
            </a:r>
            <a:r>
              <a:rPr i="0" lang="en-US" sz="1600" u="none" cap="none" strike="noStrike">
                <a:solidFill>
                  <a:schemeClr val="dk1"/>
                </a:solidFill>
              </a:rPr>
              <a:t>showing profit or loss of yield production.</a:t>
            </a:r>
            <a:endParaRPr i="0" sz="1600" u="none" cap="none" strike="noStrike">
              <a:solidFill>
                <a:schemeClr val="dk1"/>
              </a:solidFill>
            </a:endParaRPr>
          </a:p>
          <a:p>
            <a:pPr indent="0" lvl="0" marL="457200" marR="0" rtl="0" algn="l">
              <a:lnSpc>
                <a:spcPct val="115000"/>
              </a:lnSpc>
              <a:spcBef>
                <a:spcPts val="0"/>
              </a:spcBef>
              <a:spcAft>
                <a:spcPts val="0"/>
              </a:spcAft>
              <a:buNone/>
            </a:pPr>
            <a:r>
              <a:t/>
            </a:r>
            <a:endParaRPr sz="1600">
              <a:solidFill>
                <a:schemeClr val="dk1"/>
              </a:solidFill>
            </a:endParaRPr>
          </a:p>
          <a:p>
            <a:pPr indent="-101600" lvl="0" marL="0" marR="0" rtl="0" algn="l">
              <a:lnSpc>
                <a:spcPct val="115000"/>
              </a:lnSpc>
              <a:spcBef>
                <a:spcPts val="0"/>
              </a:spcBef>
              <a:spcAft>
                <a:spcPts val="0"/>
              </a:spcAft>
              <a:buClr>
                <a:schemeClr val="dk1"/>
              </a:buClr>
              <a:buSzPts val="1600"/>
              <a:buFont typeface="Times New Roman"/>
              <a:buChar char="•"/>
            </a:pPr>
            <a:r>
              <a:rPr i="0" lang="en-US" sz="1600" u="none" cap="none" strike="noStrike">
                <a:solidFill>
                  <a:schemeClr val="dk1"/>
                </a:solidFill>
              </a:rPr>
              <a:t>.</a:t>
            </a:r>
            <a:r>
              <a:rPr lang="en-US" sz="1600">
                <a:solidFill>
                  <a:schemeClr val="dk1"/>
                </a:solidFill>
              </a:rPr>
              <a:t> Future work is aimed at an improved data set and adding more features to the system. </a:t>
            </a:r>
            <a:endParaRPr i="0" sz="1600" u="none" cap="none" strike="noStrike">
              <a:solidFill>
                <a:schemeClr val="dk1"/>
              </a:solidFill>
            </a:endParaRPr>
          </a:p>
          <a:p>
            <a:pPr indent="0" lvl="0" marL="0" marR="0" rtl="0" algn="l">
              <a:lnSpc>
                <a:spcPct val="115000"/>
              </a:lnSpc>
              <a:spcBef>
                <a:spcPts val="0"/>
              </a:spcBef>
              <a:spcAft>
                <a:spcPts val="0"/>
              </a:spcAft>
              <a:buClr>
                <a:schemeClr val="lt1"/>
              </a:buClr>
              <a:buSzPts val="1800"/>
              <a:buFont typeface="Arial"/>
              <a:buNone/>
            </a:pPr>
            <a:r>
              <a:rPr i="0" lang="en-US" sz="1600" u="none" cap="none" strike="noStrike">
                <a:solidFill>
                  <a:schemeClr val="dk1"/>
                </a:solidFill>
              </a:rPr>
              <a:t>  </a:t>
            </a:r>
            <a:br>
              <a:rPr i="0" lang="en-US" sz="1600" u="none" cap="none" strike="noStrike">
                <a:solidFill>
                  <a:schemeClr val="dk1"/>
                </a:solidFill>
              </a:rPr>
            </a:br>
            <a:endParaRPr i="0" sz="1600" u="none" cap="none" strike="noStrike">
              <a:solidFill>
                <a:schemeClr val="dk1"/>
              </a:solidFill>
            </a:endParaRPr>
          </a:p>
          <a:p>
            <a:pPr indent="0" lvl="0" marL="0" marR="0" rtl="0" algn="l">
              <a:lnSpc>
                <a:spcPct val="115000"/>
              </a:lnSpc>
              <a:spcBef>
                <a:spcPts val="0"/>
              </a:spcBef>
              <a:spcAft>
                <a:spcPts val="0"/>
              </a:spcAft>
              <a:buClr>
                <a:schemeClr val="lt1"/>
              </a:buClr>
              <a:buSzPts val="1800"/>
              <a:buFont typeface="Arial"/>
              <a:buNone/>
            </a:pPr>
            <a:br>
              <a:rPr i="0" lang="en-US" sz="1800" u="none" cap="none" strike="noStrike">
                <a:solidFill>
                  <a:schemeClr val="dk1"/>
                </a:solidFill>
              </a:rPr>
            </a:br>
            <a:endParaRPr i="0" sz="1800" u="none" cap="none" strike="noStrike">
              <a:solidFill>
                <a:schemeClr val="dk1"/>
              </a:solidFil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descr="WIT Solapur - Logo.png" id="148" name="Google Shape;148;p9"/>
          <p:cNvPicPr preferRelativeResize="0"/>
          <p:nvPr/>
        </p:nvPicPr>
        <p:blipFill rotWithShape="1">
          <a:blip r:embed="rId3">
            <a:alphaModFix/>
          </a:blip>
          <a:srcRect b="0" l="0" r="0" t="0"/>
          <a:stretch/>
        </p:blipFill>
        <p:spPr>
          <a:xfrm>
            <a:off x="155639" y="5867400"/>
            <a:ext cx="487014" cy="858821"/>
          </a:xfrm>
          <a:prstGeom prst="rect">
            <a:avLst/>
          </a:prstGeom>
          <a:noFill/>
          <a:ln>
            <a:noFill/>
          </a:ln>
        </p:spPr>
      </p:pic>
      <p:sp>
        <p:nvSpPr>
          <p:cNvPr id="149" name="Google Shape;149;p9"/>
          <p:cNvSpPr/>
          <p:nvPr/>
        </p:nvSpPr>
        <p:spPr>
          <a:xfrm>
            <a:off x="2590800" y="6590812"/>
            <a:ext cx="457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Walchand Institute of Technology, Solapur</a:t>
            </a:r>
            <a:endParaRPr b="0" i="0" sz="14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 name="Google Shape;150;p9"/>
          <p:cNvSpPr/>
          <p:nvPr/>
        </p:nvSpPr>
        <p:spPr>
          <a:xfrm>
            <a:off x="6339783" y="6544645"/>
            <a:ext cx="2744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9</a:t>
            </a:r>
            <a:endParaRPr b="0" i="0" sz="6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p:nvPr/>
        </p:nvSpPr>
        <p:spPr>
          <a:xfrm>
            <a:off x="15240" y="430887"/>
            <a:ext cx="9144000" cy="8279100"/>
          </a:xfrm>
          <a:prstGeom prst="rect">
            <a:avLst/>
          </a:prstGeom>
          <a:noFill/>
          <a:ln>
            <a:noFill/>
          </a:ln>
        </p:spPr>
        <p:txBody>
          <a:bodyPr anchorCtr="0" anchor="ctr" bIns="0" lIns="91425" spcFirstLastPara="1" rIns="91425" wrap="square" tIns="0">
            <a:spAutoFit/>
          </a:bodyPr>
          <a:lstStyle/>
          <a:p>
            <a:pPr indent="0" lvl="0" marL="0" marR="0" rtl="0" algn="ctr">
              <a:lnSpc>
                <a:spcPct val="100000"/>
              </a:lnSpc>
              <a:spcBef>
                <a:spcPts val="0"/>
              </a:spcBef>
              <a:spcAft>
                <a:spcPts val="0"/>
              </a:spcAft>
              <a:buClr>
                <a:srgbClr val="0000CC"/>
              </a:buClr>
              <a:buSzPts val="4000"/>
              <a:buFont typeface="Times New Roman"/>
              <a:buNone/>
            </a:pPr>
            <a:r>
              <a:rPr b="1" i="0" lang="en-US" sz="4000" u="none" cap="none" strike="noStrike">
                <a:solidFill>
                  <a:srgbClr val="0000CC"/>
                </a:solidFill>
                <a:latin typeface="Times New Roman"/>
                <a:ea typeface="Times New Roman"/>
                <a:cs typeface="Times New Roman"/>
                <a:sym typeface="Times New Roman"/>
              </a:rPr>
              <a:t>References</a:t>
            </a:r>
            <a:endParaRPr b="0" i="0" sz="4000" u="none" cap="none" strike="noStrike">
              <a:solidFill>
                <a:srgbClr val="0000CC"/>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Arial"/>
                <a:ea typeface="Arial"/>
                <a:cs typeface="Arial"/>
                <a:sym typeface="Arial"/>
              </a:rPr>
              <a:t> This information can be provided by reference to an appendix or to another document.</a:t>
            </a:r>
            <a:r>
              <a:rPr lang="en-US"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400"/>
              <a:buFont typeface="Arial"/>
              <a:buAutoNum type="arabicPeriod"/>
            </a:pPr>
            <a:r>
              <a:rPr lang="en-US" sz="1400" u="sng">
                <a:solidFill>
                  <a:schemeClr val="dk1"/>
                </a:solidFill>
                <a:latin typeface="Arial"/>
                <a:ea typeface="Arial"/>
                <a:cs typeface="Arial"/>
                <a:sym typeface="Arial"/>
                <a:hlinkClick r:id="rId3">
                  <a:extLst>
                    <a:ext uri="{A12FA001-AC4F-418D-AE19-62706E023703}">
                      <ahyp:hlinkClr val="tx"/>
                    </a:ext>
                  </a:extLst>
                </a:hlinkClick>
              </a:rPr>
              <a:t>https://data.gov.in/</a:t>
            </a:r>
            <a:endParaRPr sz="1400" u="sng">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400"/>
              <a:buFont typeface="Arial"/>
              <a:buAutoNum type="arabicPeriod"/>
            </a:pPr>
            <a:r>
              <a:rPr lang="en-US" sz="1400" u="sng">
                <a:solidFill>
                  <a:schemeClr val="dk1"/>
                </a:solidFill>
                <a:latin typeface="Arial"/>
                <a:ea typeface="Arial"/>
                <a:cs typeface="Arial"/>
                <a:sym typeface="Arial"/>
                <a:hlinkClick r:id="rId4">
                  <a:extLst>
                    <a:ext uri="{A12FA001-AC4F-418D-AE19-62706E023703}">
                      <ahyp:hlinkClr val="tx"/>
                    </a:ext>
                  </a:extLst>
                </a:hlinkClick>
              </a:rPr>
              <a:t>https://www.kaggle.com/emmarex/plantdisease</a:t>
            </a:r>
            <a:endParaRPr sz="1400" u="sng">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400"/>
              <a:buFont typeface="Arial"/>
              <a:buAutoNum type="arabicPeriod"/>
            </a:pPr>
            <a:r>
              <a:rPr lang="en-US" sz="1400">
                <a:solidFill>
                  <a:schemeClr val="dk1"/>
                </a:solidFill>
                <a:latin typeface="Arial"/>
                <a:ea typeface="Arial"/>
                <a:cs typeface="Arial"/>
                <a:sym typeface="Arial"/>
              </a:rPr>
              <a:t>Subhadra Mishra, Debahuti Mishra, Gour Hari Santra. Applications of Machine Learning Techniques in Agriculture Crop Production: A Review Paper, Oct 2016. </a:t>
            </a:r>
            <a:endParaRPr sz="1400">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400"/>
              <a:buFont typeface="Arial"/>
              <a:buAutoNum type="arabicPeriod"/>
            </a:pPr>
            <a:r>
              <a:rPr lang="en-US" sz="1400">
                <a:solidFill>
                  <a:schemeClr val="dk1"/>
                </a:solidFill>
                <a:latin typeface="Arial"/>
                <a:ea typeface="Arial"/>
                <a:cs typeface="Arial"/>
                <a:sym typeface="Arial"/>
              </a:rPr>
              <a:t>P.Priya, U.Muthaiah, M.Balamurugan. Predicting yield of the crop using Machine Learning Algorithms.</a:t>
            </a:r>
            <a:endParaRPr>
              <a:solidFill>
                <a:schemeClr val="dk1"/>
              </a:solidFill>
            </a:endParaRPr>
          </a:p>
          <a:p>
            <a:pPr indent="-342900" lvl="0" marL="342900" marR="0" rtl="0" algn="l">
              <a:lnSpc>
                <a:spcPct val="150000"/>
              </a:lnSpc>
              <a:spcBef>
                <a:spcPts val="0"/>
              </a:spcBef>
              <a:spcAft>
                <a:spcPts val="0"/>
              </a:spcAft>
              <a:buClr>
                <a:schemeClr val="dk1"/>
              </a:buClr>
              <a:buSzPts val="1400"/>
              <a:buFont typeface="Arial"/>
              <a:buAutoNum type="arabicPeriod"/>
            </a:pPr>
            <a:r>
              <a:rPr lang="en-US" sz="1400">
                <a:solidFill>
                  <a:schemeClr val="dk1"/>
                </a:solidFill>
                <a:latin typeface="Arial"/>
                <a:ea typeface="Arial"/>
                <a:cs typeface="Arial"/>
                <a:sym typeface="Arial"/>
              </a:rPr>
              <a:t>M. Hunter, R. Smith, M.  Schipanski, L. Atwood and D.  Mortensen, "Agriculture  in  2050:  Recalibrating  Targets  for  Sustainable Intensification", BioScience,  vol.  67,  no.  4,  pp.  386-391,  2017. Available: 10.1093/biosci/bix010. Fig. 10. Confusion matrix –  validation dataset  Fig. 11. Top losses plotted – validation dataset  Fig. 12. Confusion matrix – test dataset  </a:t>
            </a:r>
            <a:endParaRPr sz="1400">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400"/>
              <a:buFont typeface="Arial"/>
              <a:buAutoNum type="arabicPeriod"/>
            </a:pPr>
            <a:r>
              <a:rPr lang="en-US" sz="1400">
                <a:solidFill>
                  <a:schemeClr val="dk1"/>
                </a:solidFill>
                <a:latin typeface="Arial"/>
                <a:ea typeface="Arial"/>
                <a:cs typeface="Arial"/>
                <a:sym typeface="Arial"/>
              </a:rPr>
              <a:t>"PlantVillage",  Plantvillage.psu.edu,  2020.  [Online].  Available: https://plantvillage.psu.edu/. [Accessed: 31- Jan- 2020]. </a:t>
            </a:r>
            <a:endParaRPr sz="1400">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400"/>
              <a:buFont typeface="Arial"/>
              <a:buAutoNum type="arabicPeriod"/>
            </a:pPr>
            <a:r>
              <a:rPr lang="en-US" sz="1400">
                <a:solidFill>
                  <a:schemeClr val="dk1"/>
                </a:solidFill>
                <a:latin typeface="Arial"/>
                <a:ea typeface="Arial"/>
                <a:cs typeface="Arial"/>
                <a:sym typeface="Arial"/>
              </a:rPr>
              <a:t>D. Klauser, "Challenges in monitoring and managing plant diseases in developing countries", Journal of  Plant Diseases and  Protection, vol. 125, no. 3, pp. 235-237, 2018. </a:t>
            </a:r>
            <a:r>
              <a:rPr lang="en-US" sz="1400">
                <a:solidFill>
                  <a:schemeClr val="dk1"/>
                </a:solidFill>
                <a:latin typeface="Arial"/>
                <a:ea typeface="Arial"/>
                <a:cs typeface="Arial"/>
                <a:sym typeface="Arial"/>
              </a:rPr>
              <a:t>Available: 10.1007/s41348-018-0145-9.</a:t>
            </a:r>
            <a:r>
              <a:rPr lang="en-US" sz="1100">
                <a:solidFill>
                  <a:schemeClr val="dk1"/>
                </a:solidFill>
                <a:latin typeface="Arial"/>
                <a:ea typeface="Arial"/>
                <a:cs typeface="Arial"/>
                <a:sym typeface="Arial"/>
              </a:rPr>
              <a:t> </a:t>
            </a:r>
            <a:endParaRPr>
              <a:solidFill>
                <a:schemeClr val="dk1"/>
              </a:solidFill>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br>
              <a:rPr b="0" i="0" lang="en-US" sz="1100" u="none" cap="none" strike="noStrike">
                <a:solidFill>
                  <a:schemeClr val="dk1"/>
                </a:solidFill>
                <a:latin typeface="Arial"/>
                <a:ea typeface="Arial"/>
                <a:cs typeface="Arial"/>
                <a:sym typeface="Arial"/>
              </a:rPr>
            </a:br>
            <a:br>
              <a:rPr b="0" i="0" lang="en-US" sz="1100" u="none" cap="none" strike="noStrike">
                <a:solidFill>
                  <a:schemeClr val="dk1"/>
                </a:solidFill>
                <a:latin typeface="Arial"/>
                <a:ea typeface="Arial"/>
                <a:cs typeface="Arial"/>
                <a:sym typeface="Arial"/>
              </a:rPr>
            </a:br>
            <a:br>
              <a:rPr b="0" i="0" lang="en-US" sz="1100" u="none" cap="none" strike="noStrike">
                <a:solidFill>
                  <a:schemeClr val="dk1"/>
                </a:solidFill>
                <a:latin typeface="Arial"/>
                <a:ea typeface="Arial"/>
                <a:cs typeface="Arial"/>
                <a:sym typeface="Arial"/>
              </a:rPr>
            </a:b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rPr b="0" i="0" lang="en-US" sz="1100" u="none" cap="none" strike="noStrike">
                <a:solidFill>
                  <a:schemeClr val="dk1"/>
                </a:solidFill>
                <a:latin typeface="Arial"/>
                <a:ea typeface="Arial"/>
                <a:cs typeface="Arial"/>
                <a:sym typeface="Arial"/>
              </a:rPr>
              <a:t>  </a:t>
            </a: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p:txBody>
      </p:sp>
      <p:pic>
        <p:nvPicPr>
          <p:cNvPr descr="WIT Solapur - Logo.png" id="156" name="Google Shape;156;p10"/>
          <p:cNvPicPr preferRelativeResize="0"/>
          <p:nvPr/>
        </p:nvPicPr>
        <p:blipFill rotWithShape="1">
          <a:blip r:embed="rId5">
            <a:alphaModFix/>
          </a:blip>
          <a:srcRect b="0" l="0" r="0" t="0"/>
          <a:stretch/>
        </p:blipFill>
        <p:spPr>
          <a:xfrm>
            <a:off x="155576" y="5867400"/>
            <a:ext cx="487014" cy="858821"/>
          </a:xfrm>
          <a:prstGeom prst="rect">
            <a:avLst/>
          </a:prstGeom>
          <a:noFill/>
          <a:ln>
            <a:noFill/>
          </a:ln>
        </p:spPr>
      </p:pic>
      <p:sp>
        <p:nvSpPr>
          <p:cNvPr id="157" name="Google Shape;157;p10"/>
          <p:cNvSpPr/>
          <p:nvPr/>
        </p:nvSpPr>
        <p:spPr>
          <a:xfrm>
            <a:off x="2568652" y="6572332"/>
            <a:ext cx="32494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Walchand Institute of Technology, Solapur</a:t>
            </a:r>
            <a:endParaRPr b="0" i="0" sz="600" u="none" cap="none" strike="noStrike">
              <a:solidFill>
                <a:schemeClr val="lt1"/>
              </a:solidFill>
              <a:latin typeface="Arial"/>
              <a:ea typeface="Arial"/>
              <a:cs typeface="Arial"/>
              <a:sym typeface="Arial"/>
            </a:endParaRPr>
          </a:p>
        </p:txBody>
      </p:sp>
      <p:sp>
        <p:nvSpPr>
          <p:cNvPr id="158" name="Google Shape;158;p10"/>
          <p:cNvSpPr/>
          <p:nvPr/>
        </p:nvSpPr>
        <p:spPr>
          <a:xfrm>
            <a:off x="6400800" y="6530149"/>
            <a:ext cx="43634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10</a:t>
            </a:r>
            <a:endParaRPr b="0" i="0" sz="6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p:nvPr/>
        </p:nvSpPr>
        <p:spPr>
          <a:xfrm>
            <a:off x="576072" y="1905000"/>
            <a:ext cx="7755328" cy="337015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FF"/>
              </a:buClr>
              <a:buSzPts val="9900"/>
              <a:buFont typeface="Times New Roman"/>
              <a:buNone/>
            </a:pPr>
            <a:r>
              <a:rPr b="1" i="0" lang="en-US" sz="9900" u="none" cap="none" strike="noStrike">
                <a:solidFill>
                  <a:srgbClr val="0000CC"/>
                </a:solidFill>
                <a:latin typeface="Times New Roman"/>
                <a:ea typeface="Times New Roman"/>
                <a:cs typeface="Times New Roman"/>
                <a:sym typeface="Times New Roman"/>
              </a:rPr>
              <a:t>Thank You !!!</a:t>
            </a:r>
            <a:endParaRPr b="0" i="0" sz="600" u="none" cap="none" strike="noStrike">
              <a:solidFill>
                <a:srgbClr val="0000CC"/>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rgbClr val="0000CC"/>
                </a:solidFill>
                <a:latin typeface="Arial"/>
                <a:ea typeface="Arial"/>
                <a:cs typeface="Arial"/>
                <a:sym typeface="Arial"/>
              </a:rPr>
              <a:t>  </a:t>
            </a:r>
            <a:br>
              <a:rPr b="0" i="0" lang="en-US" sz="9800" u="none" cap="none" strike="noStrike">
                <a:solidFill>
                  <a:srgbClr val="0000CC"/>
                </a:solidFill>
                <a:latin typeface="Arial"/>
                <a:ea typeface="Arial"/>
                <a:cs typeface="Arial"/>
                <a:sym typeface="Arial"/>
              </a:rPr>
            </a:br>
            <a:endParaRPr b="0" i="0" sz="1800" u="none" cap="none" strike="noStrike">
              <a:solidFill>
                <a:srgbClr val="0000CC"/>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600"/>
              <a:buFont typeface="Arial"/>
              <a:buNone/>
            </a:pPr>
            <a:r>
              <a:t/>
            </a:r>
            <a:endParaRPr b="0" i="0" sz="600" u="none" cap="none" strike="noStrike">
              <a:solidFill>
                <a:srgbClr val="0000CC"/>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rgbClr val="0000CC"/>
                </a:solidFill>
                <a:latin typeface="Arial"/>
                <a:ea typeface="Arial"/>
                <a:cs typeface="Arial"/>
                <a:sym typeface="Arial"/>
              </a:rPr>
            </a:br>
            <a:endParaRPr b="0" i="0" sz="1800" u="none" cap="none" strike="noStrike">
              <a:solidFill>
                <a:srgbClr val="0000CC"/>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rgbClr val="0000CC"/>
                </a:solidFill>
                <a:latin typeface="Arial"/>
                <a:ea typeface="Arial"/>
                <a:cs typeface="Arial"/>
                <a:sym typeface="Arial"/>
              </a:rPr>
            </a:br>
            <a:endParaRPr b="0" i="0" sz="1800" u="none" cap="none" strike="noStrike">
              <a:solidFill>
                <a:srgbClr val="0000CC"/>
              </a:solidFill>
              <a:latin typeface="Arial"/>
              <a:ea typeface="Arial"/>
              <a:cs typeface="Arial"/>
              <a:sym typeface="Arial"/>
            </a:endParaRPr>
          </a:p>
        </p:txBody>
      </p:sp>
      <p:pic>
        <p:nvPicPr>
          <p:cNvPr descr="WIT Solapur - Logo.png" id="164" name="Google Shape;164;p11"/>
          <p:cNvPicPr preferRelativeResize="0"/>
          <p:nvPr/>
        </p:nvPicPr>
        <p:blipFill rotWithShape="1">
          <a:blip r:embed="rId3">
            <a:alphaModFix/>
          </a:blip>
          <a:srcRect b="0" l="0" r="0" t="0"/>
          <a:stretch/>
        </p:blipFill>
        <p:spPr>
          <a:xfrm>
            <a:off x="152400" y="5791200"/>
            <a:ext cx="457200" cy="806243"/>
          </a:xfrm>
          <a:prstGeom prst="rect">
            <a:avLst/>
          </a:prstGeom>
          <a:noFill/>
          <a:ln>
            <a:noFill/>
          </a:ln>
        </p:spPr>
      </p:pic>
      <p:sp>
        <p:nvSpPr>
          <p:cNvPr id="165" name="Google Shape;165;p11"/>
          <p:cNvSpPr/>
          <p:nvPr/>
        </p:nvSpPr>
        <p:spPr>
          <a:xfrm>
            <a:off x="2133600" y="6545698"/>
            <a:ext cx="365760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        Walchand Institute of Technology, Solapur</a:t>
            </a:r>
            <a:endParaRPr b="0" i="0" sz="1400" u="none" cap="none" strike="noStrike">
              <a:solidFill>
                <a:schemeClr val="lt1"/>
              </a:solidFill>
              <a:latin typeface="Arial"/>
              <a:ea typeface="Arial"/>
              <a:cs typeface="Arial"/>
              <a:sym typeface="Arial"/>
            </a:endParaRPr>
          </a:p>
        </p:txBody>
      </p:sp>
      <p:sp>
        <p:nvSpPr>
          <p:cNvPr id="166" name="Google Shape;166;p11"/>
          <p:cNvSpPr/>
          <p:nvPr/>
        </p:nvSpPr>
        <p:spPr>
          <a:xfrm>
            <a:off x="6324600" y="6545697"/>
            <a:ext cx="35585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11</a:t>
            </a:r>
            <a:endParaRPr b="0" i="0" sz="14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110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descr="WIT Solapur - Logo.png" id="63" name="Google Shape;63;p2"/>
          <p:cNvPicPr preferRelativeResize="0"/>
          <p:nvPr/>
        </p:nvPicPr>
        <p:blipFill rotWithShape="1">
          <a:blip r:embed="rId3">
            <a:alphaModFix/>
          </a:blip>
          <a:srcRect b="0" l="0" r="0" t="0"/>
          <a:stretch/>
        </p:blipFill>
        <p:spPr>
          <a:xfrm>
            <a:off x="173738" y="5836702"/>
            <a:ext cx="457200" cy="806245"/>
          </a:xfrm>
          <a:prstGeom prst="rect">
            <a:avLst/>
          </a:prstGeom>
          <a:noFill/>
          <a:ln>
            <a:noFill/>
          </a:ln>
        </p:spPr>
      </p:pic>
      <p:sp>
        <p:nvSpPr>
          <p:cNvPr id="64" name="Google Shape;64;p2"/>
          <p:cNvSpPr/>
          <p:nvPr/>
        </p:nvSpPr>
        <p:spPr>
          <a:xfrm>
            <a:off x="2481759" y="6553200"/>
            <a:ext cx="353804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Walchand Institute of Technology, Solapur</a:t>
            </a:r>
            <a:endParaRPr b="0" i="0" sz="600" u="none" cap="none" strike="noStrike">
              <a:solidFill>
                <a:schemeClr val="lt1"/>
              </a:solidFill>
              <a:latin typeface="Arial"/>
              <a:ea typeface="Arial"/>
              <a:cs typeface="Arial"/>
              <a:sym typeface="Arial"/>
            </a:endParaRPr>
          </a:p>
        </p:txBody>
      </p:sp>
      <p:sp>
        <p:nvSpPr>
          <p:cNvPr id="65" name="Google Shape;65;p2"/>
          <p:cNvSpPr/>
          <p:nvPr/>
        </p:nvSpPr>
        <p:spPr>
          <a:xfrm>
            <a:off x="6542567" y="6550223"/>
            <a:ext cx="2744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2</a:t>
            </a:r>
            <a:endParaRPr b="0" i="0" sz="600" u="none" cap="none" strike="noStrike">
              <a:solidFill>
                <a:schemeClr val="lt1"/>
              </a:solidFill>
              <a:latin typeface="Arial"/>
              <a:ea typeface="Arial"/>
              <a:cs typeface="Arial"/>
              <a:sym typeface="Arial"/>
            </a:endParaRPr>
          </a:p>
        </p:txBody>
      </p:sp>
      <p:sp>
        <p:nvSpPr>
          <p:cNvPr id="66" name="Google Shape;66;p2"/>
          <p:cNvSpPr/>
          <p:nvPr/>
        </p:nvSpPr>
        <p:spPr>
          <a:xfrm>
            <a:off x="1938407" y="166700"/>
            <a:ext cx="5771100" cy="708000"/>
          </a:xfrm>
          <a:prstGeom prst="rect">
            <a:avLst/>
          </a:prstGeom>
          <a:noFill/>
          <a:ln>
            <a:noFill/>
          </a:ln>
        </p:spPr>
        <p:txBody>
          <a:bodyPr anchorCtr="0" anchor="t" bIns="45700" lIns="91425" spcFirstLastPara="1" rIns="91425" wrap="square" tIns="45700">
            <a:spAutoFit/>
          </a:bodyPr>
          <a:lstStyle/>
          <a:p>
            <a:pPr indent="0" lvl="1" marL="0" rtl="0" algn="ctr">
              <a:spcBef>
                <a:spcPts val="0"/>
              </a:spcBef>
              <a:spcAft>
                <a:spcPts val="0"/>
              </a:spcAft>
              <a:buClr>
                <a:schemeClr val="dk1"/>
              </a:buClr>
              <a:buFont typeface="Arial"/>
              <a:buNone/>
            </a:pPr>
            <a:r>
              <a:rPr b="1" lang="en-US" sz="4000">
                <a:solidFill>
                  <a:srgbClr val="0000CC"/>
                </a:solidFill>
                <a:latin typeface="Times New Roman"/>
                <a:ea typeface="Times New Roman"/>
                <a:cs typeface="Times New Roman"/>
                <a:sym typeface="Times New Roman"/>
              </a:rPr>
              <a:t>Idea of project in detail</a:t>
            </a:r>
            <a:endParaRPr sz="1800">
              <a:solidFill>
                <a:schemeClr val="dk1"/>
              </a:solidFill>
            </a:endParaRPr>
          </a:p>
          <a:p>
            <a:pPr indent="0" lvl="0" marL="0" marR="0" rtl="0" algn="ctr">
              <a:spcBef>
                <a:spcPts val="0"/>
              </a:spcBef>
              <a:spcAft>
                <a:spcPts val="0"/>
              </a:spcAft>
              <a:buNone/>
            </a:pPr>
            <a:r>
              <a:t/>
            </a:r>
            <a:endParaRPr b="1" sz="4000">
              <a:solidFill>
                <a:srgbClr val="0000CC"/>
              </a:solidFill>
            </a:endParaRPr>
          </a:p>
          <a:p>
            <a:pPr indent="0" lvl="0" marL="0" marR="0" rtl="0" algn="ctr">
              <a:spcBef>
                <a:spcPts val="0"/>
              </a:spcBef>
              <a:spcAft>
                <a:spcPts val="0"/>
              </a:spcAft>
              <a:buNone/>
            </a:pPr>
            <a:r>
              <a:t/>
            </a:r>
            <a:endParaRPr b="1" sz="4000">
              <a:solidFill>
                <a:srgbClr val="0000CC"/>
              </a:solidFill>
            </a:endParaRPr>
          </a:p>
        </p:txBody>
      </p:sp>
      <p:sp>
        <p:nvSpPr>
          <p:cNvPr id="67" name="Google Shape;67;p2"/>
          <p:cNvSpPr txBox="1"/>
          <p:nvPr/>
        </p:nvSpPr>
        <p:spPr>
          <a:xfrm>
            <a:off x="173750" y="991500"/>
            <a:ext cx="8558100" cy="3570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i="0" lang="en-US" sz="1600" u="none" cap="none" strike="noStrike">
                <a:solidFill>
                  <a:schemeClr val="dk1"/>
                </a:solidFill>
              </a:rPr>
              <a:t>India is a huge Agricultural Hub and more than 50% of the Indian workforce is involved in agriculture. Thus, considering this a proposed system named</a:t>
            </a:r>
            <a:r>
              <a:rPr b="1" i="0" lang="en-US" sz="1600" u="none" cap="none" strike="noStrike">
                <a:solidFill>
                  <a:schemeClr val="dk1"/>
                </a:solidFill>
              </a:rPr>
              <a:t> “Kisaan Sahayak” : Intelligent Farmers e-Marketplace with prediction of crop risk factors.</a:t>
            </a:r>
            <a:endParaRPr sz="1600">
              <a:solidFill>
                <a:schemeClr val="dk1"/>
              </a:solidFill>
            </a:endParaRPr>
          </a:p>
          <a:p>
            <a:pPr indent="0" lvl="0" marL="0" marR="0" rtl="0" algn="just">
              <a:spcBef>
                <a:spcPts val="0"/>
              </a:spcBef>
              <a:spcAft>
                <a:spcPts val="0"/>
              </a:spcAft>
              <a:buNone/>
            </a:pPr>
            <a:r>
              <a:rPr lang="en-US" sz="1600">
                <a:solidFill>
                  <a:schemeClr val="dk1"/>
                </a:solidFill>
              </a:rPr>
              <a:t>	It is a smart approach which implements the following features.</a:t>
            </a:r>
            <a:endParaRPr sz="1600">
              <a:solidFill>
                <a:schemeClr val="dk1"/>
              </a:solidFill>
            </a:endParaRPr>
          </a:p>
          <a:p>
            <a:pPr indent="0" lvl="0" marL="0" marR="0" rtl="0" algn="just">
              <a:spcBef>
                <a:spcPts val="0"/>
              </a:spcBef>
              <a:spcAft>
                <a:spcPts val="0"/>
              </a:spcAft>
              <a:buNone/>
            </a:pPr>
            <a:r>
              <a:t/>
            </a:r>
            <a:endParaRPr sz="1600">
              <a:solidFill>
                <a:schemeClr val="dk1"/>
              </a:solidFill>
            </a:endParaRPr>
          </a:p>
          <a:p>
            <a:pPr indent="-184150" lvl="0" marL="285750" marR="0" rtl="0" algn="just">
              <a:spcBef>
                <a:spcPts val="0"/>
              </a:spcBef>
              <a:spcAft>
                <a:spcPts val="0"/>
              </a:spcAft>
              <a:buClr>
                <a:schemeClr val="lt1"/>
              </a:buClr>
              <a:buSzPts val="1600"/>
              <a:buFont typeface="Arial"/>
              <a:buNone/>
            </a:pPr>
            <a:r>
              <a:t/>
            </a:r>
            <a:endParaRPr b="1" sz="1600">
              <a:solidFill>
                <a:schemeClr val="dk1"/>
              </a:solidFill>
            </a:endParaRPr>
          </a:p>
          <a:p>
            <a:pPr indent="-285750" lvl="0" marL="285750" marR="0" rtl="0" algn="just">
              <a:spcBef>
                <a:spcPts val="0"/>
              </a:spcBef>
              <a:spcAft>
                <a:spcPts val="0"/>
              </a:spcAft>
              <a:buClr>
                <a:schemeClr val="dk1"/>
              </a:buClr>
              <a:buSzPts val="1600"/>
              <a:buFont typeface="Arial"/>
              <a:buChar char="•"/>
            </a:pPr>
            <a:r>
              <a:rPr lang="en-US" sz="1600">
                <a:solidFill>
                  <a:schemeClr val="dk1"/>
                </a:solidFill>
              </a:rPr>
              <a:t>It provides an </a:t>
            </a:r>
            <a:r>
              <a:rPr b="1" i="1" lang="en-US" sz="1600">
                <a:solidFill>
                  <a:schemeClr val="dk1"/>
                </a:solidFill>
              </a:rPr>
              <a:t>E-Marketing platform</a:t>
            </a:r>
            <a:r>
              <a:rPr lang="en-US" sz="1600">
                <a:solidFill>
                  <a:schemeClr val="dk1"/>
                </a:solidFill>
              </a:rPr>
              <a:t> which will reduce the role of middlemen who are hindering the trading sector in agriculture. This E-Marketing platform is free of cost and can be accessed from anywhere and made available in understandable language to farmers using php.</a:t>
            </a:r>
            <a:endParaRPr sz="1600">
              <a:solidFill>
                <a:schemeClr val="dk1"/>
              </a:solidFill>
            </a:endParaRPr>
          </a:p>
          <a:p>
            <a:pPr indent="0" lvl="0" marL="0" marR="0" rtl="0" algn="just">
              <a:spcBef>
                <a:spcPts val="0"/>
              </a:spcBef>
              <a:spcAft>
                <a:spcPts val="0"/>
              </a:spcAft>
              <a:buNone/>
            </a:pPr>
            <a:r>
              <a:t/>
            </a:r>
            <a:endParaRPr sz="1600">
              <a:solidFill>
                <a:schemeClr val="dk1"/>
              </a:solidFill>
            </a:endParaRPr>
          </a:p>
          <a:p>
            <a:pPr indent="0" lvl="0" marL="0" marR="0" rtl="0" algn="just">
              <a:spcBef>
                <a:spcPts val="0"/>
              </a:spcBef>
              <a:spcAft>
                <a:spcPts val="0"/>
              </a:spcAft>
              <a:buNone/>
            </a:pPr>
            <a:r>
              <a:t/>
            </a:r>
            <a:endParaRPr sz="1600">
              <a:solidFill>
                <a:schemeClr val="dk1"/>
              </a:solidFill>
            </a:endParaRPr>
          </a:p>
          <a:p>
            <a:pPr indent="0" lvl="0" marL="457200" marR="0" rtl="0" algn="just">
              <a:spcBef>
                <a:spcPts val="0"/>
              </a:spcBef>
              <a:spcAft>
                <a:spcPts val="0"/>
              </a:spcAft>
              <a:buNone/>
            </a:pPr>
            <a:r>
              <a:t/>
            </a:r>
            <a:endParaRPr sz="1600">
              <a:solidFill>
                <a:schemeClr val="dk1"/>
              </a:solidFill>
              <a:latin typeface="Arial"/>
              <a:ea typeface="Arial"/>
              <a:cs typeface="Arial"/>
              <a:sym typeface="Arial"/>
            </a:endParaRPr>
          </a:p>
        </p:txBody>
      </p:sp>
      <p:pic>
        <p:nvPicPr>
          <p:cNvPr id="68" name="Google Shape;68;p2"/>
          <p:cNvPicPr preferRelativeResize="0"/>
          <p:nvPr/>
        </p:nvPicPr>
        <p:blipFill>
          <a:blip r:embed="rId4">
            <a:alphaModFix/>
          </a:blip>
          <a:stretch>
            <a:fillRect/>
          </a:stretch>
        </p:blipFill>
        <p:spPr>
          <a:xfrm>
            <a:off x="251950" y="3860076"/>
            <a:ext cx="8479900" cy="2448590"/>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dacf57cb3c_2_0"/>
          <p:cNvSpPr txBox="1"/>
          <p:nvPr/>
        </p:nvSpPr>
        <p:spPr>
          <a:xfrm>
            <a:off x="894000" y="636825"/>
            <a:ext cx="7164000" cy="1169700"/>
          </a:xfrm>
          <a:prstGeom prst="rect">
            <a:avLst/>
          </a:prstGeom>
          <a:noFill/>
          <a:ln>
            <a:noFill/>
          </a:ln>
        </p:spPr>
        <p:txBody>
          <a:bodyPr anchorCtr="0" anchor="t" bIns="91425" lIns="91425" spcFirstLastPara="1" rIns="91425" wrap="square" tIns="91425">
            <a:spAutoFit/>
          </a:bodyPr>
          <a:lstStyle/>
          <a:p>
            <a:pPr indent="-285750" lvl="0" marL="285750" rtl="0" algn="just">
              <a:spcBef>
                <a:spcPts val="0"/>
              </a:spcBef>
              <a:spcAft>
                <a:spcPts val="0"/>
              </a:spcAft>
              <a:buClr>
                <a:schemeClr val="dk1"/>
              </a:buClr>
              <a:buSzPts val="1600"/>
              <a:buChar char="•"/>
            </a:pPr>
            <a:r>
              <a:rPr lang="en-US" sz="1600">
                <a:solidFill>
                  <a:schemeClr val="dk1"/>
                </a:solidFill>
              </a:rPr>
              <a:t>It also provides a </a:t>
            </a:r>
            <a:r>
              <a:rPr b="1" i="1" lang="en-US" sz="1600">
                <a:solidFill>
                  <a:schemeClr val="dk1"/>
                </a:solidFill>
              </a:rPr>
              <a:t>Leaf Disease Detection</a:t>
            </a:r>
            <a:r>
              <a:rPr b="1" lang="en-US" sz="1600">
                <a:solidFill>
                  <a:schemeClr val="dk1"/>
                </a:solidFill>
              </a:rPr>
              <a:t> </a:t>
            </a:r>
            <a:r>
              <a:rPr lang="en-US" sz="1600">
                <a:solidFill>
                  <a:schemeClr val="dk1"/>
                </a:solidFill>
              </a:rPr>
              <a:t>system which detects the disease of crop and give solution for it.</a:t>
            </a:r>
            <a:endParaRPr sz="1600">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457200" rtl="0" algn="just">
              <a:spcBef>
                <a:spcPts val="0"/>
              </a:spcBef>
              <a:spcAft>
                <a:spcPts val="0"/>
              </a:spcAft>
              <a:buClr>
                <a:schemeClr val="dk1"/>
              </a:buClr>
              <a:buSzPts val="1100"/>
              <a:buFont typeface="Arial"/>
              <a:buNone/>
            </a:pPr>
            <a:r>
              <a:t/>
            </a:r>
            <a:endParaRPr sz="1600">
              <a:solidFill>
                <a:schemeClr val="dk1"/>
              </a:solidFill>
            </a:endParaRPr>
          </a:p>
        </p:txBody>
      </p:sp>
      <p:pic>
        <p:nvPicPr>
          <p:cNvPr id="74" name="Google Shape;74;gdacf57cb3c_2_0"/>
          <p:cNvPicPr preferRelativeResize="0"/>
          <p:nvPr/>
        </p:nvPicPr>
        <p:blipFill>
          <a:blip r:embed="rId3">
            <a:alphaModFix/>
          </a:blip>
          <a:stretch>
            <a:fillRect/>
          </a:stretch>
        </p:blipFill>
        <p:spPr>
          <a:xfrm>
            <a:off x="1646025" y="2022050"/>
            <a:ext cx="6524625" cy="3181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p:nvPr/>
        </p:nvSpPr>
        <p:spPr>
          <a:xfrm>
            <a:off x="859325" y="381000"/>
            <a:ext cx="7155600" cy="708000"/>
          </a:xfrm>
          <a:prstGeom prst="rect">
            <a:avLst/>
          </a:prstGeom>
          <a:noFill/>
          <a:ln>
            <a:noFill/>
          </a:ln>
        </p:spPr>
        <p:txBody>
          <a:bodyPr anchorCtr="0" anchor="t" bIns="45700" lIns="91425" spcFirstLastPara="1" rIns="91425" wrap="square" tIns="45700">
            <a:spAutoFit/>
          </a:bodyPr>
          <a:lstStyle/>
          <a:p>
            <a:pPr indent="0" lvl="1" marL="0" rtl="0" algn="ctr">
              <a:spcBef>
                <a:spcPts val="0"/>
              </a:spcBef>
              <a:spcAft>
                <a:spcPts val="0"/>
              </a:spcAft>
              <a:buClr>
                <a:schemeClr val="dk1"/>
              </a:buClr>
              <a:buFont typeface="Arial"/>
              <a:buNone/>
            </a:pPr>
            <a:r>
              <a:rPr b="1" lang="en-US" sz="4000">
                <a:solidFill>
                  <a:srgbClr val="0000CC"/>
                </a:solidFill>
                <a:latin typeface="Times New Roman"/>
                <a:ea typeface="Times New Roman"/>
                <a:cs typeface="Times New Roman"/>
                <a:sym typeface="Times New Roman"/>
              </a:rPr>
              <a:t>Background of project </a:t>
            </a:r>
            <a:endParaRPr sz="1800">
              <a:solidFill>
                <a:schemeClr val="dk1"/>
              </a:solidFill>
            </a:endParaRPr>
          </a:p>
          <a:p>
            <a:pPr indent="0" lvl="0" marL="0" marR="0" rtl="0" algn="ctr">
              <a:spcBef>
                <a:spcPts val="0"/>
              </a:spcBef>
              <a:spcAft>
                <a:spcPts val="0"/>
              </a:spcAft>
              <a:buNone/>
            </a:pPr>
            <a:r>
              <a:t/>
            </a:r>
            <a:endParaRPr b="1" sz="4000">
              <a:solidFill>
                <a:srgbClr val="0000CC"/>
              </a:solidFill>
            </a:endParaRPr>
          </a:p>
        </p:txBody>
      </p:sp>
      <p:pic>
        <p:nvPicPr>
          <p:cNvPr descr="WIT Solapur - Logo.png" id="80" name="Google Shape;80;p3"/>
          <p:cNvPicPr preferRelativeResize="0"/>
          <p:nvPr/>
        </p:nvPicPr>
        <p:blipFill rotWithShape="1">
          <a:blip r:embed="rId3">
            <a:alphaModFix/>
          </a:blip>
          <a:srcRect b="0" l="0" r="0" t="0"/>
          <a:stretch/>
        </p:blipFill>
        <p:spPr>
          <a:xfrm>
            <a:off x="152400" y="5824704"/>
            <a:ext cx="457200" cy="835105"/>
          </a:xfrm>
          <a:prstGeom prst="rect">
            <a:avLst/>
          </a:prstGeom>
          <a:noFill/>
          <a:ln>
            <a:noFill/>
          </a:ln>
        </p:spPr>
      </p:pic>
      <p:sp>
        <p:nvSpPr>
          <p:cNvPr id="81" name="Google Shape;81;p3"/>
          <p:cNvSpPr/>
          <p:nvPr/>
        </p:nvSpPr>
        <p:spPr>
          <a:xfrm>
            <a:off x="2286000" y="2967335"/>
            <a:ext cx="457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82" name="Google Shape;82;p3"/>
          <p:cNvSpPr/>
          <p:nvPr/>
        </p:nvSpPr>
        <p:spPr>
          <a:xfrm>
            <a:off x="2076149" y="6523975"/>
            <a:ext cx="37638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Walchand Institute of Technology, Solapur</a:t>
            </a:r>
            <a:endParaRPr b="0" sz="1400">
              <a:solidFill>
                <a:schemeClr val="lt1"/>
              </a:solidFill>
              <a:latin typeface="Arial"/>
              <a:ea typeface="Arial"/>
              <a:cs typeface="Arial"/>
              <a:sym typeface="Arial"/>
            </a:endParaRPr>
          </a:p>
        </p:txBody>
      </p:sp>
      <p:sp>
        <p:nvSpPr>
          <p:cNvPr id="83" name="Google Shape;83;p3"/>
          <p:cNvSpPr/>
          <p:nvPr/>
        </p:nvSpPr>
        <p:spPr>
          <a:xfrm>
            <a:off x="6553200" y="6523982"/>
            <a:ext cx="2286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3</a:t>
            </a:r>
            <a:endParaRPr b="0" sz="1400">
              <a:solidFill>
                <a:schemeClr val="lt1"/>
              </a:solidFill>
              <a:latin typeface="Arial"/>
              <a:ea typeface="Arial"/>
              <a:cs typeface="Arial"/>
              <a:sym typeface="Arial"/>
            </a:endParaRPr>
          </a:p>
          <a:p>
            <a:pPr indent="0" lvl="0" marL="0" marR="0" rtl="0" algn="l">
              <a:spcBef>
                <a:spcPts val="0"/>
              </a:spcBef>
              <a:spcAft>
                <a:spcPts val="0"/>
              </a:spcAft>
              <a:buNone/>
            </a:pPr>
            <a:br>
              <a:rPr lang="en-US" sz="1400">
                <a:solidFill>
                  <a:schemeClr val="lt1"/>
                </a:solidFill>
                <a:latin typeface="Arial"/>
                <a:ea typeface="Arial"/>
                <a:cs typeface="Arial"/>
                <a:sym typeface="Arial"/>
              </a:rPr>
            </a:br>
            <a:endParaRPr sz="1400">
              <a:solidFill>
                <a:schemeClr val="lt1"/>
              </a:solidFill>
              <a:latin typeface="Arial"/>
              <a:ea typeface="Arial"/>
              <a:cs typeface="Arial"/>
              <a:sym typeface="Arial"/>
            </a:endParaRPr>
          </a:p>
        </p:txBody>
      </p:sp>
      <p:sp>
        <p:nvSpPr>
          <p:cNvPr id="84" name="Google Shape;84;p3"/>
          <p:cNvSpPr/>
          <p:nvPr/>
        </p:nvSpPr>
        <p:spPr>
          <a:xfrm>
            <a:off x="55625" y="1379350"/>
            <a:ext cx="8763000" cy="4155000"/>
          </a:xfrm>
          <a:prstGeom prst="rect">
            <a:avLst/>
          </a:prstGeom>
          <a:noFill/>
          <a:ln>
            <a:noFill/>
          </a:ln>
        </p:spPr>
        <p:txBody>
          <a:bodyPr anchorCtr="0" anchor="t" bIns="45700" lIns="91425" spcFirstLastPara="1" rIns="91425" wrap="square" tIns="45700">
            <a:spAutoFit/>
          </a:bodyPr>
          <a:lstStyle/>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A Intelligent Farmers E-Marketplace with prediction of crop risk System is responsive web application . The application is divided into two parts, one is for E-Market portal  and second is leaf disease detection. </a:t>
            </a:r>
            <a:endParaRPr sz="1600">
              <a:solidFill>
                <a:schemeClr val="dk1"/>
              </a:solidFill>
            </a:endParaRPr>
          </a:p>
          <a:p>
            <a:pPr indent="0" lvl="0" marL="457200" rtl="0" algn="l">
              <a:lnSpc>
                <a:spcPct val="115000"/>
              </a:lnSpc>
              <a:spcBef>
                <a:spcPts val="1200"/>
              </a:spcBef>
              <a:spcAft>
                <a:spcPts val="0"/>
              </a:spcAft>
              <a:buNone/>
            </a:pPr>
            <a:r>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On E-Market portal the farmers can add their products by simply using the dropdown menus to sell their products and buyers can buy the products from this portal and they can easily pay to farmers using third party payment gateway which is friendly to use This reduces the </a:t>
            </a:r>
            <a:r>
              <a:rPr lang="en-US" sz="1600">
                <a:solidFill>
                  <a:schemeClr val="dk1"/>
                </a:solidFill>
              </a:rPr>
              <a:t>involvement</a:t>
            </a:r>
            <a:r>
              <a:rPr lang="en-US" sz="1600">
                <a:solidFill>
                  <a:schemeClr val="dk1"/>
                </a:solidFill>
              </a:rPr>
              <a:t> of retailer.</a:t>
            </a:r>
            <a:endParaRPr sz="1600">
              <a:solidFill>
                <a:schemeClr val="dk1"/>
              </a:solidFill>
            </a:endParaRPr>
          </a:p>
          <a:p>
            <a:pPr indent="0" lvl="0" marL="457200" rtl="0" algn="l">
              <a:lnSpc>
                <a:spcPct val="115000"/>
              </a:lnSpc>
              <a:spcBef>
                <a:spcPts val="1200"/>
              </a:spcBef>
              <a:spcAft>
                <a:spcPts val="0"/>
              </a:spcAft>
              <a:buNone/>
            </a:pPr>
            <a:r>
              <a:t/>
            </a:r>
            <a:endParaRPr sz="1600">
              <a:solidFill>
                <a:schemeClr val="dk1"/>
              </a:solidFill>
            </a:endParaRPr>
          </a:p>
          <a:p>
            <a:pPr indent="-330200" lvl="0" marL="457200" rtl="0" algn="l">
              <a:lnSpc>
                <a:spcPct val="150000"/>
              </a:lnSpc>
              <a:spcBef>
                <a:spcPts val="1200"/>
              </a:spcBef>
              <a:spcAft>
                <a:spcPts val="0"/>
              </a:spcAft>
              <a:buClr>
                <a:schemeClr val="dk1"/>
              </a:buClr>
              <a:buSzPts val="1600"/>
              <a:buChar char="●"/>
            </a:pPr>
            <a:r>
              <a:rPr lang="en-US" sz="1600">
                <a:solidFill>
                  <a:schemeClr val="dk1"/>
                </a:solidFill>
              </a:rPr>
              <a:t> Leaf disease detection is the most useful feature for farmers as they </a:t>
            </a:r>
            <a:r>
              <a:rPr lang="en-US" sz="1600">
                <a:solidFill>
                  <a:schemeClr val="dk1"/>
                </a:solidFill>
              </a:rPr>
              <a:t>worried</a:t>
            </a:r>
            <a:r>
              <a:rPr lang="en-US" sz="1600">
                <a:solidFill>
                  <a:schemeClr val="dk1"/>
                </a:solidFill>
              </a:rPr>
              <a:t> about their crop diseases, by sim</a:t>
            </a:r>
            <a:r>
              <a:rPr lang="en-US" sz="1600">
                <a:solidFill>
                  <a:schemeClr val="dk1"/>
                </a:solidFill>
              </a:rPr>
              <a:t>ply taking the  image </a:t>
            </a:r>
            <a:r>
              <a:rPr lang="en-US" sz="1600">
                <a:solidFill>
                  <a:schemeClr val="dk1"/>
                </a:solidFill>
              </a:rPr>
              <a:t>of crop, we provide the information of disease and solution for it. Accordingly farmer can cure the disease of crop.</a:t>
            </a:r>
            <a:endParaRPr sz="1200">
              <a:solidFill>
                <a:schemeClr val="dk1"/>
              </a:solidFill>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p:nvPr/>
        </p:nvSpPr>
        <p:spPr>
          <a:xfrm>
            <a:off x="-152400" y="-963507"/>
            <a:ext cx="9144000" cy="7540500"/>
          </a:xfrm>
          <a:prstGeom prst="rect">
            <a:avLst/>
          </a:prstGeom>
          <a:noFill/>
          <a:ln>
            <a:noFill/>
          </a:ln>
        </p:spPr>
        <p:txBody>
          <a:bodyPr anchorCtr="0" anchor="ctr" bIns="0" lIns="91425" spcFirstLastPara="1" rIns="91425" wrap="square" tIns="0">
            <a:spAutoFit/>
          </a:bodyPr>
          <a:lstStyle/>
          <a:p>
            <a:pPr indent="0" lvl="0" marL="0" marR="0" rtl="0" algn="ctr">
              <a:lnSpc>
                <a:spcPct val="100000"/>
              </a:lnSpc>
              <a:spcBef>
                <a:spcPts val="0"/>
              </a:spcBef>
              <a:spcAft>
                <a:spcPts val="0"/>
              </a:spcAft>
              <a:buClr>
                <a:schemeClr val="lt1"/>
              </a:buClr>
              <a:buSzPts val="4000"/>
              <a:buFont typeface="Arial"/>
              <a:buNone/>
            </a:pPr>
            <a:r>
              <a:t/>
            </a:r>
            <a:endParaRPr b="1" i="0" sz="4000" u="none" cap="none" strike="noStrike">
              <a:solidFill>
                <a:srgbClr val="0000C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4000"/>
              <a:buFont typeface="Arial"/>
              <a:buNone/>
            </a:pPr>
            <a:r>
              <a:t/>
            </a:r>
            <a:endParaRPr b="1" i="0" sz="4000" u="none" cap="none" strike="noStrike">
              <a:solidFill>
                <a:srgbClr val="0000C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CC"/>
              </a:buClr>
              <a:buSzPts val="4000"/>
              <a:buFont typeface="Times New Roman"/>
              <a:buNone/>
            </a:pPr>
            <a:r>
              <a:rPr b="1" i="0" lang="en-US" sz="4000" u="none" cap="none" strike="noStrike">
                <a:solidFill>
                  <a:srgbClr val="0000CC"/>
                </a:solidFill>
                <a:latin typeface="Times New Roman"/>
                <a:ea typeface="Times New Roman"/>
                <a:cs typeface="Times New Roman"/>
                <a:sym typeface="Times New Roman"/>
              </a:rPr>
              <a:t>System architecture</a:t>
            </a:r>
            <a:endParaRPr>
              <a:solidFill>
                <a:srgbClr val="0000CC"/>
              </a:solidFill>
            </a:endParaRPr>
          </a:p>
          <a:p>
            <a:pPr indent="0" lvl="0" marL="0" marR="0" rtl="0" algn="ctr">
              <a:lnSpc>
                <a:spcPct val="100000"/>
              </a:lnSpc>
              <a:spcBef>
                <a:spcPts val="0"/>
              </a:spcBef>
              <a:spcAft>
                <a:spcPts val="0"/>
              </a:spcAft>
              <a:buClr>
                <a:schemeClr val="lt1"/>
              </a:buClr>
              <a:buSzPts val="4000"/>
              <a:buFont typeface="Arial"/>
              <a:buNone/>
            </a:pPr>
            <a:r>
              <a:t/>
            </a:r>
            <a:endParaRPr b="1" sz="4000">
              <a:solidFill>
                <a:srgbClr val="FFB666"/>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600"/>
              <a:buFont typeface="Arial"/>
              <a:buNone/>
            </a:pPr>
            <a:r>
              <a:t/>
            </a:r>
            <a:endParaRPr b="0" i="0" sz="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chemeClr val="lt1"/>
                </a:solidFill>
                <a:latin typeface="Arial"/>
                <a:ea typeface="Arial"/>
                <a:cs typeface="Arial"/>
                <a:sym typeface="Arial"/>
              </a:rPr>
            </a:br>
            <a:br>
              <a:rPr b="0" i="0" lang="en-US" sz="1800" u="none" cap="none" strike="noStrike">
                <a:solidFill>
                  <a:schemeClr val="lt1"/>
                </a:solidFill>
                <a:latin typeface="Arial"/>
                <a:ea typeface="Arial"/>
                <a:cs typeface="Arial"/>
                <a:sym typeface="Arial"/>
              </a:rPr>
            </a:br>
            <a:br>
              <a:rPr b="0" i="0" lang="en-US" sz="1800" u="none" cap="none" strike="noStrike">
                <a:solidFill>
                  <a:schemeClr val="lt1"/>
                </a:solidFill>
                <a:latin typeface="Arial"/>
                <a:ea typeface="Arial"/>
                <a:cs typeface="Arial"/>
                <a:sym typeface="Arial"/>
              </a:rPr>
            </a:br>
            <a:br>
              <a:rPr b="0" i="0" lang="en-US" sz="1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a:t>
            </a:r>
            <a:br>
              <a:rPr b="0" i="0" lang="en-US" sz="9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600"/>
              <a:buFont typeface="Arial"/>
              <a:buNone/>
            </a:pPr>
            <a:r>
              <a:t/>
            </a:r>
            <a:endParaRPr b="0" i="0" sz="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p:txBody>
      </p:sp>
      <p:pic>
        <p:nvPicPr>
          <p:cNvPr descr="WIT Solapur - Logo.png" id="90" name="Google Shape;90;p4"/>
          <p:cNvPicPr preferRelativeResize="0"/>
          <p:nvPr/>
        </p:nvPicPr>
        <p:blipFill rotWithShape="1">
          <a:blip r:embed="rId3">
            <a:alphaModFix/>
          </a:blip>
          <a:srcRect b="0" l="0" r="0" t="0"/>
          <a:stretch/>
        </p:blipFill>
        <p:spPr>
          <a:xfrm>
            <a:off x="175025" y="5536539"/>
            <a:ext cx="457200" cy="806245"/>
          </a:xfrm>
          <a:prstGeom prst="rect">
            <a:avLst/>
          </a:prstGeom>
          <a:noFill/>
          <a:ln>
            <a:noFill/>
          </a:ln>
        </p:spPr>
      </p:pic>
      <p:sp>
        <p:nvSpPr>
          <p:cNvPr id="91" name="Google Shape;91;p4"/>
          <p:cNvSpPr/>
          <p:nvPr/>
        </p:nvSpPr>
        <p:spPr>
          <a:xfrm>
            <a:off x="2359142" y="6519219"/>
            <a:ext cx="3560335"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       Walchand Institute of Technology, Solapur</a:t>
            </a:r>
            <a:endParaRPr b="0" i="0" sz="600" u="none" cap="none" strike="noStrike">
              <a:solidFill>
                <a:schemeClr val="lt1"/>
              </a:solidFill>
              <a:latin typeface="Arial"/>
              <a:ea typeface="Arial"/>
              <a:cs typeface="Arial"/>
              <a:sym typeface="Arial"/>
            </a:endParaRPr>
          </a:p>
        </p:txBody>
      </p:sp>
      <p:sp>
        <p:nvSpPr>
          <p:cNvPr id="92" name="Google Shape;92;p4"/>
          <p:cNvSpPr/>
          <p:nvPr/>
        </p:nvSpPr>
        <p:spPr>
          <a:xfrm>
            <a:off x="6477000" y="6548210"/>
            <a:ext cx="2286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4</a:t>
            </a:r>
            <a:endParaRPr b="0" i="0" sz="600" u="none" cap="none" strike="noStrike">
              <a:solidFill>
                <a:schemeClr val="lt1"/>
              </a:solidFill>
              <a:latin typeface="Arial"/>
              <a:ea typeface="Arial"/>
              <a:cs typeface="Arial"/>
              <a:sym typeface="Arial"/>
            </a:endParaRPr>
          </a:p>
        </p:txBody>
      </p:sp>
      <p:pic>
        <p:nvPicPr>
          <p:cNvPr id="93" name="Google Shape;93;p4"/>
          <p:cNvPicPr preferRelativeResize="0"/>
          <p:nvPr/>
        </p:nvPicPr>
        <p:blipFill>
          <a:blip r:embed="rId4">
            <a:alphaModFix/>
          </a:blip>
          <a:stretch>
            <a:fillRect/>
          </a:stretch>
        </p:blipFill>
        <p:spPr>
          <a:xfrm>
            <a:off x="1634750" y="1174100"/>
            <a:ext cx="7085101" cy="5279375"/>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p:nvPr/>
        </p:nvSpPr>
        <p:spPr>
          <a:xfrm>
            <a:off x="0" y="-307776"/>
            <a:ext cx="9144000" cy="5909310"/>
          </a:xfrm>
          <a:prstGeom prst="rect">
            <a:avLst/>
          </a:prstGeom>
          <a:noFill/>
          <a:ln>
            <a:noFill/>
          </a:ln>
        </p:spPr>
        <p:txBody>
          <a:bodyPr anchorCtr="0" anchor="ctr" bIns="0" lIns="91425" spcFirstLastPara="1" rIns="91425" wrap="square" tIns="0">
            <a:spAutoFit/>
          </a:bodyPr>
          <a:lstStyle/>
          <a:p>
            <a:pPr indent="0" lvl="0" marL="0" marR="0" rtl="0" algn="ctr">
              <a:lnSpc>
                <a:spcPct val="100000"/>
              </a:lnSpc>
              <a:spcBef>
                <a:spcPts val="0"/>
              </a:spcBef>
              <a:spcAft>
                <a:spcPts val="0"/>
              </a:spcAft>
              <a:buClr>
                <a:schemeClr val="lt1"/>
              </a:buClr>
              <a:buSzPts val="4000"/>
              <a:buFont typeface="Arial"/>
              <a:buNone/>
            </a:pPr>
            <a:r>
              <a:t/>
            </a:r>
            <a:endParaRPr b="1" i="0" sz="4000" u="none" cap="none" strike="noStrike">
              <a:solidFill>
                <a:srgbClr val="0000C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CC"/>
              </a:buClr>
              <a:buSzPts val="4000"/>
              <a:buFont typeface="Times New Roman"/>
              <a:buNone/>
            </a:pPr>
            <a:r>
              <a:rPr b="1" i="0" lang="en-US" sz="4000" cap="none" strike="noStrike">
                <a:solidFill>
                  <a:srgbClr val="0000CC"/>
                </a:solidFill>
                <a:latin typeface="Times New Roman"/>
                <a:ea typeface="Times New Roman"/>
                <a:cs typeface="Times New Roman"/>
                <a:sym typeface="Times New Roman"/>
              </a:rPr>
              <a:t>Methodology (working)</a:t>
            </a:r>
            <a:endParaRPr b="0" i="0" sz="600" cap="none" strike="noStrike">
              <a:solidFill>
                <a:srgbClr val="0000CC"/>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chemeClr val="lt1"/>
              </a:buClr>
              <a:buSzPts val="2400"/>
              <a:buFont typeface="Times New Roman"/>
              <a:buChar char="•"/>
            </a:pPr>
            <a:r>
              <a:rPr b="0" i="0" lang="en-US" sz="2400" u="none" cap="none" strike="noStrike">
                <a:solidFill>
                  <a:schemeClr val="lt1"/>
                </a:solidFill>
                <a:latin typeface="Times New Roman"/>
                <a:ea typeface="Times New Roman"/>
                <a:cs typeface="Times New Roman"/>
                <a:sym typeface="Times New Roman"/>
              </a:rPr>
              <a:t>.</a:t>
            </a:r>
            <a:r>
              <a:rPr b="0" i="0" lang="en-US" sz="1600" u="none" cap="none" strike="noStrike">
                <a:solidFill>
                  <a:schemeClr val="lt1"/>
                </a:solidFill>
                <a:latin typeface="Times New Roman"/>
                <a:ea typeface="Times New Roman"/>
                <a:cs typeface="Times New Roman"/>
                <a:sym typeface="Times New Roman"/>
              </a:rPr>
              <a:t>First of all the user have to register or login to the portal. After</a:t>
            </a:r>
            <a:r>
              <a:rPr b="0" i="0" lang="en-US" sz="1600" u="none" cap="none" strike="noStrike">
                <a:solidFill>
                  <a:schemeClr val="lt1"/>
                </a:solidFill>
                <a:latin typeface="Times New Roman"/>
                <a:ea typeface="Times New Roman"/>
                <a:cs typeface="Times New Roman"/>
                <a:sym typeface="Times New Roman"/>
              </a:rPr>
              <a:t> login/registeration they can free to use the features like  E-market, disease detection, yield prediction</a:t>
            </a:r>
            <a:r>
              <a:rPr b="0" i="0" lang="en-US" sz="1600" u="none" cap="none" strike="noStrike">
                <a:solidFill>
                  <a:srgbClr val="000000"/>
                </a:solidFill>
                <a:latin typeface="Times New Roman"/>
                <a:ea typeface="Times New Roman"/>
                <a:cs typeface="Times New Roman"/>
                <a:sym typeface="Times New Roman"/>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600"/>
              <a:buFont typeface="Arial"/>
              <a:buNone/>
            </a:pPr>
            <a:r>
              <a:t/>
            </a:r>
            <a:endParaRPr b="0" i="0" sz="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chemeClr val="lt1"/>
                </a:solidFill>
                <a:latin typeface="Arial"/>
                <a:ea typeface="Arial"/>
                <a:cs typeface="Arial"/>
                <a:sym typeface="Arial"/>
              </a:rPr>
            </a:br>
            <a:br>
              <a:rPr b="0" i="0" lang="en-US" sz="1800" u="none" cap="none" strike="noStrike">
                <a:solidFill>
                  <a:schemeClr val="lt1"/>
                </a:solidFill>
                <a:latin typeface="Arial"/>
                <a:ea typeface="Arial"/>
                <a:cs typeface="Arial"/>
                <a:sym typeface="Arial"/>
              </a:rPr>
            </a:br>
            <a:br>
              <a:rPr b="0" i="0" lang="en-US" sz="1800" u="none" cap="none" strike="noStrike">
                <a:solidFill>
                  <a:schemeClr val="lt1"/>
                </a:solidFill>
                <a:latin typeface="Arial"/>
                <a:ea typeface="Arial"/>
                <a:cs typeface="Arial"/>
                <a:sym typeface="Arial"/>
              </a:rPr>
            </a:br>
            <a:br>
              <a:rPr b="0" i="0" lang="en-US" sz="1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600"/>
              <a:buFont typeface="Arial"/>
              <a:buNone/>
            </a:pPr>
            <a:r>
              <a:t/>
            </a:r>
            <a:endParaRPr b="0" i="0" sz="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a:t>
            </a:r>
            <a:br>
              <a:rPr b="0" i="0" lang="en-US" sz="9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600"/>
              <a:buFont typeface="Arial"/>
              <a:buNone/>
            </a:pPr>
            <a:r>
              <a:t/>
            </a:r>
            <a:endParaRPr b="0" i="0" sz="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p:txBody>
      </p:sp>
      <p:pic>
        <p:nvPicPr>
          <p:cNvPr descr="WIT Solapur - Logo.png" id="99" name="Google Shape;99;p5"/>
          <p:cNvPicPr preferRelativeResize="0"/>
          <p:nvPr/>
        </p:nvPicPr>
        <p:blipFill rotWithShape="1">
          <a:blip r:embed="rId3">
            <a:alphaModFix/>
          </a:blip>
          <a:srcRect b="0" l="0" r="0" t="0"/>
          <a:stretch/>
        </p:blipFill>
        <p:spPr>
          <a:xfrm>
            <a:off x="118998" y="5791200"/>
            <a:ext cx="530225" cy="935021"/>
          </a:xfrm>
          <a:prstGeom prst="rect">
            <a:avLst/>
          </a:prstGeom>
          <a:noFill/>
          <a:ln>
            <a:noFill/>
          </a:ln>
        </p:spPr>
      </p:pic>
      <p:sp>
        <p:nvSpPr>
          <p:cNvPr id="100" name="Google Shape;100;p5"/>
          <p:cNvSpPr/>
          <p:nvPr/>
        </p:nvSpPr>
        <p:spPr>
          <a:xfrm>
            <a:off x="2362200" y="6550223"/>
            <a:ext cx="32494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Walchand Institute of Technology, Solapur</a:t>
            </a:r>
            <a:endParaRPr b="0" i="0" sz="600" u="none" cap="none" strike="noStrike">
              <a:solidFill>
                <a:schemeClr val="lt1"/>
              </a:solidFill>
              <a:latin typeface="Arial"/>
              <a:ea typeface="Arial"/>
              <a:cs typeface="Arial"/>
              <a:sym typeface="Arial"/>
            </a:endParaRPr>
          </a:p>
        </p:txBody>
      </p:sp>
      <p:sp>
        <p:nvSpPr>
          <p:cNvPr id="101" name="Google Shape;101;p5"/>
          <p:cNvSpPr/>
          <p:nvPr/>
        </p:nvSpPr>
        <p:spPr>
          <a:xfrm>
            <a:off x="6477000" y="6550222"/>
            <a:ext cx="2744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5</a:t>
            </a:r>
            <a:endParaRPr b="0" i="0" sz="600" u="none" cap="none" strike="noStrike">
              <a:solidFill>
                <a:schemeClr val="lt1"/>
              </a:solidFill>
              <a:latin typeface="Arial"/>
              <a:ea typeface="Arial"/>
              <a:cs typeface="Arial"/>
              <a:sym typeface="Arial"/>
            </a:endParaRPr>
          </a:p>
        </p:txBody>
      </p:sp>
      <p:pic>
        <p:nvPicPr>
          <p:cNvPr id="102" name="Google Shape;102;p5"/>
          <p:cNvPicPr preferRelativeResize="0"/>
          <p:nvPr/>
        </p:nvPicPr>
        <p:blipFill>
          <a:blip r:embed="rId4">
            <a:alphaModFix/>
          </a:blip>
          <a:stretch>
            <a:fillRect/>
          </a:stretch>
        </p:blipFill>
        <p:spPr>
          <a:xfrm>
            <a:off x="1071575" y="1125150"/>
            <a:ext cx="7072300" cy="5357800"/>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p:nvPr/>
        </p:nvSpPr>
        <p:spPr>
          <a:xfrm>
            <a:off x="-1" y="-207749"/>
            <a:ext cx="9144001" cy="6894195"/>
          </a:xfrm>
          <a:prstGeom prst="rect">
            <a:avLst/>
          </a:prstGeom>
          <a:noFill/>
          <a:ln>
            <a:noFill/>
          </a:ln>
        </p:spPr>
        <p:txBody>
          <a:bodyPr anchorCtr="0" anchor="ctr" bIns="0" lIns="91425" spcFirstLastPara="1" rIns="91425" wrap="square" tIns="0">
            <a:spAutoFit/>
          </a:bodyPr>
          <a:lstStyle/>
          <a:p>
            <a:pPr indent="0" lvl="0" marL="0" marR="0" rtl="0" algn="ctr">
              <a:lnSpc>
                <a:spcPct val="100000"/>
              </a:lnSpc>
              <a:spcBef>
                <a:spcPts val="0"/>
              </a:spcBef>
              <a:spcAft>
                <a:spcPts val="0"/>
              </a:spcAft>
              <a:buClr>
                <a:srgbClr val="0000CC"/>
              </a:buClr>
              <a:buSzPts val="4000"/>
              <a:buFont typeface="Times New Roman"/>
              <a:buNone/>
            </a:pPr>
            <a:r>
              <a:rPr b="1" i="0" lang="en-US" sz="4000" u="none" cap="none" strike="noStrike">
                <a:solidFill>
                  <a:srgbClr val="0000CC"/>
                </a:solidFill>
                <a:latin typeface="Times New Roman"/>
                <a:ea typeface="Times New Roman"/>
                <a:cs typeface="Times New Roman"/>
                <a:sym typeface="Times New Roman"/>
              </a:rPr>
              <a:t>Technology stack</a:t>
            </a:r>
            <a:endParaRPr b="0" i="0" sz="600" u="none" cap="none" strike="noStrike">
              <a:solidFill>
                <a:srgbClr val="0000CC"/>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chemeClr val="lt1"/>
                </a:solidFill>
                <a:latin typeface="Arial"/>
                <a:ea typeface="Arial"/>
                <a:cs typeface="Arial"/>
                <a:sym typeface="Arial"/>
              </a:rPr>
            </a:br>
            <a:br>
              <a:rPr b="0" i="0" lang="en-US" sz="1800" u="none" cap="none" strike="noStrike">
                <a:solidFill>
                  <a:schemeClr val="lt1"/>
                </a:solidFill>
                <a:latin typeface="Arial"/>
                <a:ea typeface="Arial"/>
                <a:cs typeface="Arial"/>
                <a:sym typeface="Arial"/>
              </a:rPr>
            </a:br>
            <a:br>
              <a:rPr b="0" i="0" lang="en-US" sz="1800" u="none" cap="none" strike="noStrike">
                <a:solidFill>
                  <a:schemeClr val="lt1"/>
                </a:solidFill>
                <a:latin typeface="Arial"/>
                <a:ea typeface="Arial"/>
                <a:cs typeface="Arial"/>
                <a:sym typeface="Arial"/>
              </a:rPr>
            </a:br>
            <a:br>
              <a:rPr b="0" i="0" lang="en-US" sz="1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a:t>
            </a:r>
            <a:br>
              <a:rPr b="0" i="0" lang="en-US" sz="9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p:txBody>
      </p:sp>
      <p:pic>
        <p:nvPicPr>
          <p:cNvPr descr="WIT Solapur - Logo.png" id="108" name="Google Shape;108;p6"/>
          <p:cNvPicPr preferRelativeResize="0"/>
          <p:nvPr/>
        </p:nvPicPr>
        <p:blipFill rotWithShape="1">
          <a:blip r:embed="rId3">
            <a:alphaModFix/>
          </a:blip>
          <a:srcRect b="0" l="0" r="0" t="0"/>
          <a:stretch/>
        </p:blipFill>
        <p:spPr>
          <a:xfrm>
            <a:off x="152400" y="5867400"/>
            <a:ext cx="496926" cy="876299"/>
          </a:xfrm>
          <a:prstGeom prst="rect">
            <a:avLst/>
          </a:prstGeom>
          <a:noFill/>
          <a:ln>
            <a:noFill/>
          </a:ln>
        </p:spPr>
      </p:pic>
      <p:sp>
        <p:nvSpPr>
          <p:cNvPr id="109" name="Google Shape;109;p6"/>
          <p:cNvSpPr/>
          <p:nvPr/>
        </p:nvSpPr>
        <p:spPr>
          <a:xfrm>
            <a:off x="2445994" y="6589810"/>
            <a:ext cx="32494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Walchand Institute of Technology, Solapur</a:t>
            </a:r>
            <a:endParaRPr b="0" i="0" sz="600" u="none" cap="none" strike="noStrike">
              <a:solidFill>
                <a:schemeClr val="lt1"/>
              </a:solidFill>
              <a:latin typeface="Arial"/>
              <a:ea typeface="Arial"/>
              <a:cs typeface="Arial"/>
              <a:sym typeface="Arial"/>
            </a:endParaRPr>
          </a:p>
        </p:txBody>
      </p:sp>
      <p:sp>
        <p:nvSpPr>
          <p:cNvPr id="110" name="Google Shape;110;p6"/>
          <p:cNvSpPr/>
          <p:nvPr/>
        </p:nvSpPr>
        <p:spPr>
          <a:xfrm>
            <a:off x="6400800" y="6589810"/>
            <a:ext cx="2744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6</a:t>
            </a:r>
            <a:endParaRPr b="0" i="0" sz="600" u="none" cap="none" strike="noStrike">
              <a:solidFill>
                <a:schemeClr val="lt1"/>
              </a:solidFill>
              <a:latin typeface="Arial"/>
              <a:ea typeface="Arial"/>
              <a:cs typeface="Arial"/>
              <a:sym typeface="Arial"/>
            </a:endParaRPr>
          </a:p>
        </p:txBody>
      </p:sp>
      <p:sp>
        <p:nvSpPr>
          <p:cNvPr id="111" name="Google Shape;111;p6"/>
          <p:cNvSpPr txBox="1"/>
          <p:nvPr/>
        </p:nvSpPr>
        <p:spPr>
          <a:xfrm>
            <a:off x="649325" y="1445200"/>
            <a:ext cx="7767000" cy="5017800"/>
          </a:xfrm>
          <a:prstGeom prst="rect">
            <a:avLst/>
          </a:prstGeom>
          <a:noFill/>
          <a:ln>
            <a:noFill/>
          </a:ln>
        </p:spPr>
        <p:txBody>
          <a:bodyPr anchorCtr="0" anchor="t" bIns="91425" lIns="91425" spcFirstLastPara="1" rIns="91425" wrap="square" tIns="91425">
            <a:spAutoFit/>
          </a:bodyPr>
          <a:lstStyle/>
          <a:p>
            <a:pPr indent="-285750" lvl="0" marL="285750" rtl="0" algn="just">
              <a:spcBef>
                <a:spcPts val="0"/>
              </a:spcBef>
              <a:spcAft>
                <a:spcPts val="0"/>
              </a:spcAft>
              <a:buClr>
                <a:schemeClr val="dk1"/>
              </a:buClr>
              <a:buSzPts val="1800"/>
              <a:buChar char="•"/>
            </a:pPr>
            <a:r>
              <a:rPr b="1" lang="en-US" sz="1800" u="sng">
                <a:solidFill>
                  <a:schemeClr val="dk1"/>
                </a:solidFill>
              </a:rPr>
              <a:t>Technologies Required:</a:t>
            </a:r>
            <a:endParaRPr b="1" sz="1800" u="sng">
              <a:solidFill>
                <a:schemeClr val="dk1"/>
              </a:solidFill>
            </a:endParaRPr>
          </a:p>
          <a:p>
            <a:pPr indent="0" lvl="0" marL="0" rtl="0" algn="just">
              <a:spcBef>
                <a:spcPts val="0"/>
              </a:spcBef>
              <a:spcAft>
                <a:spcPts val="0"/>
              </a:spcAft>
              <a:buNone/>
            </a:pPr>
            <a:r>
              <a:t/>
            </a:r>
            <a:endParaRPr b="1" sz="1800" u="sng">
              <a:solidFill>
                <a:schemeClr val="dk1"/>
              </a:solidFill>
            </a:endParaRPr>
          </a:p>
          <a:p>
            <a:pPr indent="-330200" lvl="0" marL="457200" rtl="0" algn="l">
              <a:lnSpc>
                <a:spcPct val="150000"/>
              </a:lnSpc>
              <a:spcBef>
                <a:spcPts val="0"/>
              </a:spcBef>
              <a:spcAft>
                <a:spcPts val="0"/>
              </a:spcAft>
              <a:buClr>
                <a:srgbClr val="3C4043"/>
              </a:buClr>
              <a:buSzPts val="1600"/>
              <a:buFont typeface="Roboto"/>
              <a:buChar char="●"/>
            </a:pPr>
            <a:r>
              <a:rPr lang="en-US" sz="1600">
                <a:solidFill>
                  <a:srgbClr val="3C4043"/>
                </a:solidFill>
                <a:highlight>
                  <a:srgbClr val="FFFFFF"/>
                </a:highlight>
                <a:latin typeface="Roboto"/>
                <a:ea typeface="Roboto"/>
                <a:cs typeface="Roboto"/>
                <a:sym typeface="Roboto"/>
              </a:rPr>
              <a:t>Front End- HTML5, CSS, JS, Bootstrap</a:t>
            </a:r>
            <a:endParaRPr sz="1600">
              <a:solidFill>
                <a:srgbClr val="3C4043"/>
              </a:solidFill>
              <a:highlight>
                <a:srgbClr val="FFFFFF"/>
              </a:highlight>
              <a:latin typeface="Roboto"/>
              <a:ea typeface="Roboto"/>
              <a:cs typeface="Roboto"/>
              <a:sym typeface="Roboto"/>
            </a:endParaRPr>
          </a:p>
          <a:p>
            <a:pPr indent="-330200" lvl="0" marL="457200" rtl="0" algn="l">
              <a:lnSpc>
                <a:spcPct val="150000"/>
              </a:lnSpc>
              <a:spcBef>
                <a:spcPts val="0"/>
              </a:spcBef>
              <a:spcAft>
                <a:spcPts val="0"/>
              </a:spcAft>
              <a:buClr>
                <a:srgbClr val="3C4043"/>
              </a:buClr>
              <a:buSzPts val="1600"/>
              <a:buFont typeface="Roboto"/>
              <a:buChar char="●"/>
            </a:pPr>
            <a:r>
              <a:rPr lang="en-US" sz="1600">
                <a:solidFill>
                  <a:srgbClr val="3C4043"/>
                </a:solidFill>
                <a:highlight>
                  <a:srgbClr val="FFFFFF"/>
                </a:highlight>
                <a:latin typeface="Roboto"/>
                <a:ea typeface="Roboto"/>
                <a:cs typeface="Roboto"/>
                <a:sym typeface="Roboto"/>
              </a:rPr>
              <a:t>Web Framework- Flask</a:t>
            </a:r>
            <a:endParaRPr sz="1600">
              <a:solidFill>
                <a:srgbClr val="3C4043"/>
              </a:solidFill>
              <a:highlight>
                <a:srgbClr val="FFFFFF"/>
              </a:highlight>
              <a:latin typeface="Roboto"/>
              <a:ea typeface="Roboto"/>
              <a:cs typeface="Roboto"/>
              <a:sym typeface="Roboto"/>
            </a:endParaRPr>
          </a:p>
          <a:p>
            <a:pPr indent="-330200" lvl="0" marL="457200" rtl="0" algn="l">
              <a:lnSpc>
                <a:spcPct val="150000"/>
              </a:lnSpc>
              <a:spcBef>
                <a:spcPts val="0"/>
              </a:spcBef>
              <a:spcAft>
                <a:spcPts val="0"/>
              </a:spcAft>
              <a:buClr>
                <a:srgbClr val="3C4043"/>
              </a:buClr>
              <a:buSzPts val="1600"/>
              <a:buFont typeface="Roboto"/>
              <a:buChar char="●"/>
            </a:pPr>
            <a:r>
              <a:rPr lang="en-US" sz="1600">
                <a:solidFill>
                  <a:srgbClr val="3C4043"/>
                </a:solidFill>
                <a:highlight>
                  <a:srgbClr val="FFFFFF"/>
                </a:highlight>
                <a:latin typeface="Roboto"/>
                <a:ea typeface="Roboto"/>
                <a:cs typeface="Roboto"/>
                <a:sym typeface="Roboto"/>
              </a:rPr>
              <a:t>Backend- Python 3.7</a:t>
            </a:r>
            <a:endParaRPr sz="1600">
              <a:solidFill>
                <a:srgbClr val="3C4043"/>
              </a:solidFill>
              <a:highlight>
                <a:srgbClr val="FFFFFF"/>
              </a:highlight>
              <a:latin typeface="Roboto"/>
              <a:ea typeface="Roboto"/>
              <a:cs typeface="Roboto"/>
              <a:sym typeface="Roboto"/>
            </a:endParaRPr>
          </a:p>
          <a:p>
            <a:pPr indent="-330200" lvl="0" marL="457200" rtl="0" algn="l">
              <a:lnSpc>
                <a:spcPct val="150000"/>
              </a:lnSpc>
              <a:spcBef>
                <a:spcPts val="0"/>
              </a:spcBef>
              <a:spcAft>
                <a:spcPts val="0"/>
              </a:spcAft>
              <a:buClr>
                <a:srgbClr val="3C4043"/>
              </a:buClr>
              <a:buSzPts val="1600"/>
              <a:buFont typeface="Roboto"/>
              <a:buChar char="●"/>
            </a:pPr>
            <a:r>
              <a:rPr lang="en-US" sz="1600">
                <a:solidFill>
                  <a:srgbClr val="3C4043"/>
                </a:solidFill>
                <a:highlight>
                  <a:srgbClr val="FFFFFF"/>
                </a:highlight>
                <a:latin typeface="Roboto"/>
                <a:ea typeface="Roboto"/>
                <a:cs typeface="Roboto"/>
                <a:sym typeface="Roboto"/>
              </a:rPr>
              <a:t>ML Libraries/ APIs/ Framework- Pandas, Tensorflow, Keras, Matplotlib, Numpy, Pickle</a:t>
            </a:r>
            <a:endParaRPr sz="1600">
              <a:solidFill>
                <a:srgbClr val="3C4043"/>
              </a:solidFill>
              <a:highlight>
                <a:srgbClr val="FFFFFF"/>
              </a:highlight>
              <a:latin typeface="Roboto"/>
              <a:ea typeface="Roboto"/>
              <a:cs typeface="Roboto"/>
              <a:sym typeface="Roboto"/>
            </a:endParaRPr>
          </a:p>
          <a:p>
            <a:pPr indent="-330200" lvl="0" marL="457200" rtl="0" algn="l">
              <a:lnSpc>
                <a:spcPct val="150000"/>
              </a:lnSpc>
              <a:spcBef>
                <a:spcPts val="0"/>
              </a:spcBef>
              <a:spcAft>
                <a:spcPts val="0"/>
              </a:spcAft>
              <a:buClr>
                <a:srgbClr val="3C4043"/>
              </a:buClr>
              <a:buSzPts val="1600"/>
              <a:buFont typeface="Roboto"/>
              <a:buChar char="●"/>
            </a:pPr>
            <a:r>
              <a:rPr lang="en-US" sz="1600">
                <a:solidFill>
                  <a:srgbClr val="3C4043"/>
                </a:solidFill>
                <a:highlight>
                  <a:srgbClr val="FFFFFF"/>
                </a:highlight>
                <a:latin typeface="Roboto"/>
                <a:ea typeface="Roboto"/>
                <a:cs typeface="Roboto"/>
                <a:sym typeface="Roboto"/>
              </a:rPr>
              <a:t>Database-MySQL(5.6)</a:t>
            </a:r>
            <a:endParaRPr sz="1600">
              <a:solidFill>
                <a:srgbClr val="3C4043"/>
              </a:solidFill>
              <a:highlight>
                <a:srgbClr val="FFFFFF"/>
              </a:highlight>
              <a:latin typeface="Roboto"/>
              <a:ea typeface="Roboto"/>
              <a:cs typeface="Roboto"/>
              <a:sym typeface="Roboto"/>
            </a:endParaRPr>
          </a:p>
          <a:p>
            <a:pPr indent="-330200" lvl="0" marL="457200" rtl="0" algn="l">
              <a:lnSpc>
                <a:spcPct val="150000"/>
              </a:lnSpc>
              <a:spcBef>
                <a:spcPts val="0"/>
              </a:spcBef>
              <a:spcAft>
                <a:spcPts val="0"/>
              </a:spcAft>
              <a:buClr>
                <a:srgbClr val="3C4043"/>
              </a:buClr>
              <a:buSzPts val="1600"/>
              <a:buFont typeface="Roboto"/>
              <a:buChar char="●"/>
            </a:pPr>
            <a:r>
              <a:rPr lang="en-US" sz="1600">
                <a:solidFill>
                  <a:srgbClr val="3C4043"/>
                </a:solidFill>
                <a:highlight>
                  <a:srgbClr val="FFFFFF"/>
                </a:highlight>
                <a:latin typeface="Roboto"/>
                <a:ea typeface="Roboto"/>
                <a:cs typeface="Roboto"/>
                <a:sym typeface="Roboto"/>
              </a:rPr>
              <a:t>Operating System- Windows/ Linux/ IOS</a:t>
            </a:r>
            <a:endParaRPr sz="1600">
              <a:solidFill>
                <a:srgbClr val="3C4043"/>
              </a:solidFill>
              <a:highlight>
                <a:srgbClr val="FFFFFF"/>
              </a:highlight>
              <a:latin typeface="Roboto"/>
              <a:ea typeface="Roboto"/>
              <a:cs typeface="Roboto"/>
              <a:sym typeface="Roboto"/>
            </a:endParaRPr>
          </a:p>
          <a:p>
            <a:pPr indent="-330200" lvl="0" marL="457200" rtl="0" algn="l">
              <a:lnSpc>
                <a:spcPct val="150000"/>
              </a:lnSpc>
              <a:spcBef>
                <a:spcPts val="0"/>
              </a:spcBef>
              <a:spcAft>
                <a:spcPts val="0"/>
              </a:spcAft>
              <a:buClr>
                <a:srgbClr val="3C4043"/>
              </a:buClr>
              <a:buSzPts val="1600"/>
              <a:buFont typeface="Roboto"/>
              <a:buChar char="●"/>
            </a:pPr>
            <a:r>
              <a:rPr lang="en-US" sz="1600">
                <a:solidFill>
                  <a:srgbClr val="3C4043"/>
                </a:solidFill>
                <a:highlight>
                  <a:srgbClr val="FFFFFF"/>
                </a:highlight>
                <a:latin typeface="Roboto"/>
                <a:ea typeface="Roboto"/>
                <a:cs typeface="Roboto"/>
                <a:sym typeface="Roboto"/>
              </a:rPr>
              <a:t>PHP: It is called Hypertext Preprocessor.</a:t>
            </a:r>
            <a:endParaRPr sz="1600">
              <a:solidFill>
                <a:srgbClr val="3C4043"/>
              </a:solidFill>
              <a:highlight>
                <a:srgbClr val="FFFFFF"/>
              </a:highlight>
              <a:latin typeface="Roboto"/>
              <a:ea typeface="Roboto"/>
              <a:cs typeface="Roboto"/>
              <a:sym typeface="Roboto"/>
            </a:endParaRPr>
          </a:p>
          <a:p>
            <a:pPr indent="-330200" lvl="0" marL="457200" rtl="0" algn="l">
              <a:lnSpc>
                <a:spcPct val="150000"/>
              </a:lnSpc>
              <a:spcBef>
                <a:spcPts val="0"/>
              </a:spcBef>
              <a:spcAft>
                <a:spcPts val="0"/>
              </a:spcAft>
              <a:buClr>
                <a:srgbClr val="3C4043"/>
              </a:buClr>
              <a:buSzPts val="1600"/>
              <a:buFont typeface="Roboto"/>
              <a:buChar char="●"/>
            </a:pPr>
            <a:r>
              <a:rPr lang="en-US" sz="1600">
                <a:solidFill>
                  <a:srgbClr val="3C4043"/>
                </a:solidFill>
                <a:highlight>
                  <a:srgbClr val="FFFFFF"/>
                </a:highlight>
                <a:latin typeface="Roboto"/>
                <a:ea typeface="Roboto"/>
                <a:cs typeface="Roboto"/>
                <a:sym typeface="Roboto"/>
              </a:rPr>
              <a:t>CNN:Most commonly applied to analyze visual imagery.which can take in an input image,and be able to differentiate one from the other.</a:t>
            </a:r>
            <a:endParaRPr sz="1600">
              <a:solidFill>
                <a:srgbClr val="3C4043"/>
              </a:solidFill>
              <a:highlight>
                <a:srgbClr val="FFFFFF"/>
              </a:highlight>
              <a:latin typeface="Roboto"/>
              <a:ea typeface="Roboto"/>
              <a:cs typeface="Roboto"/>
              <a:sym typeface="Roboto"/>
            </a:endParaRPr>
          </a:p>
          <a:p>
            <a:pPr indent="-330200" lvl="0" marL="457200" rtl="0" algn="l">
              <a:lnSpc>
                <a:spcPct val="150000"/>
              </a:lnSpc>
              <a:spcBef>
                <a:spcPts val="0"/>
              </a:spcBef>
              <a:spcAft>
                <a:spcPts val="0"/>
              </a:spcAft>
              <a:buClr>
                <a:srgbClr val="3C4043"/>
              </a:buClr>
              <a:buSzPts val="1600"/>
              <a:buFont typeface="Roboto"/>
              <a:buChar char="●"/>
            </a:pPr>
            <a:r>
              <a:rPr lang="en-US" sz="1600">
                <a:solidFill>
                  <a:srgbClr val="3C4043"/>
                </a:solidFill>
                <a:highlight>
                  <a:srgbClr val="FFFFFF"/>
                </a:highlight>
                <a:latin typeface="Roboto"/>
                <a:ea typeface="Roboto"/>
                <a:cs typeface="Roboto"/>
                <a:sym typeface="Roboto"/>
              </a:rPr>
              <a:t>Firebase:</a:t>
            </a:r>
            <a:r>
              <a:rPr lang="en-US" sz="1600">
                <a:solidFill>
                  <a:srgbClr val="202124"/>
                </a:solidFill>
                <a:highlight>
                  <a:srgbClr val="FFFFFF"/>
                </a:highlight>
              </a:rPr>
              <a:t>Is a Backend-as-a-Service</a:t>
            </a:r>
            <a:endParaRPr sz="160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chemeClr val="dk1"/>
              </a:solidFill>
            </a:endParaRPr>
          </a:p>
        </p:txBody>
      </p:sp>
      <p:pic>
        <p:nvPicPr>
          <p:cNvPr id="112" name="Google Shape;112;p6"/>
          <p:cNvPicPr preferRelativeResize="0"/>
          <p:nvPr/>
        </p:nvPicPr>
        <p:blipFill rotWithShape="1">
          <a:blip r:embed="rId4">
            <a:alphaModFix/>
          </a:blip>
          <a:srcRect b="-22055" l="-11033" r="-11021" t="0"/>
          <a:stretch/>
        </p:blipFill>
        <p:spPr>
          <a:xfrm>
            <a:off x="4705948" y="1613525"/>
            <a:ext cx="2155075" cy="1415950"/>
          </a:xfrm>
          <a:prstGeom prst="rect">
            <a:avLst/>
          </a:prstGeom>
          <a:noFill/>
          <a:ln cap="flat" cmpd="sng" w="19050">
            <a:solidFill>
              <a:schemeClr val="dk2"/>
            </a:solidFill>
            <a:prstDash val="solid"/>
            <a:round/>
            <a:headEnd len="sm" w="sm" type="none"/>
            <a:tailEnd len="sm" w="sm" type="none"/>
          </a:ln>
        </p:spPr>
      </p:pic>
      <p:pic>
        <p:nvPicPr>
          <p:cNvPr id="113" name="Google Shape;113;p6"/>
          <p:cNvPicPr preferRelativeResize="0"/>
          <p:nvPr/>
        </p:nvPicPr>
        <p:blipFill>
          <a:blip r:embed="rId5">
            <a:alphaModFix/>
          </a:blip>
          <a:stretch>
            <a:fillRect/>
          </a:stretch>
        </p:blipFill>
        <p:spPr>
          <a:xfrm>
            <a:off x="6569500" y="134050"/>
            <a:ext cx="2431575" cy="1311150"/>
          </a:xfrm>
          <a:prstGeom prst="rect">
            <a:avLst/>
          </a:prstGeom>
          <a:noFill/>
          <a:ln cap="flat" cmpd="sng" w="19050">
            <a:solidFill>
              <a:schemeClr val="dk2"/>
            </a:solidFill>
            <a:prstDash val="solid"/>
            <a:round/>
            <a:headEnd len="sm" w="sm" type="none"/>
            <a:tailEnd len="sm" w="sm" type="none"/>
          </a:ln>
        </p:spPr>
      </p:pic>
      <p:pic>
        <p:nvPicPr>
          <p:cNvPr id="114" name="Google Shape;114;p6"/>
          <p:cNvPicPr preferRelativeResize="0"/>
          <p:nvPr/>
        </p:nvPicPr>
        <p:blipFill>
          <a:blip r:embed="rId6">
            <a:alphaModFix/>
          </a:blip>
          <a:stretch>
            <a:fillRect/>
          </a:stretch>
        </p:blipFill>
        <p:spPr>
          <a:xfrm>
            <a:off x="6201525" y="3718572"/>
            <a:ext cx="2049650" cy="994400"/>
          </a:xfrm>
          <a:prstGeom prst="rect">
            <a:avLst/>
          </a:prstGeom>
          <a:noFill/>
          <a:ln cap="flat" cmpd="sng" w="19050">
            <a:solidFill>
              <a:schemeClr val="dk2"/>
            </a:solidFill>
            <a:prstDash val="solid"/>
            <a:round/>
            <a:headEnd len="sm" w="sm" type="none"/>
            <a:tailEnd len="sm" w="sm" type="none"/>
          </a:ln>
        </p:spPr>
      </p:pic>
      <p:pic>
        <p:nvPicPr>
          <p:cNvPr id="115" name="Google Shape;115;p6"/>
          <p:cNvPicPr preferRelativeResize="0"/>
          <p:nvPr/>
        </p:nvPicPr>
        <p:blipFill>
          <a:blip r:embed="rId7">
            <a:alphaModFix/>
          </a:blip>
          <a:stretch>
            <a:fillRect/>
          </a:stretch>
        </p:blipFill>
        <p:spPr>
          <a:xfrm>
            <a:off x="6569500" y="5313175"/>
            <a:ext cx="2282450" cy="1415950"/>
          </a:xfrm>
          <a:prstGeom prst="rect">
            <a:avLst/>
          </a:prstGeom>
          <a:noFill/>
          <a:ln cap="flat" cmpd="sng" w="19050">
            <a:solidFill>
              <a:schemeClr val="dk2"/>
            </a:solidFill>
            <a:prstDash val="solid"/>
            <a:round/>
            <a:headEnd len="sm" w="sm" type="none"/>
            <a:tailEnd len="sm" w="sm" type="none"/>
          </a:ln>
        </p:spPr>
      </p:pic>
      <p:pic>
        <p:nvPicPr>
          <p:cNvPr id="116" name="Google Shape;116;p6"/>
          <p:cNvPicPr preferRelativeResize="0"/>
          <p:nvPr/>
        </p:nvPicPr>
        <p:blipFill>
          <a:blip r:embed="rId8">
            <a:alphaModFix/>
          </a:blip>
          <a:stretch>
            <a:fillRect/>
          </a:stretch>
        </p:blipFill>
        <p:spPr>
          <a:xfrm>
            <a:off x="396350" y="125800"/>
            <a:ext cx="1887925" cy="1311150"/>
          </a:xfrm>
          <a:prstGeom prst="rect">
            <a:avLst/>
          </a:prstGeom>
          <a:noFill/>
          <a:ln cap="flat" cmpd="sng" w="19050">
            <a:solidFill>
              <a:schemeClr val="dk2"/>
            </a:solidFill>
            <a:prstDash val="solid"/>
            <a:round/>
            <a:headEnd len="sm" w="sm" type="none"/>
            <a:tailEnd len="sm" w="sm" type="none"/>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p:nvPr/>
        </p:nvSpPr>
        <p:spPr>
          <a:xfrm>
            <a:off x="6248400" y="6642556"/>
            <a:ext cx="274434" cy="215444"/>
          </a:xfrm>
          <a:prstGeom prst="rect">
            <a:avLst/>
          </a:prstGeom>
          <a:noFill/>
          <a:ln>
            <a:noFill/>
          </a:ln>
        </p:spPr>
        <p:txBody>
          <a:bodyPr anchorCtr="0" anchor="ctr" bIns="0" lIns="91425" spcFirstLastPara="1" rIns="91425" wrap="square" tIns="0">
            <a:spAutoFit/>
          </a:bodyPr>
          <a:lstStyle/>
          <a:p>
            <a:pPr indent="0" lvl="0" marL="0" marR="0" rtl="0" algn="l">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7</a:t>
            </a:r>
            <a:endParaRPr b="0" i="0" sz="1400" u="none" cap="none" strike="noStrike">
              <a:solidFill>
                <a:schemeClr val="lt1"/>
              </a:solidFill>
              <a:latin typeface="Arial"/>
              <a:ea typeface="Arial"/>
              <a:cs typeface="Arial"/>
              <a:sym typeface="Arial"/>
            </a:endParaRPr>
          </a:p>
        </p:txBody>
      </p:sp>
      <p:pic>
        <p:nvPicPr>
          <p:cNvPr descr="WIT Solapur - Logo.png" id="122" name="Google Shape;122;p7"/>
          <p:cNvPicPr preferRelativeResize="0"/>
          <p:nvPr/>
        </p:nvPicPr>
        <p:blipFill rotWithShape="1">
          <a:blip r:embed="rId3">
            <a:alphaModFix/>
          </a:blip>
          <a:srcRect b="0" l="0" r="0" t="0"/>
          <a:stretch/>
        </p:blipFill>
        <p:spPr>
          <a:xfrm>
            <a:off x="155575" y="5791200"/>
            <a:ext cx="520003" cy="916995"/>
          </a:xfrm>
          <a:prstGeom prst="rect">
            <a:avLst/>
          </a:prstGeom>
          <a:noFill/>
          <a:ln>
            <a:noFill/>
          </a:ln>
        </p:spPr>
      </p:pic>
      <p:sp>
        <p:nvSpPr>
          <p:cNvPr id="123" name="Google Shape;123;p7"/>
          <p:cNvSpPr/>
          <p:nvPr/>
        </p:nvSpPr>
        <p:spPr>
          <a:xfrm>
            <a:off x="1782860" y="6553200"/>
            <a:ext cx="4008340"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Walchand Institute of Technology, Solapur</a:t>
            </a:r>
            <a:endParaRPr b="0" i="0" sz="14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br>
              <a:rPr b="0" i="0" lang="en-US" sz="1400" u="none" cap="none" strike="noStrike">
                <a:solidFill>
                  <a:schemeClr val="lt1"/>
                </a:solidFill>
                <a:latin typeface="Arial"/>
                <a:ea typeface="Arial"/>
                <a:cs typeface="Arial"/>
                <a:sym typeface="Arial"/>
              </a:rPr>
            </a:br>
            <a:endParaRPr b="0" i="0" sz="1400" u="none" cap="none" strike="noStrike">
              <a:solidFill>
                <a:schemeClr val="lt1"/>
              </a:solidFill>
              <a:latin typeface="Arial"/>
              <a:ea typeface="Arial"/>
              <a:cs typeface="Arial"/>
              <a:sym typeface="Arial"/>
            </a:endParaRPr>
          </a:p>
        </p:txBody>
      </p:sp>
      <p:sp>
        <p:nvSpPr>
          <p:cNvPr id="124" name="Google Shape;124;p7"/>
          <p:cNvSpPr/>
          <p:nvPr/>
        </p:nvSpPr>
        <p:spPr>
          <a:xfrm>
            <a:off x="2286000" y="2967335"/>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7"/>
          <p:cNvSpPr/>
          <p:nvPr/>
        </p:nvSpPr>
        <p:spPr>
          <a:xfrm>
            <a:off x="3276600" y="-279436"/>
            <a:ext cx="2133600" cy="2554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4000">
              <a:solidFill>
                <a:srgbClr val="FFB666"/>
              </a:solidFill>
              <a:latin typeface="Arial"/>
              <a:ea typeface="Arial"/>
              <a:cs typeface="Arial"/>
              <a:sym typeface="Arial"/>
            </a:endParaRPr>
          </a:p>
          <a:p>
            <a:pPr indent="0" lvl="0" marL="0" marR="0" rtl="0" algn="ctr">
              <a:spcBef>
                <a:spcPts val="0"/>
              </a:spcBef>
              <a:spcAft>
                <a:spcPts val="0"/>
              </a:spcAft>
              <a:buNone/>
            </a:pPr>
            <a:r>
              <a:rPr b="1" lang="en-US" sz="4000">
                <a:solidFill>
                  <a:srgbClr val="0000CC"/>
                </a:solidFill>
                <a:latin typeface="Arial"/>
                <a:ea typeface="Arial"/>
                <a:cs typeface="Arial"/>
                <a:sym typeface="Arial"/>
              </a:rPr>
              <a:t>Results</a:t>
            </a:r>
            <a:endParaRPr b="0" sz="4000">
              <a:solidFill>
                <a:srgbClr val="0000CC"/>
              </a:solidFill>
              <a:latin typeface="Arial"/>
              <a:ea typeface="Arial"/>
              <a:cs typeface="Arial"/>
              <a:sym typeface="Arial"/>
            </a:endParaRPr>
          </a:p>
          <a:p>
            <a:pPr indent="0" lvl="0" marL="0" marR="0" rtl="0" algn="ctr">
              <a:spcBef>
                <a:spcPts val="0"/>
              </a:spcBef>
              <a:spcAft>
                <a:spcPts val="0"/>
              </a:spcAft>
              <a:buNone/>
            </a:pPr>
            <a:br>
              <a:rPr lang="en-US" sz="4000">
                <a:solidFill>
                  <a:srgbClr val="FFB666"/>
                </a:solidFill>
                <a:latin typeface="Arial"/>
                <a:ea typeface="Arial"/>
                <a:cs typeface="Arial"/>
                <a:sym typeface="Arial"/>
              </a:rPr>
            </a:br>
            <a:endParaRPr sz="4000">
              <a:solidFill>
                <a:srgbClr val="FFB666"/>
              </a:solidFill>
              <a:latin typeface="Arial"/>
              <a:ea typeface="Arial"/>
              <a:cs typeface="Arial"/>
              <a:sym typeface="Arial"/>
            </a:endParaRPr>
          </a:p>
        </p:txBody>
      </p:sp>
      <p:pic>
        <p:nvPicPr>
          <p:cNvPr id="126" name="Google Shape;126;p7"/>
          <p:cNvPicPr preferRelativeResize="0"/>
          <p:nvPr/>
        </p:nvPicPr>
        <p:blipFill>
          <a:blip r:embed="rId4">
            <a:alphaModFix/>
          </a:blip>
          <a:stretch>
            <a:fillRect/>
          </a:stretch>
        </p:blipFill>
        <p:spPr>
          <a:xfrm>
            <a:off x="155575" y="1198600"/>
            <a:ext cx="4063699" cy="2700225"/>
          </a:xfrm>
          <a:prstGeom prst="rect">
            <a:avLst/>
          </a:prstGeom>
          <a:noFill/>
          <a:ln cap="flat" cmpd="sng" w="19050">
            <a:solidFill>
              <a:schemeClr val="dk2"/>
            </a:solidFill>
            <a:prstDash val="solid"/>
            <a:round/>
            <a:headEnd len="sm" w="sm" type="none"/>
            <a:tailEnd len="sm" w="sm" type="none"/>
          </a:ln>
          <a:effectLst>
            <a:outerShdw blurRad="57150" rotWithShape="0" algn="bl" dir="5400000" dist="19050">
              <a:srgbClr val="D9D9D9">
                <a:alpha val="95000"/>
              </a:srgbClr>
            </a:outerShdw>
          </a:effectLst>
        </p:spPr>
      </p:pic>
      <p:pic>
        <p:nvPicPr>
          <p:cNvPr id="127" name="Google Shape;127;p7"/>
          <p:cNvPicPr preferRelativeResize="0"/>
          <p:nvPr/>
        </p:nvPicPr>
        <p:blipFill>
          <a:blip r:embed="rId5">
            <a:alphaModFix/>
          </a:blip>
          <a:stretch>
            <a:fillRect/>
          </a:stretch>
        </p:blipFill>
        <p:spPr>
          <a:xfrm>
            <a:off x="2745875" y="4104700"/>
            <a:ext cx="4855326" cy="2448500"/>
          </a:xfrm>
          <a:prstGeom prst="rect">
            <a:avLst/>
          </a:prstGeom>
          <a:noFill/>
          <a:ln cap="flat" cmpd="sng" w="19050">
            <a:solidFill>
              <a:schemeClr val="dk2"/>
            </a:solidFill>
            <a:prstDash val="solid"/>
            <a:round/>
            <a:headEnd len="sm" w="sm" type="none"/>
            <a:tailEnd len="sm" w="sm" type="none"/>
          </a:ln>
        </p:spPr>
      </p:pic>
      <p:pic>
        <p:nvPicPr>
          <p:cNvPr id="128" name="Google Shape;128;p7"/>
          <p:cNvPicPr preferRelativeResize="0"/>
          <p:nvPr/>
        </p:nvPicPr>
        <p:blipFill>
          <a:blip r:embed="rId6">
            <a:alphaModFix/>
          </a:blip>
          <a:stretch>
            <a:fillRect/>
          </a:stretch>
        </p:blipFill>
        <p:spPr>
          <a:xfrm>
            <a:off x="4572000" y="1187825"/>
            <a:ext cx="4267200" cy="2640324"/>
          </a:xfrm>
          <a:prstGeom prst="rect">
            <a:avLst/>
          </a:prstGeom>
          <a:noFill/>
          <a:ln cap="flat" cmpd="sng" w="19050">
            <a:solidFill>
              <a:schemeClr val="dk2"/>
            </a:solidFill>
            <a:prstDash val="solid"/>
            <a:round/>
            <a:headEnd len="sm" w="sm" type="none"/>
            <a:tailEnd len="sm" w="sm" type="none"/>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gdad6dc5ff3_1_0"/>
          <p:cNvPicPr preferRelativeResize="0"/>
          <p:nvPr/>
        </p:nvPicPr>
        <p:blipFill>
          <a:blip r:embed="rId3">
            <a:alphaModFix/>
          </a:blip>
          <a:stretch>
            <a:fillRect/>
          </a:stretch>
        </p:blipFill>
        <p:spPr>
          <a:xfrm>
            <a:off x="225850" y="174125"/>
            <a:ext cx="4346150" cy="2839649"/>
          </a:xfrm>
          <a:prstGeom prst="rect">
            <a:avLst/>
          </a:prstGeom>
          <a:noFill/>
          <a:ln cap="flat" cmpd="sng" w="19050">
            <a:solidFill>
              <a:schemeClr val="dk2"/>
            </a:solidFill>
            <a:prstDash val="solid"/>
            <a:round/>
            <a:headEnd len="sm" w="sm" type="none"/>
            <a:tailEnd len="sm" w="sm" type="none"/>
          </a:ln>
        </p:spPr>
      </p:pic>
      <p:pic>
        <p:nvPicPr>
          <p:cNvPr id="134" name="Google Shape;134;gdad6dc5ff3_1_0"/>
          <p:cNvPicPr preferRelativeResize="0"/>
          <p:nvPr/>
        </p:nvPicPr>
        <p:blipFill>
          <a:blip r:embed="rId4">
            <a:alphaModFix/>
          </a:blip>
          <a:stretch>
            <a:fillRect/>
          </a:stretch>
        </p:blipFill>
        <p:spPr>
          <a:xfrm>
            <a:off x="6121300" y="3509375"/>
            <a:ext cx="2629200" cy="329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2021-05-21T05:14:16Z</dcterms:created>
  <dc:creator>Windows User</dc:creator>
</cp:coreProperties>
</file>