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9" r:id="rId6"/>
    <p:sldId id="279" r:id="rId7"/>
    <p:sldId id="280" r:id="rId8"/>
    <p:sldId id="290" r:id="rId9"/>
    <p:sldId id="298" r:id="rId10"/>
    <p:sldId id="291" r:id="rId11"/>
    <p:sldId id="292" r:id="rId12"/>
    <p:sldId id="293" r:id="rId13"/>
    <p:sldId id="300" r:id="rId14"/>
    <p:sldId id="294" r:id="rId15"/>
    <p:sldId id="273" r:id="rId16"/>
    <p:sldId id="295" r:id="rId17"/>
    <p:sldId id="296" r:id="rId18"/>
    <p:sldId id="297" r:id="rId19"/>
    <p:sldId id="289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618723-5985-4E9D-A7AF-F104DA3744C3}">
          <p14:sldIdLst>
            <p14:sldId id="256"/>
            <p14:sldId id="257"/>
            <p14:sldId id="269"/>
            <p14:sldId id="279"/>
            <p14:sldId id="280"/>
            <p14:sldId id="290"/>
            <p14:sldId id="298"/>
            <p14:sldId id="291"/>
            <p14:sldId id="292"/>
            <p14:sldId id="293"/>
            <p14:sldId id="300"/>
            <p14:sldId id="294"/>
            <p14:sldId id="273"/>
            <p14:sldId id="295"/>
            <p14:sldId id="296"/>
            <p14:sldId id="297"/>
            <p14:sldId id="289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5FB9F-B47D-47EA-95F1-57B1E0BC1985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6A095-0EFE-4E3D-A8AE-EC6F59DDB63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6A095-0EFE-4E3D-A8AE-EC6F59DDB63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27-03-2021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/>
              <a:t>ICACA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8E701B7-D175-436D-A626-DA3F5CC65EA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ICACA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ICACA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27-03-2021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/>
              <a:t>ICACA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8E701B7-D175-436D-A626-DA3F5CC65EA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5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5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ICACA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ICACA 2021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7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7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ICACA 2021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ICACA 2021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ICACA 2021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5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3" y="987430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5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ICACA 2021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5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3" y="987430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5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ICACA 2021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5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27-03-2021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5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ICACA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01B7-D175-436D-A626-DA3F5CC65EA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651" y="278676"/>
            <a:ext cx="10694124" cy="137595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Word Segmentation of Off-line Handwritten Bangla Text Lines</a:t>
            </a:r>
            <a:endParaRPr lang="en-IN" sz="4400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34194"/>
            <a:ext cx="9144000" cy="3866606"/>
          </a:xfrm>
        </p:spPr>
        <p:txBody>
          <a:bodyPr>
            <a:normAutofit/>
          </a:bodyPr>
          <a:lstStyle/>
          <a:p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Ayush</a:t>
            </a: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Agarwal </a:t>
            </a:r>
            <a:endParaRPr lang="en-IN" sz="3200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</a:t>
            </a:r>
            <a:r>
              <a:rPr lang="en-US" sz="30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B.P. Poddar Institute of Management and Technology</a:t>
            </a:r>
            <a:r>
              <a:rPr lang="en-IN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WB, India</a:t>
            </a:r>
            <a:endParaRPr lang="en-IN" sz="300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456" y="1963652"/>
            <a:ext cx="10515600" cy="23209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Precomputed intra and inter word gaps are used to determine the probable segmentation positions between words.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Connected components are discarded if any of these are coinciding with the connected components.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sets of segmentation positions are used.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ICACA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/>
          </a:p>
        </p:txBody>
      </p:sp>
      <p:sp>
        <p:nvSpPr>
          <p:cNvPr id="8" name="Title 1"/>
          <p:cNvSpPr txBox="1"/>
          <p:nvPr/>
        </p:nvSpPr>
        <p:spPr>
          <a:xfrm>
            <a:off x="2521140" y="0"/>
            <a:ext cx="7149730" cy="1182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Segmentation (Cont’d)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8674" y="996285"/>
            <a:ext cx="7802881" cy="96736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Segmentation position</a:t>
            </a:r>
            <a:endParaRPr lang="en-IN" sz="3200" dirty="0">
              <a:solidFill>
                <a:schemeClr val="accent2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537460" y="4396195"/>
            <a:ext cx="7393575" cy="1787922"/>
            <a:chOff x="3720739" y="2176597"/>
            <a:chExt cx="7393575" cy="1787922"/>
          </a:xfrm>
        </p:grpSpPr>
        <p:grpSp>
          <p:nvGrpSpPr>
            <p:cNvPr id="11" name="Group 10"/>
            <p:cNvGrpSpPr/>
            <p:nvPr/>
          </p:nvGrpSpPr>
          <p:grpSpPr>
            <a:xfrm>
              <a:off x="3720739" y="2176597"/>
              <a:ext cx="4745626" cy="1787922"/>
              <a:chOff x="2588624" y="2167890"/>
              <a:chExt cx="4745626" cy="1787922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1"/>
              <a:srcRect l="3052" t="1882" r="8808" b="17804"/>
              <a:stretch>
                <a:fillRect/>
              </a:stretch>
            </p:blipFill>
            <p:spPr>
              <a:xfrm>
                <a:off x="3229386" y="2562114"/>
                <a:ext cx="2862376" cy="1057386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2588624" y="2270760"/>
                <a:ext cx="723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y)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47820" y="2167890"/>
                <a:ext cx="1129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width (w)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043930" y="2870200"/>
                <a:ext cx="11036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height (h)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Down Arrow 16"/>
              <p:cNvSpPr/>
              <p:nvPr/>
            </p:nvSpPr>
            <p:spPr>
              <a:xfrm>
                <a:off x="6343650" y="3227070"/>
                <a:ext cx="160020" cy="38481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Down Arrow 17"/>
              <p:cNvSpPr/>
              <p:nvPr/>
            </p:nvSpPr>
            <p:spPr>
              <a:xfrm rot="10800000">
                <a:off x="6343650" y="2552700"/>
                <a:ext cx="160020" cy="36576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ight Arrow 18"/>
              <p:cNvSpPr/>
              <p:nvPr/>
            </p:nvSpPr>
            <p:spPr>
              <a:xfrm>
                <a:off x="5196840" y="2299335"/>
                <a:ext cx="874395" cy="152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ight Arrow 19"/>
              <p:cNvSpPr/>
              <p:nvPr/>
            </p:nvSpPr>
            <p:spPr>
              <a:xfrm rot="10800000">
                <a:off x="3246120" y="2297430"/>
                <a:ext cx="904875" cy="152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960110" y="3586480"/>
                <a:ext cx="1374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x+w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y+h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460379" y="2629988"/>
              <a:ext cx="26539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Starting point: (x, y)</a:t>
              </a:r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Ending point: </a:t>
              </a:r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(</a:t>
              </a:r>
              <a:r>
                <a:rPr lang="en-IN" b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x+w</a:t>
              </a:r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, </a:t>
              </a:r>
              <a:r>
                <a:rPr lang="en-IN" b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y+h</a:t>
              </a:r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)</a:t>
              </a:r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ICACA 2021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/>
          </a:p>
        </p:txBody>
      </p:sp>
      <p:sp>
        <p:nvSpPr>
          <p:cNvPr id="17" name="Title 1"/>
          <p:cNvSpPr txBox="1"/>
          <p:nvPr/>
        </p:nvSpPr>
        <p:spPr>
          <a:xfrm>
            <a:off x="252547" y="317017"/>
            <a:ext cx="3866607" cy="96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Extraction</a:t>
            </a:r>
            <a:endParaRPr lang="en-IN" sz="3200" dirty="0">
              <a:solidFill>
                <a:schemeClr val="accent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6909" y="1380178"/>
            <a:ext cx="883266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are sequentially extracted from the input text image.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86690" y="2092487"/>
            <a:ext cx="11813814" cy="1622713"/>
            <a:chOff x="186690" y="2092487"/>
            <a:chExt cx="11813814" cy="1622713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1"/>
            <a:srcRect l="6415" t="48284" r="5738" b="39227"/>
            <a:stretch>
              <a:fillRect/>
            </a:stretch>
          </p:blipFill>
          <p:spPr>
            <a:xfrm>
              <a:off x="761064" y="2534151"/>
              <a:ext cx="10787605" cy="862698"/>
            </a:xfrm>
            <a:prstGeom prst="rect">
              <a:avLst/>
            </a:prstGeom>
          </p:spPr>
        </p:pic>
        <p:sp>
          <p:nvSpPr>
            <p:cNvPr id="33" name="Left-Right Arrow 32"/>
            <p:cNvSpPr/>
            <p:nvPr/>
          </p:nvSpPr>
          <p:spPr>
            <a:xfrm>
              <a:off x="848360" y="2425700"/>
              <a:ext cx="1435100" cy="14986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eft-Right Arrow 33"/>
            <p:cNvSpPr/>
            <p:nvPr/>
          </p:nvSpPr>
          <p:spPr>
            <a:xfrm rot="5400000">
              <a:off x="436245" y="2870835"/>
              <a:ext cx="560070" cy="14986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24458" y="2161067"/>
              <a:ext cx="91008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width(w</a:t>
              </a:r>
              <a:r>
                <a:rPr lang="en-IN" sz="13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IN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1160" y="2765366"/>
              <a:ext cx="9691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height(h</a:t>
              </a:r>
              <a:r>
                <a:rPr lang="en-IN" sz="13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IN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6690" y="2234727"/>
              <a:ext cx="641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</a:t>
              </a:r>
              <a:r>
                <a:rPr lang="en-IN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y</a:t>
              </a:r>
              <a:r>
                <a:rPr lang="en-IN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62964" y="3422812"/>
              <a:ext cx="12278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</a:t>
              </a:r>
              <a:r>
                <a:rPr lang="en-IN" sz="13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+w</a:t>
              </a:r>
              <a:r>
                <a:rPr lang="en-IN" sz="13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y</a:t>
              </a:r>
              <a:r>
                <a:rPr lang="en-IN" sz="13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+h</a:t>
              </a:r>
              <a:r>
                <a:rPr lang="en-IN" sz="13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IN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Curved Connector 38"/>
            <p:cNvCxnSpPr/>
            <p:nvPr/>
          </p:nvCxnSpPr>
          <p:spPr>
            <a:xfrm rot="16200000" flipV="1">
              <a:off x="673737" y="2491107"/>
              <a:ext cx="201929" cy="142238"/>
            </a:xfrm>
            <a:prstGeom prst="curvedConnector3">
              <a:avLst>
                <a:gd name="adj1" fmla="val 8868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 rot="10800000" flipV="1">
              <a:off x="1994027" y="3225164"/>
              <a:ext cx="293878" cy="273847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Left-Right Arrow 40"/>
            <p:cNvSpPr/>
            <p:nvPr/>
          </p:nvSpPr>
          <p:spPr>
            <a:xfrm>
              <a:off x="9796780" y="2369820"/>
              <a:ext cx="1663700" cy="14986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eft-Right Arrow 41"/>
            <p:cNvSpPr/>
            <p:nvPr/>
          </p:nvSpPr>
          <p:spPr>
            <a:xfrm rot="5400000">
              <a:off x="11370945" y="2771775"/>
              <a:ext cx="483870" cy="14986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07498" y="2092487"/>
              <a:ext cx="88976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width(w</a:t>
              </a:r>
              <a:r>
                <a:rPr lang="en-IN" sz="13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IN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5400000">
              <a:off x="11369720" y="2742506"/>
              <a:ext cx="9691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height(h</a:t>
              </a:r>
              <a:r>
                <a:rPr lang="en-IN" sz="13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IN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108440" y="2204247"/>
              <a:ext cx="639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</a:t>
              </a:r>
              <a:r>
                <a:rPr lang="en-IN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y</a:t>
              </a:r>
              <a:r>
                <a:rPr lang="en-IN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6240" y="3281207"/>
              <a:ext cx="11684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</a:t>
              </a:r>
              <a:r>
                <a:rPr lang="en-IN" sz="13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+w</a:t>
              </a:r>
              <a:r>
                <a:rPr lang="en-IN" sz="13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y</a:t>
              </a:r>
              <a:r>
                <a:rPr lang="en-IN" sz="13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+h</a:t>
              </a:r>
              <a:r>
                <a:rPr lang="en-IN" sz="13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IN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Curved Connector 46"/>
            <p:cNvCxnSpPr/>
            <p:nvPr/>
          </p:nvCxnSpPr>
          <p:spPr>
            <a:xfrm rot="16200000" flipV="1">
              <a:off x="9631049" y="2426338"/>
              <a:ext cx="201929" cy="142238"/>
            </a:xfrm>
            <a:prstGeom prst="curvedConnector3">
              <a:avLst>
                <a:gd name="adj1" fmla="val 8868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/>
            <p:nvPr/>
          </p:nvCxnSpPr>
          <p:spPr>
            <a:xfrm rot="10800000" flipV="1">
              <a:off x="11170412" y="3089909"/>
              <a:ext cx="293878" cy="273847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45900"/>
            <a:ext cx="10515600" cy="4748757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Accuracies are calculated manually as no ground truth available.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400 pre-segmented lines contain a total of 2846 words out of which the proposed approach has successfully segmented 2654 words with the accuracy of 93.25%.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ICACA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/>
          </a:p>
        </p:txBody>
      </p:sp>
      <p:sp>
        <p:nvSpPr>
          <p:cNvPr id="7" name="Title 1"/>
          <p:cNvSpPr txBox="1"/>
          <p:nvPr/>
        </p:nvSpPr>
        <p:spPr>
          <a:xfrm>
            <a:off x="3399092" y="71070"/>
            <a:ext cx="5406930" cy="11354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6"/>
          <p:cNvGraphicFramePr/>
          <p:nvPr/>
        </p:nvGraphicFramePr>
        <p:xfrm>
          <a:off x="844757" y="3578552"/>
          <a:ext cx="10515600" cy="144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520"/>
                <a:gridCol w="1375954"/>
                <a:gridCol w="2420983"/>
                <a:gridCol w="2124892"/>
                <a:gridCol w="2185851"/>
                <a:gridCol w="1295400"/>
              </a:tblGrid>
              <a:tr h="821782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Lines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Words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Properly Segmented Words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 Segmented Words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 Segmented words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2091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2846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93.25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93284"/>
            <a:ext cx="10515600" cy="5293363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sample resultant images, red marked boxes denotes the final identified word components and green boxes shows the words after extraction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9615" t="24188" r="5129" b="25867"/>
          <a:stretch>
            <a:fillRect/>
          </a:stretch>
        </p:blipFill>
        <p:spPr>
          <a:xfrm>
            <a:off x="1198879" y="2708366"/>
            <a:ext cx="9794240" cy="338037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ICACA 2021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/>
          </a:p>
        </p:txBody>
      </p:sp>
      <p:sp>
        <p:nvSpPr>
          <p:cNvPr id="8" name="Title 1"/>
          <p:cNvSpPr txBox="1"/>
          <p:nvPr/>
        </p:nvSpPr>
        <p:spPr>
          <a:xfrm>
            <a:off x="2222060" y="0"/>
            <a:ext cx="7747879" cy="12801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 (Cont’d)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825625"/>
            <a:ext cx="10515600" cy="2354489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with the work of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Rakshit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[15] as it was also done using the part of the same database.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their work they have reported word segmentation accuracy of 90.06% on 200 lines whereas from 400 lines we have achieved a better accuracy of 93.25%.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ICACA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/>
          </a:p>
        </p:txBody>
      </p:sp>
      <p:sp>
        <p:nvSpPr>
          <p:cNvPr id="8" name="Title 1"/>
          <p:cNvSpPr txBox="1"/>
          <p:nvPr/>
        </p:nvSpPr>
        <p:spPr>
          <a:xfrm>
            <a:off x="2222060" y="0"/>
            <a:ext cx="7747879" cy="12801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 (Cont’d)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8641" y="996285"/>
            <a:ext cx="4415246" cy="96736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  <a:endParaRPr lang="en-IN" sz="3200" dirty="0">
              <a:solidFill>
                <a:schemeClr val="accent2"/>
              </a:solidFill>
            </a:endParaRPr>
          </a:p>
        </p:txBody>
      </p:sp>
      <p:graphicFrame>
        <p:nvGraphicFramePr>
          <p:cNvPr id="10" name="Content Placeholder 5"/>
          <p:cNvGraphicFramePr/>
          <p:nvPr/>
        </p:nvGraphicFramePr>
        <p:xfrm>
          <a:off x="838196" y="4139893"/>
          <a:ext cx="1051560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1"/>
                <a:gridCol w="2103121"/>
                <a:gridCol w="2103121"/>
                <a:gridCol w="2103121"/>
                <a:gridCol w="2103121"/>
              </a:tblGrid>
              <a:tr h="5366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Words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Segmented Words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(%)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Rakshit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[15]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1477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90.06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2846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93.25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417" y="1825626"/>
            <a:ext cx="5240386" cy="193647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segmentation and Under segmentation has occurred.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 in line segmentation leads to presence of unwanted components.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ICACA 2021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/>
          </a:p>
        </p:txBody>
      </p:sp>
      <p:sp>
        <p:nvSpPr>
          <p:cNvPr id="7" name="Title 1"/>
          <p:cNvSpPr txBox="1"/>
          <p:nvPr/>
        </p:nvSpPr>
        <p:spPr>
          <a:xfrm>
            <a:off x="2222060" y="0"/>
            <a:ext cx="7747879" cy="12801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 (Cont’d)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8641" y="996285"/>
            <a:ext cx="3032760" cy="96736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Analysis</a:t>
            </a:r>
            <a:endParaRPr lang="en-IN" sz="3200" dirty="0">
              <a:solidFill>
                <a:schemeClr val="accent2"/>
              </a:solidFill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 rotWithShape="1">
          <a:blip r:embed="rId1"/>
          <a:srcRect l="17794" t="57452" r="51145" b="26771"/>
          <a:stretch>
            <a:fillRect/>
          </a:stretch>
        </p:blipFill>
        <p:spPr>
          <a:xfrm>
            <a:off x="838200" y="1940612"/>
            <a:ext cx="5035349" cy="1316394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1"/>
          <a:srcRect l="48550" t="52565" r="24002" b="26812"/>
          <a:stretch>
            <a:fillRect/>
          </a:stretch>
        </p:blipFill>
        <p:spPr>
          <a:xfrm>
            <a:off x="838200" y="3832582"/>
            <a:ext cx="3916679" cy="15154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7931" t="48700" r="34427" b="24788"/>
          <a:stretch>
            <a:fillRect/>
          </a:stretch>
        </p:blipFill>
        <p:spPr>
          <a:xfrm>
            <a:off x="6113417" y="3832582"/>
            <a:ext cx="5240384" cy="23892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262743"/>
            <a:ext cx="10515600" cy="490292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dynamic analysis and determination of intra and inter word gaps.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 is free from any kind of normalization, skew/slant correction of the input images.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results are very encouraging and comparative with an existing state-of-the-art method which shows its applicability in real life applications.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method can further be applied to other Indic scripts viz., Devanagari, Oriya, Malayalam, Gurmukhi, etc.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future, we will try to incorporate deep learning methods for further improvement.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ICACA 2021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/>
          </a:p>
        </p:txBody>
      </p:sp>
      <p:sp>
        <p:nvSpPr>
          <p:cNvPr id="8" name="Title 1"/>
          <p:cNvSpPr txBox="1"/>
          <p:nvPr/>
        </p:nvSpPr>
        <p:spPr>
          <a:xfrm>
            <a:off x="2485474" y="43543"/>
            <a:ext cx="7221062" cy="11354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Plans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206563"/>
            <a:ext cx="10639695" cy="5149792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Basu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Sarkar, R., Das, N.,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Nasipuri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Basu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D.K.: A Fuzzy Technique for Segmentation of Handwritten Bangla Word Images. In: International Conference on Computing: Theory and Applications, pp. 427-433, 2007.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Nasipuri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D.: A Hough Transform based Technique for Text Segmentation. In: In Computing Research Repository (2010).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Louloudis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Gatos, B.,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Pratikakis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Halatsis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C.: Text line and word segmentation of handwritten documents. Pattern Recognition, 42(12), 3169-3183 (2009).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Sharma, M.K., Dhaka, V.P.: Segmentation of English Offline handwritten cursive scripts using a feed forward neural network. Neural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27, 1369-1379 (2016).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Fischer, A., Keller, A.,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Frinken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Bunke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H.: Lexicon-free handwritten word spotting using character HMMs. Pattern Recognition Letters, 33(7), 934-942 (2012).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Gatos, B.,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Stamatopoulos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Louloudis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G.: ICDAR2009 handwriting segmentation contest. International Journal on Document Analysis and Recognition, 14(1), 25-33 (2009).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Liu, C., Yin, F., Wang Q., Wang, D.: ICDAR 2011 Chinese Handwriting Recognition Competition. In: International Conference on Document Analysis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Recognition,pp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1464-1469, 2011.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Grosicki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E., El-Abed, H.: ICDAR 2011 - French Handwriting Recognition Competition, In: International Conference on Document Analysis and Recognition, pp. 1459-1463, 2011.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Sanchez, A., Mello, C.A.B., Suarez, P.D., Lopes, A.: Automatic line and word segmentation applied to densely line skewed historical handwritten document images, Integrated Computer Aided Engineering, 18, 125-142 (2011).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Mehdi, M. M.,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Riaz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A.: Optimized Word Segmentation for the Word Based Cursive Handwriting Recognition, In: European Modelling Symposium, pp. 299-304, 2013.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ICACA 2021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/>
          </a:p>
        </p:txBody>
      </p:sp>
      <p:sp>
        <p:nvSpPr>
          <p:cNvPr id="9" name="Title 1"/>
          <p:cNvSpPr txBox="1"/>
          <p:nvPr/>
        </p:nvSpPr>
        <p:spPr>
          <a:xfrm>
            <a:off x="4590796" y="0"/>
            <a:ext cx="3010417" cy="11354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tical vs. Non-Optical Biosensors - ppt download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7"/>
          <a:stretch>
            <a:fillRect/>
          </a:stretch>
        </p:blipFill>
        <p:spPr bwMode="auto">
          <a:xfrm>
            <a:off x="1527175" y="3"/>
            <a:ext cx="9144000" cy="622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27-03-2021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ICACA 2021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1" y="0"/>
            <a:ext cx="5029200" cy="113549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35493"/>
            <a:ext cx="10515600" cy="4980131"/>
          </a:xfrm>
        </p:spPr>
        <p:txBody>
          <a:bodyPr>
            <a:normAutofit/>
          </a:bodyPr>
          <a:lstStyle/>
          <a:p>
            <a:pPr fontAlgn="base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Motivation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Diagram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Pre-Processing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Segmentation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 and Discussion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 and Future Plans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ICACA 2021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1748" y="1515290"/>
            <a:ext cx="9231085" cy="421676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Segmentation of words is one of the most important prerequisites of the Handwritten Optical Character Recognition (HOCR) system.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method is developed on the basis of determining the inter and intra word gaps of components before the final identification of segmentation positions.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ICACA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/>
          </a:p>
        </p:txBody>
      </p:sp>
      <p:sp>
        <p:nvSpPr>
          <p:cNvPr id="11" name="Title 1"/>
          <p:cNvSpPr txBox="1"/>
          <p:nvPr/>
        </p:nvSpPr>
        <p:spPr>
          <a:xfrm>
            <a:off x="3581401" y="0"/>
            <a:ext cx="5029200" cy="1135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4066" y="1524947"/>
            <a:ext cx="4863152" cy="3895298"/>
          </a:xfrm>
        </p:spPr>
        <p:txBody>
          <a:bodyPr>
            <a:noAutofit/>
          </a:bodyPr>
          <a:lstStyle/>
          <a:p>
            <a:pPr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Bangla script itself which contains various compound characters and different modified shape patterns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 writing pattern of the Bangla script.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Natural variations of handwriting.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ICACA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/>
          </a:p>
        </p:txBody>
      </p:sp>
      <p:sp>
        <p:nvSpPr>
          <p:cNvPr id="13" name="Title 1"/>
          <p:cNvSpPr txBox="1"/>
          <p:nvPr/>
        </p:nvSpPr>
        <p:spPr>
          <a:xfrm>
            <a:off x="3581401" y="0"/>
            <a:ext cx="5029200" cy="1135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0" y="1524947"/>
            <a:ext cx="4969110" cy="9114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75" y="2436408"/>
            <a:ext cx="4731985" cy="7943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0" y="3622441"/>
            <a:ext cx="4969110" cy="7714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75" y="4495358"/>
            <a:ext cx="4731985" cy="9314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1749" y="1523999"/>
            <a:ext cx="9144000" cy="423236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Working with Bangla script is challenging and it has a social impact in our region.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Considering the task of word segmentation works towards scripts such as Roman, Arabic, Chinese, etc. are extensively available in the literature [3-14] but very little attempt is made on Bangla script.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accent2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ICACA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/>
          </a:p>
        </p:txBody>
      </p:sp>
      <p:sp>
        <p:nvSpPr>
          <p:cNvPr id="8" name="Title 1"/>
          <p:cNvSpPr txBox="1"/>
          <p:nvPr/>
        </p:nvSpPr>
        <p:spPr>
          <a:xfrm>
            <a:off x="3581401" y="0"/>
            <a:ext cx="5029200" cy="1135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166" y="1515291"/>
            <a:ext cx="9431384" cy="4661672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is a subset of 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WBSUBNdb_text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WBSUBNdb_text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is freely available.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previously developed line segmentation technique is used.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study is employed on a dataset of 400 handwritten text lines of Bangla containing 2846 words.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ICACA 2021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 dirty="0"/>
          </a:p>
        </p:txBody>
      </p:sp>
      <p:sp>
        <p:nvSpPr>
          <p:cNvPr id="8" name="Title 1"/>
          <p:cNvSpPr txBox="1"/>
          <p:nvPr/>
        </p:nvSpPr>
        <p:spPr>
          <a:xfrm>
            <a:off x="3581401" y="0"/>
            <a:ext cx="5029200" cy="1135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16" y="1135063"/>
            <a:ext cx="4833767" cy="504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ICACA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/>
          </a:p>
        </p:txBody>
      </p:sp>
      <p:sp>
        <p:nvSpPr>
          <p:cNvPr id="7" name="Title 1"/>
          <p:cNvSpPr txBox="1"/>
          <p:nvPr/>
        </p:nvSpPr>
        <p:spPr>
          <a:xfrm>
            <a:off x="3581401" y="0"/>
            <a:ext cx="5029200" cy="1135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306286"/>
            <a:ext cx="10515600" cy="487067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Otsu adaptive binarization is performed on the input image.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next preprocessing step of noise removal is performed to reduce the salt and pepper noise from the image.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Gaussian Blur with dynamic kernel value is used.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ICACA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/>
          </a:p>
        </p:txBody>
      </p:sp>
      <p:sp>
        <p:nvSpPr>
          <p:cNvPr id="8" name="Title 1"/>
          <p:cNvSpPr txBox="1"/>
          <p:nvPr/>
        </p:nvSpPr>
        <p:spPr>
          <a:xfrm>
            <a:off x="3581401" y="0"/>
            <a:ext cx="5029200" cy="1135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963652"/>
            <a:ext cx="10515600" cy="20509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natural handwriting variations prior analysis of the inter word and intra word gaps performed dynamically for the line image.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 run on the image to find out the row with the maximum number of black pixels, then white run on the obtained row is performed.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27-03-2021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057" y="6356990"/>
            <a:ext cx="4114800" cy="365125"/>
          </a:xfrm>
        </p:spPr>
        <p:txBody>
          <a:bodyPr/>
          <a:lstStyle/>
          <a:p>
            <a:r>
              <a:rPr lang="en-IN"/>
              <a:t>ICACA 2021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01B7-D175-436D-A626-DA3F5CC65EA3}" type="slidenum">
              <a:rPr lang="en-IN" smtClean="0"/>
            </a:fld>
            <a:endParaRPr lang="en-IN"/>
          </a:p>
        </p:txBody>
      </p:sp>
      <p:sp>
        <p:nvSpPr>
          <p:cNvPr id="8" name="Title 1"/>
          <p:cNvSpPr txBox="1"/>
          <p:nvPr/>
        </p:nvSpPr>
        <p:spPr>
          <a:xfrm>
            <a:off x="3581401" y="0"/>
            <a:ext cx="5029200" cy="1135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Segmentation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4504" y="996285"/>
            <a:ext cx="7158445" cy="96736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 and Intra word gap analysis</a:t>
            </a:r>
            <a:endParaRPr lang="en-IN" sz="3200" dirty="0">
              <a:solidFill>
                <a:schemeClr val="accent2"/>
              </a:solidFill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91588" y="3821672"/>
            <a:ext cx="6557555" cy="96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Component analysis</a:t>
            </a:r>
            <a:endParaRPr lang="en-IN" sz="3200" dirty="0">
              <a:solidFill>
                <a:schemeClr val="accent2"/>
              </a:solidFill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838201" y="4782944"/>
            <a:ext cx="10515600" cy="1039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Required to identify and extract word components from the input text line.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noise removal a 2D kernel is dynamically computed.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0</TotalTime>
  <Words>6421</Words>
  <Application>WPS Presentation</Application>
  <PresentationFormat>Widescreen</PresentationFormat>
  <Paragraphs>312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Times New Roman</vt:lpstr>
      <vt:lpstr>Baskerville Old Face</vt:lpstr>
      <vt:lpstr>Calibri</vt:lpstr>
      <vt:lpstr>Microsoft YaHei</vt:lpstr>
      <vt:lpstr>Arial Unicode MS</vt:lpstr>
      <vt:lpstr>Calibri Light</vt:lpstr>
      <vt:lpstr>Office Theme</vt:lpstr>
      <vt:lpstr>Word Segmentation of Off-line Handwritten Bangla Text Lines</vt:lpstr>
      <vt:lpstr>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Inter and Intra word gap analysis</vt:lpstr>
      <vt:lpstr>Determination of Segmentation position</vt:lpstr>
      <vt:lpstr>PowerPoint 演示文稿</vt:lpstr>
      <vt:lpstr>PowerPoint 演示文稿</vt:lpstr>
      <vt:lpstr>PowerPoint 演示文稿</vt:lpstr>
      <vt:lpstr>Comparative Analysis</vt:lpstr>
      <vt:lpstr>Error Analysis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Segmentation of Off-line Handwritten Bangla Text Lines</dc:title>
  <dc:creator>Akshat Mantry</dc:creator>
  <cp:lastModifiedBy>Ayush Agarwal</cp:lastModifiedBy>
  <cp:revision>85</cp:revision>
  <dcterms:created xsi:type="dcterms:W3CDTF">2021-03-13T07:35:00Z</dcterms:created>
  <dcterms:modified xsi:type="dcterms:W3CDTF">2024-08-29T19:10:35Z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98F5099A52124926B67CE4DF2F103C49_12</vt:lpwstr>
  </property>
  <property fmtid="{D5CDD505-2E9C-101B-9397-08002B2CF9AE}" pid="3" name="KSOProductBuildVer">
    <vt:lpwstr>1033-12.2.0.18165</vt:lpwstr>
  </property>
</Properties>
</file>