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7.xml"/><Relationship Id="rId22" Type="http://schemas.openxmlformats.org/officeDocument/2006/relationships/font" Target="fonts/SourceCodePro-bold.fntdata"/><Relationship Id="rId10" Type="http://schemas.openxmlformats.org/officeDocument/2006/relationships/slide" Target="slides/slide6.xml"/><Relationship Id="rId21"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Now, What is control flow? Don’t worry!</a:t>
            </a:r>
            <a:br>
              <a:rPr b="0" i="0" lang="en" sz="1100" u="none" cap="none" strike="noStrike"/>
            </a:br>
            <a:r>
              <a:rPr b="0" i="0" lang="en" sz="1100" u="none" cap="none" strike="noStrike"/>
              <a:t>It’s one of the simplest topics! explained above with two points!</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rgbClr val="111111"/>
              </a:buClr>
              <a:buSzPct val="25000"/>
              <a:buFont typeface="Arial"/>
              <a:buNone/>
            </a:pPr>
            <a:r>
              <a:rPr b="1" i="0" lang="en" sz="1100" u="none" cap="none" strike="noStrike">
                <a:solidFill>
                  <a:srgbClr val="111111"/>
                </a:solidFill>
              </a:rPr>
              <a:t>control flow, </a:t>
            </a:r>
            <a:r>
              <a:rPr b="0" i="0" lang="en" sz="1100" u="none" cap="none" strike="noStrike">
                <a:solidFill>
                  <a:srgbClr val="111111"/>
                </a:solidFill>
              </a:rPr>
              <a:t> simply means controlling the flow of program execution to get desired behaviour or result. </a:t>
            </a:r>
          </a:p>
          <a:p>
            <a:pPr indent="0" lvl="0" marL="0" marR="0" rtl="0" algn="l">
              <a:lnSpc>
                <a:spcPct val="115000"/>
              </a:lnSpc>
              <a:spcBef>
                <a:spcPts val="1600"/>
              </a:spcBef>
              <a:spcAft>
                <a:spcPts val="0"/>
              </a:spcAft>
              <a:buSzPct val="25000"/>
              <a:buFont typeface="Arial"/>
              <a:buNone/>
            </a:pPr>
            <a:br>
              <a:rPr b="0" i="0" lang="en" sz="1100" u="none" cap="none" strike="noStrike"/>
            </a:br>
            <a:r>
              <a:rPr b="0" i="0" lang="en" sz="1100" u="none" cap="none" strike="noStrike"/>
              <a:t>In the programs we have seen till now, there has always been a series of statements and Python faithfully executes them in the same order. What if you wanted to change the flow of how it works? For example, you want the program to take some decisions and do different things depending on different situations such as printing 'Good Morning' or 'Good Evening' depending on the time of the 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Phew, we made it. Now that you know what Iterables are, it should be smooth sailing ahead.</a:t>
            </a:r>
          </a:p>
          <a:p>
            <a:pPr indent="0" lvl="0" marL="0" marR="0" rtl="0" algn="l">
              <a:spcBef>
                <a:spcPts val="0"/>
              </a:spcBef>
              <a:spcAft>
                <a:spcPts val="0"/>
              </a:spcAft>
              <a:buSzPct val="25000"/>
              <a:buFont typeface="Arial"/>
              <a:buNone/>
            </a:pPr>
            <a:r>
              <a:rPr b="0" i="0" lang="en" sz="1100" u="none" cap="none" strike="noStrike"/>
              <a:t>Alright, For loops are different from While loops in that they don’t need something to be true to run! All you need is a defined iterable (whether it be a list, array, or range object), and you can create your own for loop.</a:t>
            </a:r>
          </a:p>
          <a:p>
            <a:pPr indent="0" lvl="0" marL="0" marR="0" rtl="0" algn="l">
              <a:spcBef>
                <a:spcPts val="0"/>
              </a:spcBef>
              <a:buSzPct val="25000"/>
              <a:buFont typeface="Arial"/>
              <a:buNone/>
            </a:pPr>
            <a:r>
              <a:rPr b="0" i="0" lang="en" sz="1100" u="none" cap="none" strike="noStrike"/>
              <a:t>Creating a for loop is quite simple. When ‘y’ is the iterable you’d like to count over, and ‘x’ is what you’d like to call the specific object in ‘y’, all you need to type is “for x in y”, a colon, then you’re set!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Now, time to test yourself!</a:t>
            </a:r>
            <a:br>
              <a:rPr b="0" i="0" lang="en" sz="1100" u="none" cap="none" strike="noStrike"/>
            </a:br>
            <a:r>
              <a:rPr b="0" i="0" lang="en" sz="1100" u="none" cap="none" strike="noStrike"/>
              <a:t>Try to do this question!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42857"/>
              </a:lnSpc>
              <a:spcBef>
                <a:spcPts val="0"/>
              </a:spcBef>
              <a:spcAft>
                <a:spcPts val="0"/>
              </a:spcAft>
              <a:buSzPct val="25000"/>
              <a:buFont typeface="Arial"/>
              <a:buNone/>
            </a:pPr>
            <a:r>
              <a:rPr b="0" i="0" lang="en" sz="1050" u="none" cap="none" strike="noStrike">
                <a:highlight>
                  <a:srgbClr val="FFFFFF"/>
                </a:highlight>
              </a:rPr>
              <a:t>Now time to learn something about break statement!</a:t>
            </a:r>
            <a:br>
              <a:rPr b="0" i="0" lang="en" sz="1050" u="none" cap="none" strike="noStrike">
                <a:highlight>
                  <a:srgbClr val="FFFFFF"/>
                </a:highlight>
              </a:rPr>
            </a:br>
            <a:r>
              <a:rPr b="0" i="0" lang="en" sz="1050" u="none" cap="none" strike="noStrike">
                <a:highlight>
                  <a:srgbClr val="FFFFFF"/>
                </a:highlight>
              </a:rPr>
              <a:t>What if you want to come out of loop after execution of a block of code? Break statement is the answer! </a:t>
            </a:r>
          </a:p>
          <a:p>
            <a:pPr indent="0" lvl="0" marL="0" marR="0" rtl="0" algn="l">
              <a:lnSpc>
                <a:spcPct val="142857"/>
              </a:lnSpc>
              <a:spcBef>
                <a:spcPts val="0"/>
              </a:spcBef>
              <a:buSzPct val="25000"/>
              <a:buFont typeface="Arial"/>
              <a:buNone/>
            </a:pPr>
            <a:r>
              <a:rPr b="0" i="0" lang="en" sz="1050" u="none" cap="none" strike="noStrike">
                <a:highlight>
                  <a:srgbClr val="FFFFFF"/>
                </a:highlight>
              </a:rPr>
              <a:t>The break statement, like in C, breaks out of the smallest enclosing for or while loop.</a:t>
            </a:r>
            <a:br>
              <a:rPr b="0" i="0" lang="en" sz="1050" u="none" cap="none" strike="noStrike">
                <a:highlight>
                  <a:srgbClr val="FFFFFF"/>
                </a:highlight>
              </a:rPr>
            </a:br>
            <a:r>
              <a:rPr b="0" i="0" lang="en" sz="1050" u="none" cap="none" strike="noStrike">
                <a:highlight>
                  <a:srgbClr val="FFFFFF"/>
                </a:highlight>
              </a:rPr>
              <a:t>Loop statements may have an else clause; it is executed when the loop terminates through exhaustion of the list (with for) or when the condition becomes false (with while), but not when the loop is terminated by a break statement. This is exemplified by the following loop, which searches for prime numbers.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comes the continue after the break statement! Brace yourself!</a:t>
            </a:r>
            <a:br>
              <a:rPr b="0" i="0" lang="en" sz="1100" u="none" cap="none" strike="noStrike"/>
            </a:br>
            <a:r>
              <a:rPr b="0" i="0" lang="en" sz="1050" u="none" cap="none" strike="noStrike">
                <a:highlight>
                  <a:srgbClr val="FFFFFF"/>
                </a:highlight>
              </a:rPr>
              <a:t>The continue statement, also borrowed from C, continues with the next iteration of the loop.Following program finds even numbers.</a:t>
            </a:r>
          </a:p>
          <a:p>
            <a:pPr indent="0" lvl="0" marL="0" marR="0" rtl="0" algn="l">
              <a:spcBef>
                <a:spcPts val="0"/>
              </a:spcBef>
              <a:buSzPct val="25000"/>
              <a:buFont typeface="Arial"/>
              <a:buNone/>
            </a:pPr>
            <a:r>
              <a:rPr b="0" i="0" lang="en" sz="1050" u="none" cap="none" strike="noStrike">
                <a:highlight>
                  <a:srgbClr val="FFFFFF"/>
                </a:highlight>
              </a:rPr>
              <a:t>Here when we encounter continue statement the compiler directly goes to the loop definition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200" u="none" cap="none" strike="noStrike"/>
              <a:t>Congrats! One last step before you become a control flow master!</a:t>
            </a:r>
            <a:br>
              <a:rPr b="0" i="0" lang="en" sz="1200" u="none" cap="none" strike="noStrike"/>
            </a:br>
            <a:r>
              <a:rPr b="0" i="0" lang="en" sz="1200" u="none" cap="none" strike="noStrike"/>
              <a:t>The last topic is pass statement!</a:t>
            </a:r>
            <a:br>
              <a:rPr b="0" i="0" lang="en" sz="1200" u="none" cap="none" strike="noStrike"/>
            </a:br>
            <a:r>
              <a:rPr b="0" i="0" lang="en" sz="1050" u="none" cap="none" strike="noStrike">
                <a:highlight>
                  <a:srgbClr val="FFFFFF"/>
                </a:highlight>
              </a:rPr>
              <a:t>Pass Statement do nothing.They are used when a statement is required syntactically.The pass statement is also useful in places where your code will go eventually, but has not been written yet.</a:t>
            </a:r>
            <a:br>
              <a:rPr b="0" i="0" lang="en" sz="1050" u="none" cap="none" strike="noStrike">
                <a:highlight>
                  <a:srgbClr val="FFFFFF"/>
                </a:highlight>
              </a:rPr>
            </a:br>
            <a:r>
              <a:rPr b="0" i="0" lang="en" sz="1050" u="none" cap="none" strike="noStrike">
                <a:highlight>
                  <a:srgbClr val="FFFFFF"/>
                </a:highlight>
              </a:rPr>
              <a:t>Here you can see, when we encounter ‘h’ then only This is pass block is printed otherwise the print statment is always passed and is not executed, it’s executed only when we encounter alphabet ‘h’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know by now, what control flow is, but how to implement this?</a:t>
            </a:r>
          </a:p>
          <a:p>
            <a:pPr indent="0" lvl="0" marL="0" marR="0" rtl="0" algn="l">
              <a:spcBef>
                <a:spcPts val="0"/>
              </a:spcBef>
              <a:spcAft>
                <a:spcPts val="0"/>
              </a:spcAft>
              <a:buSzPct val="25000"/>
              <a:buFont typeface="Arial"/>
              <a:buNone/>
            </a:pPr>
            <a:r>
              <a:rPr b="0" i="0" lang="en" sz="1100" u="none" cap="none" strike="noStrike"/>
              <a:t>Python provides us with various tools for that! No worries at all!</a:t>
            </a:r>
          </a:p>
          <a:p>
            <a:pPr indent="0" lvl="0" marL="0" marR="0" rtl="0" algn="l">
              <a:spcBef>
                <a:spcPts val="0"/>
              </a:spcBef>
              <a:buSzPct val="25000"/>
              <a:buFont typeface="Arial"/>
              <a:buNone/>
            </a:pPr>
            <a:r>
              <a:rPr b="0" i="0" lang="en" sz="1100" u="none" cap="none" strike="noStrike"/>
              <a:t>In this tutorial, I’ll be covering if-else, loops, break and continue statements, and at last pass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highlight>
                  <a:srgbClr val="FFFFFF"/>
                </a:highlight>
              </a:rPr>
              <a:t>First up is If-Else Statement! Now let’s try to understand its flowchart!</a:t>
            </a:r>
            <a:br>
              <a:rPr b="0" i="0" lang="en" sz="1100" u="none" cap="none" strike="noStrike">
                <a:highlight>
                  <a:srgbClr val="FFFFFF"/>
                </a:highlight>
              </a:rPr>
            </a:br>
            <a:r>
              <a:rPr b="0" i="0" lang="en" sz="1100" u="none" cap="none" strike="noStrike">
                <a:highlight>
                  <a:srgbClr val="FFFFFF"/>
                </a:highlight>
              </a:rPr>
              <a:t>As you can see, when we arrive at the condition block, the condition is checked whether its true or not, if the condition is true then if code is executed otherwise if the condition is false, else code is executed! Isn’t that easy!</a:t>
            </a:r>
          </a:p>
          <a:p>
            <a:pPr indent="0" lvl="0" marL="0" marR="0" rtl="0" algn="l">
              <a:spcBef>
                <a:spcPts val="0"/>
              </a:spcBef>
              <a:spcAft>
                <a:spcPts val="0"/>
              </a:spcAft>
              <a:buSzPct val="25000"/>
              <a:buFont typeface="Arial"/>
              <a:buNone/>
            </a:pPr>
            <a:r>
              <a:rPr b="0" i="0" lang="en" sz="1100" u="none" cap="none" strike="noStrike">
                <a:highlight>
                  <a:srgbClr val="FFFFFF"/>
                </a:highlight>
              </a:rPr>
              <a:t>If-Else statement can either be true or false based on the boolean condition.</a:t>
            </a:r>
          </a:p>
          <a:p>
            <a:pPr indent="0" lvl="0" marL="0" marR="0" rtl="0" algn="l">
              <a:spcBef>
                <a:spcPts val="0"/>
              </a:spcBef>
              <a:spcAft>
                <a:spcPts val="0"/>
              </a:spcAft>
              <a:buSzPct val="25000"/>
              <a:buFont typeface="Arial"/>
              <a:buNone/>
            </a:pPr>
            <a:r>
              <a:rPr b="0" i="0" lang="en" sz="1100" u="none" cap="none" strike="noStrike">
                <a:highlight>
                  <a:srgbClr val="FFFFFF"/>
                </a:highlight>
              </a:rPr>
              <a:t>If-Else statement is used when we have to make a choice.</a:t>
            </a:r>
            <a:br>
              <a:rPr b="0" i="0" lang="en" sz="1100" u="none" cap="none" strike="noStrike">
                <a:highlight>
                  <a:srgbClr val="FFFFFF"/>
                </a:highlight>
              </a:rPr>
            </a:br>
            <a:r>
              <a:rPr b="0" i="0" lang="en" sz="1100" u="none" cap="none" strike="noStrike">
                <a:highlight>
                  <a:srgbClr val="FFFFFF"/>
                </a:highlight>
              </a:rPr>
              <a:t>This could be made more clear by taking up an example, In this passing marks is 50</a:t>
            </a:r>
          </a:p>
          <a:p>
            <a:pPr indent="0" lvl="0" marL="0" marR="0" rtl="0" algn="l">
              <a:spcBef>
                <a:spcPts val="0"/>
              </a:spcBef>
              <a:buSzPct val="25000"/>
              <a:buFont typeface="Arial"/>
              <a:buNone/>
            </a:pPr>
            <a:r>
              <a:rPr b="0" i="0" lang="en" sz="1100" u="none" cap="none" strike="noStrike">
                <a:highlight>
                  <a:srgbClr val="FFFFFF"/>
                </a:highlight>
              </a:rPr>
              <a:t>As you can see, if the marks entered are greater than or equal to the passing marks (50) then the program will print Student passes the subject else if the marks entered are less than 50 then the program will print Student failed the subject.</a:t>
            </a:r>
            <a:br>
              <a:rPr b="0" i="0" lang="en" sz="1100" u="none" cap="none" strike="noStrike">
                <a:highlight>
                  <a:srgbClr val="FFFFFF"/>
                </a:highlight>
              </a:rPr>
            </a:br>
            <a:r>
              <a:rPr b="0" i="0" lang="en" sz="1100" u="none" cap="none" strike="noStrike">
                <a:highlight>
                  <a:srgbClr val="FFFFFF"/>
                </a:highlight>
              </a:rPr>
              <a:t>As simple as that!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Next is if-elif-else statement, taking if-else statement to a next level!</a:t>
            </a:r>
          </a:p>
          <a:p>
            <a:pPr indent="0" lvl="0" marL="0" marR="0" rtl="0" algn="l">
              <a:spcBef>
                <a:spcPts val="0"/>
              </a:spcBef>
              <a:spcAft>
                <a:spcPts val="0"/>
              </a:spcAft>
              <a:buSzPct val="25000"/>
              <a:buFont typeface="Arial"/>
              <a:buNone/>
            </a:pPr>
            <a:r>
              <a:rPr b="0" i="0" lang="en" sz="1100" u="none" cap="none" strike="noStrike"/>
              <a:t>Let’s try to understand using flowchart!</a:t>
            </a:r>
            <a:br>
              <a:rPr b="0" i="0" lang="en" sz="1100" u="none" cap="none" strike="noStrike"/>
            </a:br>
            <a:r>
              <a:rPr b="0" i="0" lang="en" sz="1100" u="none" cap="none" strike="noStrike"/>
              <a:t>Here you can see if boolean expression 1 is true then if block is executed, otherwise it will check for elif block i.e boolean expression 2,</a:t>
            </a:r>
          </a:p>
          <a:p>
            <a:pPr indent="0" lvl="0" marL="0" marR="0" rtl="0" algn="l">
              <a:spcBef>
                <a:spcPts val="0"/>
              </a:spcBef>
              <a:spcAft>
                <a:spcPts val="0"/>
              </a:spcAft>
              <a:buSzPct val="25000"/>
              <a:buFont typeface="Arial"/>
              <a:buNone/>
            </a:pPr>
            <a:r>
              <a:rPr b="0" i="0" lang="en" sz="1100" u="none" cap="none" strike="noStrike"/>
              <a:t>Same process is repeated once again, if all the expressions are false then else block is executed.</a:t>
            </a:r>
          </a:p>
          <a:p>
            <a:pPr indent="0" lvl="0" marL="0" marR="0" rtl="0" algn="l">
              <a:spcBef>
                <a:spcPts val="0"/>
              </a:spcBef>
              <a:spcAft>
                <a:spcPts val="0"/>
              </a:spcAft>
              <a:buSzPct val="25000"/>
              <a:buFont typeface="Arial"/>
              <a:buNone/>
            </a:pPr>
            <a:r>
              <a:rPr b="0" i="0" lang="en" sz="1050" u="none" cap="none" strike="noStrike">
                <a:highlight>
                  <a:srgbClr val="FFFFFF"/>
                </a:highlight>
              </a:rPr>
              <a:t>The elif statement allows you to check multiple expressions for </a:t>
            </a:r>
            <a:r>
              <a:rPr b="0" i="1" lang="en" sz="1050" u="none" cap="none" strike="noStrike">
                <a:highlight>
                  <a:srgbClr val="FFFFFF"/>
                </a:highlight>
              </a:rPr>
              <a:t>TRUE</a:t>
            </a:r>
            <a:r>
              <a:rPr b="0" i="0" lang="en" sz="1050" u="none" cap="none" strike="noStrike">
                <a:highlight>
                  <a:srgbClr val="FFFFFF"/>
                </a:highlight>
              </a:rPr>
              <a:t> and execute a block of code as soon as one of the conditions evaluates to </a:t>
            </a:r>
            <a:r>
              <a:rPr b="0" i="1" lang="en" sz="1050" u="none" cap="none" strike="noStrike">
                <a:highlight>
                  <a:srgbClr val="FFFFFF"/>
                </a:highlight>
              </a:rPr>
              <a:t>TRUE</a:t>
            </a:r>
            <a:r>
              <a:rPr b="0" i="0" lang="en" sz="1050" u="none" cap="none" strike="noStrike">
                <a:highlight>
                  <a:srgbClr val="FFFFFF"/>
                </a:highlight>
              </a:rPr>
              <a:t>.</a:t>
            </a:r>
          </a:p>
          <a:p>
            <a:pPr indent="0" lvl="0" marL="0" marR="0" rtl="0" algn="l">
              <a:spcBef>
                <a:spcPts val="0"/>
              </a:spcBef>
              <a:buSzPct val="25000"/>
              <a:buFont typeface="Arial"/>
              <a:buNone/>
            </a:pPr>
            <a:r>
              <a:rPr b="0" i="0" lang="en" sz="1050" u="none" cap="none" strike="noStrike">
                <a:highlight>
                  <a:srgbClr val="FFFFFF"/>
                </a:highlight>
              </a:rPr>
              <a:t>It will become more clear when I explain an example in the next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So let’s understand this example!</a:t>
            </a:r>
            <a:br>
              <a:rPr b="0" i="0" lang="en" sz="1100" u="none" cap="none" strike="noStrike"/>
            </a:br>
            <a:r>
              <a:rPr b="0" i="0" lang="en" sz="1100" u="none" cap="none" strike="noStrike"/>
              <a:t>Here you can see if entered/input marks are greater than or equal to 90 then Grade A is printed,</a:t>
            </a:r>
            <a:br>
              <a:rPr b="0" i="0" lang="en" sz="1100" u="none" cap="none" strike="noStrike"/>
            </a:br>
            <a:r>
              <a:rPr b="0" i="0" lang="en" sz="1100" u="none" cap="none" strike="noStrike"/>
              <a:t>Else if marks are greater than or equal to 75 then Grade B is printed,</a:t>
            </a:r>
          </a:p>
          <a:p>
            <a:pPr indent="0" lvl="0" marL="0" marR="0" rtl="0" algn="l">
              <a:spcBef>
                <a:spcPts val="0"/>
              </a:spcBef>
              <a:spcAft>
                <a:spcPts val="0"/>
              </a:spcAft>
              <a:buSzPct val="25000"/>
              <a:buFont typeface="Arial"/>
              <a:buNone/>
            </a:pPr>
            <a:r>
              <a:rPr b="0" i="0" lang="en" sz="1100" u="none" cap="none" strike="noStrike"/>
              <a:t>Else if marks are greater than or equal to 50 then Grade C is printed and if all statements are false i.e if marks are less than 50 then Grade F is printed.</a:t>
            </a:r>
          </a:p>
          <a:p>
            <a:pPr indent="0" lvl="0" marL="0" marR="0" rtl="0" algn="l">
              <a:spcBef>
                <a:spcPts val="0"/>
              </a:spcBef>
              <a:buSzPct val="25000"/>
              <a:buFont typeface="Arial"/>
              <a:buNone/>
            </a:pPr>
            <a:r>
              <a:rPr b="0" i="0" lang="en" sz="1100" u="none" cap="none" strike="noStrike"/>
              <a:t>Now you have become pro in this thing!</a:t>
            </a:r>
            <a:br>
              <a:rPr b="0" i="0" lang="en" sz="1100" u="none" cap="none" strike="noStrike"/>
            </a:br>
            <a:r>
              <a:rPr b="0" i="0" lang="en" sz="1100" u="none" cap="none" strike="noStrike"/>
              <a:t>Explore it as much you can!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Being Pro haan? </a:t>
            </a:r>
            <a:br>
              <a:rPr b="0" i="0" lang="en" sz="1100" u="none" cap="none" strike="noStrike"/>
            </a:br>
            <a:r>
              <a:rPr b="0" i="0" lang="en" sz="1100" u="none" cap="none" strike="noStrike"/>
              <a:t>Check this quiz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Now coming to our next topic!</a:t>
            </a:r>
            <a:br>
              <a:rPr b="0" i="0" lang="en" sz="1100" u="none" cap="none" strike="noStrike"/>
            </a:br>
            <a:r>
              <a:rPr b="0" i="0" lang="en" sz="1100" u="none" cap="none" strike="noStrike"/>
              <a:t>Loops!</a:t>
            </a:r>
          </a:p>
          <a:p>
            <a:pPr indent="0" lvl="0" marL="0" marR="0" rtl="0" algn="l">
              <a:spcBef>
                <a:spcPts val="0"/>
              </a:spcBef>
              <a:spcAft>
                <a:spcPts val="0"/>
              </a:spcAft>
              <a:buSzPct val="25000"/>
              <a:buFont typeface="Arial"/>
              <a:buNone/>
            </a:pPr>
            <a:r>
              <a:rPr b="0" i="0" lang="en" sz="1100" u="none" cap="none" strike="noStrike"/>
              <a:t>But why do we need loops?</a:t>
            </a:r>
            <a:br>
              <a:rPr b="0" i="0" lang="en" sz="1100" u="none" cap="none" strike="noStrike"/>
            </a:br>
            <a:r>
              <a:rPr b="0" i="0" lang="en" sz="1100" u="none" cap="none" strike="noStrike"/>
              <a:t>It’s used where we need a piece of code to be executed multiple times!</a:t>
            </a:r>
          </a:p>
          <a:p>
            <a:pPr indent="0" lvl="0" marL="0" marR="0" rtl="0" algn="l">
              <a:spcBef>
                <a:spcPts val="0"/>
              </a:spcBef>
              <a:spcAft>
                <a:spcPts val="0"/>
              </a:spcAft>
              <a:buSzPct val="25000"/>
              <a:buFont typeface="Arial"/>
              <a:buNone/>
            </a:pPr>
            <a:r>
              <a:rPr b="0" i="0" lang="en" sz="1100" u="none" cap="none" strike="noStrike"/>
              <a:t>Rather than typing the same thing again and again we can reduce the redundancy and efficiency of the program using loop.</a:t>
            </a:r>
          </a:p>
          <a:p>
            <a:pPr indent="0" lvl="0" marL="0" marR="0" rtl="0" algn="l">
              <a:spcBef>
                <a:spcPts val="0"/>
              </a:spcBef>
              <a:spcAft>
                <a:spcPts val="0"/>
              </a:spcAft>
              <a:buSzPct val="25000"/>
              <a:buFont typeface="Arial"/>
              <a:buNone/>
            </a:pPr>
            <a:r>
              <a:rPr b="0" i="0" lang="en" sz="1100" u="none" cap="none" strike="noStrike"/>
              <a:t>Isn’t that cool!</a:t>
            </a:r>
          </a:p>
          <a:p>
            <a:pPr indent="0" lvl="0" marL="0" marR="0" rtl="0" algn="l">
              <a:spcBef>
                <a:spcPts val="0"/>
              </a:spcBef>
              <a:buSzPct val="25000"/>
              <a:buFont typeface="Arial"/>
              <a:buNone/>
            </a:pPr>
            <a:r>
              <a:rPr b="0" i="0" lang="en" sz="1100" u="none" cap="none" strike="noStrike"/>
              <a:t>As we can see here in example if you have 0 apples and you want 4 apples!</a:t>
            </a:r>
            <a:br>
              <a:rPr b="0" i="0" lang="en" sz="1100" u="none" cap="none" strike="noStrike"/>
            </a:br>
            <a:r>
              <a:rPr b="0" i="0" lang="en" sz="1100" u="none" cap="none" strike="noStrike"/>
              <a:t>For and While loops come to the rescue!!!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Now that you know what a loop is, here’s the first type of loop: the while loop.</a:t>
            </a:r>
          </a:p>
          <a:p>
            <a:pPr indent="0" lvl="0" marL="0" marR="0" rtl="0" algn="l">
              <a:spcBef>
                <a:spcPts val="0"/>
              </a:spcBef>
              <a:spcAft>
                <a:spcPts val="0"/>
              </a:spcAft>
              <a:buSzPct val="25000"/>
              <a:buFont typeface="Arial"/>
              <a:buNone/>
            </a:pPr>
            <a:r>
              <a:rPr b="0" i="0" lang="en" sz="1100" u="none" cap="none" strike="noStrike"/>
              <a:t>A while loop has two parts, the condition and the conditional code it contains.</a:t>
            </a:r>
          </a:p>
          <a:p>
            <a:pPr indent="0" lvl="0" marL="0" marR="0" rtl="0" algn="l">
              <a:spcBef>
                <a:spcPts val="0"/>
              </a:spcBef>
              <a:spcAft>
                <a:spcPts val="0"/>
              </a:spcAft>
              <a:buSzPct val="25000"/>
              <a:buFont typeface="Arial"/>
              <a:buNone/>
            </a:pPr>
            <a:r>
              <a:rPr b="0" i="0" lang="en" sz="1100" u="none" cap="none" strike="noStrike"/>
              <a:t>The condition takes the form of a boolean. A while loop only executes its code </a:t>
            </a:r>
            <a:r>
              <a:rPr b="1" i="0" lang="en" sz="1100" u="none" cap="none" strike="noStrike"/>
              <a:t>while</a:t>
            </a:r>
            <a:r>
              <a:rPr b="0" i="0" lang="en" sz="1100" u="none" cap="none" strike="noStrike"/>
              <a:t> the condition is true. If the condition becomes wrong before any instance of the loop, the program will pass to the line immediately following the loop.</a:t>
            </a:r>
          </a:p>
          <a:p>
            <a:pPr indent="0" lvl="0" marL="0" marR="0" rtl="0" algn="l">
              <a:spcBef>
                <a:spcPts val="0"/>
              </a:spcBef>
              <a:buSzPct val="25000"/>
              <a:buFont typeface="Arial"/>
              <a:buNone/>
            </a:pPr>
            <a:r>
              <a:rPr b="0" i="0" lang="en" sz="1100" u="none" cap="none" strike="noStrike"/>
              <a:t>One thing you should know about Python is that it handles blocks of code differently from Java, C++ or JavaScript. Instead of wrapping curly brackets around the code you want to include in a loop, all statements with the same level of indent are considered to be part of a single block of code(indentation is important).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Before moving onto For loops, we’ll need to understand what an Iterable is. I hope you’re paying attention, because this is where things get tricky!</a:t>
            </a:r>
          </a:p>
          <a:p>
            <a:pPr indent="0" lvl="0" marL="0" marR="0" rtl="0" algn="l">
              <a:spcBef>
                <a:spcPts val="0"/>
              </a:spcBef>
              <a:spcAft>
                <a:spcPts val="0"/>
              </a:spcAft>
              <a:buSzPct val="25000"/>
              <a:buFont typeface="Arial"/>
              <a:buNone/>
            </a:pPr>
            <a:r>
              <a:rPr b="0" i="0" lang="en" sz="1100" u="none" cap="none" strike="noStrike"/>
              <a:t>In Python, iterables are objects which can be treated as sequences, such as lists, arrays and range objects. The form of iterable you’ll be learning about today is the range object.</a:t>
            </a:r>
          </a:p>
          <a:p>
            <a:pPr indent="0" lvl="0" marL="0" marR="0" rtl="0" algn="l">
              <a:spcBef>
                <a:spcPts val="0"/>
              </a:spcBef>
              <a:spcAft>
                <a:spcPts val="0"/>
              </a:spcAft>
              <a:buSzPct val="25000"/>
              <a:buFont typeface="Arial"/>
              <a:buNone/>
            </a:pPr>
            <a:r>
              <a:rPr b="0" i="0" lang="en" sz="1100" u="none" cap="none" strike="noStrike"/>
              <a:t>Each range object contains a list of integers, from least to greatest, that span from a starting value to the stopping value minus one, increasing or decreasing by a set number each time.</a:t>
            </a:r>
          </a:p>
          <a:p>
            <a:pPr indent="0" lvl="0" marL="0" marR="0" rtl="0" algn="l">
              <a:spcBef>
                <a:spcPts val="0"/>
              </a:spcBef>
              <a:spcAft>
                <a:spcPts val="0"/>
              </a:spcAft>
              <a:buSzPct val="25000"/>
              <a:buFont typeface="Arial"/>
              <a:buNone/>
            </a:pPr>
            <a:r>
              <a:rPr b="0" i="0" lang="en" sz="1100" u="none" cap="none" strike="noStrike"/>
              <a:t>It’s quite simple to create a range object with a given size. Here I’ve set up three different range objects.</a:t>
            </a:r>
          </a:p>
          <a:p>
            <a:pPr indent="0" lvl="0" marL="0" marR="0" rtl="0" algn="l">
              <a:spcBef>
                <a:spcPts val="0"/>
              </a:spcBef>
              <a:spcAft>
                <a:spcPts val="0"/>
              </a:spcAft>
              <a:buSzPct val="25000"/>
              <a:buFont typeface="Arial"/>
              <a:buNone/>
            </a:pPr>
            <a:r>
              <a:rPr b="0" i="0" lang="en" sz="1100" u="none" cap="none" strike="noStrike"/>
              <a:t>The first is a simple list, 5 integers long. If you aren’t familiar with zero-indexed lists, Python, like many programming languages, starts counting from 0 instead of one. That being said, this range starts at zero, and keeps counting up until it has filled up a list that’s the preferred size.</a:t>
            </a:r>
          </a:p>
          <a:p>
            <a:pPr indent="0" lvl="0" marL="0" marR="0" rtl="0" algn="l">
              <a:spcBef>
                <a:spcPts val="0"/>
              </a:spcBef>
              <a:spcAft>
                <a:spcPts val="0"/>
              </a:spcAft>
              <a:buSzPct val="25000"/>
              <a:buFont typeface="Arial"/>
              <a:buNone/>
            </a:pPr>
            <a:r>
              <a:rPr b="0" i="0" lang="en" sz="1100" u="none" cap="none" strike="noStrike"/>
              <a:t>Second is a slightly more interesting list. It starts at 5, and counts upwards, but stops right before it reaches 10.</a:t>
            </a:r>
          </a:p>
          <a:p>
            <a:pPr indent="0" lvl="0" marL="0" marR="0" rtl="0" algn="l">
              <a:spcBef>
                <a:spcPts val="0"/>
              </a:spcBef>
              <a:buSzPct val="25000"/>
              <a:buFont typeface="Arial"/>
              <a:buNone/>
            </a:pPr>
            <a:r>
              <a:rPr b="0" i="0" lang="en" sz="1100" u="none" cap="none" strike="noStrike"/>
              <a:t>Up until the third list, you’ve seen ascending lists. Here’s one that descends! As you can see, it starts at 10, but increases by negative 2 each time, and stops just before its value would be less than or equal to 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What is control flow?</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57" name="Shape 57"/>
          <p:cNvSpPr txBox="1"/>
          <p:nvPr>
            <p:ph idx="1" type="body"/>
          </p:nvPr>
        </p:nvSpPr>
        <p:spPr>
          <a:xfrm>
            <a:off x="311700" y="1652875"/>
            <a:ext cx="4440300" cy="34362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rgbClr val="111111"/>
                </a:solidFill>
                <a:highlight>
                  <a:srgbClr val="FFFFFF"/>
                </a:highlight>
                <a:latin typeface="Source Code Pro"/>
                <a:ea typeface="Source Code Pro"/>
                <a:cs typeface="Source Code Pro"/>
                <a:sym typeface="Source Code Pro"/>
              </a:rPr>
              <a:t>1)</a:t>
            </a:r>
            <a:r>
              <a:rPr b="1" i="0" lang="en" sz="1400" u="none" cap="none" strike="noStrike">
                <a:solidFill>
                  <a:srgbClr val="111111"/>
                </a:solidFill>
                <a:highlight>
                  <a:srgbClr val="FFFFFF"/>
                </a:highlight>
                <a:latin typeface="Source Code Pro"/>
                <a:ea typeface="Source Code Pro"/>
                <a:cs typeface="Source Code Pro"/>
                <a:sym typeface="Source Code Pro"/>
              </a:rPr>
              <a:t> </a:t>
            </a:r>
            <a:r>
              <a:rPr b="0" i="0" lang="en" sz="1400" u="none" cap="none" strike="noStrike">
                <a:solidFill>
                  <a:srgbClr val="111111"/>
                </a:solidFill>
                <a:highlight>
                  <a:srgbClr val="FFFFFF"/>
                </a:highlight>
                <a:latin typeface="Source Code Pro"/>
                <a:ea typeface="Source Code Pro"/>
                <a:cs typeface="Source Code Pro"/>
                <a:sym typeface="Source Code Pro"/>
              </a:rPr>
              <a:t>Control, simply means controlling to get the intended behaviour.</a:t>
            </a:r>
            <a:br>
              <a:rPr b="0" i="0" lang="en" sz="1400" u="none" cap="none" strike="noStrike">
                <a:solidFill>
                  <a:srgbClr val="111111"/>
                </a:solidFill>
                <a:highlight>
                  <a:srgbClr val="FFFFFF"/>
                </a:highlight>
                <a:latin typeface="Source Code Pro"/>
                <a:ea typeface="Source Code Pro"/>
                <a:cs typeface="Source Code Pro"/>
                <a:sym typeface="Source Code Pro"/>
              </a:rPr>
            </a:b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rgbClr val="111111"/>
                </a:solidFill>
                <a:highlight>
                  <a:srgbClr val="FFFFFF"/>
                </a:highlight>
                <a:latin typeface="Source Code Pro"/>
                <a:ea typeface="Source Code Pro"/>
                <a:cs typeface="Source Code Pro"/>
                <a:sym typeface="Source Code Pro"/>
              </a:rPr>
              <a:t>2) Flow is just a way or sequence of program execution. By default every statement of program is executed one by one in an order they appear in a program code. </a:t>
            </a:r>
          </a:p>
        </p:txBody>
      </p:sp>
      <p:pic>
        <p:nvPicPr>
          <p:cNvPr id="58" name="Shape 58"/>
          <p:cNvPicPr preferRelativeResize="0"/>
          <p:nvPr/>
        </p:nvPicPr>
        <p:blipFill rotWithShape="1">
          <a:blip r:embed="rId3">
            <a:alphaModFix/>
          </a:blip>
          <a:srcRect b="0" l="0" r="0" t="0"/>
          <a:stretch/>
        </p:blipFill>
        <p:spPr>
          <a:xfrm>
            <a:off x="5469725" y="369725"/>
            <a:ext cx="3436249" cy="4588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For loops</a:t>
            </a:r>
          </a:p>
        </p:txBody>
      </p:sp>
      <p:sp>
        <p:nvSpPr>
          <p:cNvPr id="126" name="Shape 126"/>
          <p:cNvSpPr txBox="1"/>
          <p:nvPr>
            <p:ph idx="1" type="body"/>
          </p:nvPr>
        </p:nvSpPr>
        <p:spPr>
          <a:xfrm>
            <a:off x="311700" y="1228675"/>
            <a:ext cx="3972600" cy="33401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0000"/>
                </a:solidFill>
                <a:highlight>
                  <a:srgbClr val="FFFFFF"/>
                </a:highlight>
                <a:latin typeface="Source Code Pro"/>
                <a:ea typeface="Source Code Pro"/>
                <a:cs typeface="Source Code Pro"/>
                <a:sym typeface="Source Code Pro"/>
              </a:rPr>
              <a:t>Syntax</a:t>
            </a:r>
            <a:br>
              <a:rPr b="1" i="0" lang="en" sz="1400" u="none" cap="none" strike="noStrike">
                <a:solidFill>
                  <a:srgbClr val="000000"/>
                </a:solidFill>
                <a:highlight>
                  <a:srgbClr val="FFFFFF"/>
                </a:highlight>
                <a:latin typeface="Source Code Pro"/>
                <a:ea typeface="Source Code Pro"/>
                <a:cs typeface="Source Code Pro"/>
                <a:sym typeface="Source Code Pro"/>
              </a:rPr>
            </a:br>
            <a:r>
              <a:rPr b="1" i="0" lang="en" sz="1400" u="none" cap="none" strike="noStrike">
                <a:solidFill>
                  <a:srgbClr val="008000"/>
                </a:solidFill>
                <a:highlight>
                  <a:srgbClr val="FFFFFF"/>
                </a:highlight>
                <a:latin typeface="Source Code Pro"/>
                <a:ea typeface="Source Code Pro"/>
                <a:cs typeface="Source Code Pro"/>
                <a:sym typeface="Source Code Pro"/>
              </a:rPr>
              <a:t>for</a:t>
            </a:r>
            <a:r>
              <a:rPr b="0" i="0" lang="en" sz="1400" u="none" cap="none" strike="noStrike">
                <a:solidFill>
                  <a:srgbClr val="000000"/>
                </a:solidFill>
                <a:highlight>
                  <a:srgbClr val="FFFFFF"/>
                </a:highlight>
                <a:latin typeface="Source Code Pro"/>
                <a:ea typeface="Source Code Pro"/>
                <a:cs typeface="Source Code Pro"/>
                <a:sym typeface="Source Code Pro"/>
              </a:rPr>
              <a:t> i </a:t>
            </a:r>
            <a:r>
              <a:rPr b="1" i="0" lang="en" sz="1400" u="none" cap="none" strike="noStrike">
                <a:solidFill>
                  <a:srgbClr val="008000"/>
                </a:solidFill>
                <a:highlight>
                  <a:srgbClr val="FFFFFF"/>
                </a:highlight>
                <a:latin typeface="Source Code Pro"/>
                <a:ea typeface="Source Code Pro"/>
                <a:cs typeface="Source Code Pro"/>
                <a:sym typeface="Source Code Pro"/>
              </a:rPr>
              <a:t>in</a:t>
            </a:r>
            <a:r>
              <a:rPr b="0" i="0" lang="en" sz="1400" u="none" cap="none" strike="noStrike">
                <a:solidFill>
                  <a:srgbClr val="000000"/>
                </a:solidFill>
                <a:highlight>
                  <a:srgbClr val="FFFFFF"/>
                </a:highlight>
                <a:latin typeface="Source Code Pro"/>
                <a:ea typeface="Source Code Pro"/>
                <a:cs typeface="Source Code Pro"/>
                <a:sym typeface="Source Code Pro"/>
              </a:rPr>
              <a:t> iterable:</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a:t>
            </a:r>
            <a:r>
              <a:rPr b="0" i="1" lang="en" sz="1400" u="none" cap="none" strike="noStrike">
                <a:solidFill>
                  <a:srgbClr val="408080"/>
                </a:solidFill>
                <a:highlight>
                  <a:srgbClr val="FFFFFF"/>
                </a:highlight>
                <a:latin typeface="Source Code Pro"/>
                <a:ea typeface="Source Code Pro"/>
                <a:cs typeface="Source Code Pro"/>
                <a:sym typeface="Source Code Pro"/>
              </a:rPr>
              <a:t># code</a:t>
            </a:r>
          </a:p>
          <a:p>
            <a:pPr indent="0" lvl="0" marL="0" marR="0" rtl="0" algn="l">
              <a:lnSpc>
                <a:spcPct val="115000"/>
              </a:lnSpc>
              <a:spcBef>
                <a:spcPts val="0"/>
              </a:spcBef>
              <a:spcAft>
                <a:spcPts val="0"/>
              </a:spcAft>
              <a:buClr>
                <a:schemeClr val="dk2"/>
              </a:buClr>
              <a:buSzPct val="25000"/>
              <a:buFont typeface="Source Code Pro"/>
              <a:buNone/>
            </a:pPr>
            <a:br>
              <a:rPr b="0" i="0" lang="en" sz="1800" u="none" cap="none" strike="noStrike">
                <a:solidFill>
                  <a:schemeClr val="dk2"/>
                </a:solidFill>
                <a:latin typeface="Source Code Pro"/>
                <a:ea typeface="Source Code Pro"/>
                <a:cs typeface="Source Code Pro"/>
                <a:sym typeface="Source Code Pro"/>
              </a:rPr>
            </a:br>
            <a:r>
              <a:rPr b="1" i="0" lang="en" sz="1400" u="none" cap="none" strike="noStrike">
                <a:solidFill>
                  <a:srgbClr val="000000"/>
                </a:solidFill>
                <a:latin typeface="Source Code Pro"/>
                <a:ea typeface="Source Code Pro"/>
                <a:cs typeface="Source Code Pro"/>
                <a:sym typeface="Source Code Pro"/>
              </a:rPr>
              <a:t>Example</a:t>
            </a:r>
            <a:br>
              <a:rPr b="1"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nums = [</a:t>
            </a:r>
            <a:r>
              <a:rPr b="0" i="0" lang="en" sz="1400" u="none" cap="none" strike="noStrike">
                <a:solidFill>
                  <a:srgbClr val="38761D"/>
                </a:solidFill>
                <a:latin typeface="Source Code Pro"/>
                <a:ea typeface="Source Code Pro"/>
                <a:cs typeface="Source Code Pro"/>
                <a:sym typeface="Source Code Pro"/>
              </a:rPr>
              <a:t>0</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59</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2</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47</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1</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47</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89</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656</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23</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12</a:t>
            </a:r>
            <a:r>
              <a:rPr b="0" i="0" lang="en" sz="1400" u="none" cap="none" strike="noStrike">
                <a:solidFill>
                  <a:srgbClr val="000000"/>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rPr b="1" i="0" lang="en" sz="1400" u="none" cap="none" strike="noStrike">
                <a:solidFill>
                  <a:srgbClr val="38761D"/>
                </a:solidFill>
                <a:latin typeface="Source Code Pro"/>
                <a:ea typeface="Source Code Pro"/>
                <a:cs typeface="Source Code Pro"/>
                <a:sym typeface="Source Code Pro"/>
              </a:rPr>
              <a:t>for</a:t>
            </a:r>
            <a:r>
              <a:rPr b="0" i="0" lang="en" sz="1400" u="none" cap="none" strike="noStrike">
                <a:solidFill>
                  <a:srgbClr val="000000"/>
                </a:solidFill>
                <a:latin typeface="Source Code Pro"/>
                <a:ea typeface="Source Code Pro"/>
                <a:cs typeface="Source Code Pro"/>
                <a:sym typeface="Source Code Pro"/>
              </a:rPr>
              <a:t> num </a:t>
            </a:r>
            <a:r>
              <a:rPr b="1" i="0" lang="en" sz="1400" u="none" cap="none" strike="noStrike">
                <a:solidFill>
                  <a:srgbClr val="38761D"/>
                </a:solidFill>
                <a:latin typeface="Source Code Pro"/>
                <a:ea typeface="Source Code Pro"/>
                <a:cs typeface="Source Code Pro"/>
                <a:sym typeface="Source Code Pro"/>
              </a:rPr>
              <a:t>in </a:t>
            </a:r>
            <a:r>
              <a:rPr b="0" i="0" lang="en" sz="1400" u="none" cap="none" strike="noStrike">
                <a:solidFill>
                  <a:srgbClr val="000000"/>
                </a:solidFill>
                <a:latin typeface="Source Code Pro"/>
                <a:ea typeface="Source Code Pro"/>
                <a:cs typeface="Source Code Pro"/>
                <a:sym typeface="Source Code Pro"/>
              </a:rPr>
              <a:t>nums:</a:t>
            </a: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rgbClr val="000000"/>
                </a:solidFill>
                <a:latin typeface="Source Code Pro"/>
                <a:ea typeface="Source Code Pro"/>
                <a:cs typeface="Source Code Pro"/>
                <a:sym typeface="Source Code Pro"/>
              </a:rPr>
              <a:t>(num)</a:t>
            </a:r>
          </a:p>
          <a:p>
            <a:pPr indent="0" lvl="0" marL="0" marR="0" rtl="0" algn="l">
              <a:lnSpc>
                <a:spcPct val="115000"/>
              </a:lnSpc>
              <a:spcBef>
                <a:spcPts val="0"/>
              </a:spcBef>
              <a:spcAft>
                <a:spcPts val="0"/>
              </a:spcAft>
              <a:buClr>
                <a:schemeClr val="dk2"/>
              </a:buClr>
              <a:buSzPct val="25000"/>
              <a:buFont typeface="Source Code Pro"/>
              <a:buNone/>
            </a:pPr>
            <a:r>
              <a:t/>
            </a:r>
            <a:endParaRPr b="1" i="0" sz="1400" u="none" cap="none" strike="noStrike">
              <a:solidFill>
                <a:srgbClr val="000000"/>
              </a:solidFill>
              <a:latin typeface="Source Code Pro"/>
              <a:ea typeface="Source Code Pro"/>
              <a:cs typeface="Source Code Pro"/>
              <a:sym typeface="Source Code Pro"/>
            </a:endParaRPr>
          </a:p>
        </p:txBody>
      </p:sp>
      <p:pic>
        <p:nvPicPr>
          <p:cNvPr id="127" name="Shape 127"/>
          <p:cNvPicPr preferRelativeResize="0"/>
          <p:nvPr/>
        </p:nvPicPr>
        <p:blipFill rotWithShape="1">
          <a:blip r:embed="rId3">
            <a:alphaModFix/>
          </a:blip>
          <a:srcRect b="0" l="0" r="0" t="0"/>
          <a:stretch/>
        </p:blipFill>
        <p:spPr>
          <a:xfrm>
            <a:off x="5374000" y="1870375"/>
            <a:ext cx="3458299" cy="2272449"/>
          </a:xfrm>
          <a:prstGeom prst="rect">
            <a:avLst/>
          </a:prstGeom>
          <a:noFill/>
          <a:ln>
            <a:noFill/>
          </a:ln>
        </p:spPr>
      </p:pic>
      <p:sp>
        <p:nvSpPr>
          <p:cNvPr id="128" name="Shape 128"/>
          <p:cNvSpPr txBox="1"/>
          <p:nvPr/>
        </p:nvSpPr>
        <p:spPr>
          <a:xfrm>
            <a:off x="3882075" y="1500650"/>
            <a:ext cx="1870199" cy="35357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000000"/>
              </a:buClr>
              <a:buSzPct val="25000"/>
              <a:buFont typeface="Source Code Pro"/>
              <a:buNone/>
            </a:pPr>
            <a:r>
              <a:rPr b="1" i="0" lang="en" sz="1400" u="none" cap="none" strike="noStrike">
                <a:solidFill>
                  <a:srgbClr val="000000"/>
                </a:solidFill>
                <a:latin typeface="Source Code Pro"/>
                <a:ea typeface="Source Code Pro"/>
                <a:cs typeface="Source Code Pro"/>
                <a:sym typeface="Source Code Pro"/>
              </a:rPr>
              <a:t>Output</a:t>
            </a:r>
            <a:br>
              <a:rPr b="1"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0</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59</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2</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47</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1</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47</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89</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656</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23</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12</a:t>
            </a:r>
          </a:p>
          <a:p>
            <a:pPr indent="0" lvl="0" marL="0" marR="0" rtl="0" algn="l">
              <a:lnSpc>
                <a:spcPct val="100000"/>
              </a:lnSpc>
              <a:spcBef>
                <a:spcPts val="16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Quiz 2</a:t>
            </a:r>
          </a:p>
        </p:txBody>
      </p:sp>
      <p:sp>
        <p:nvSpPr>
          <p:cNvPr id="134" name="Shape 134"/>
          <p:cNvSpPr txBox="1"/>
          <p:nvPr>
            <p:ph idx="1" type="body"/>
          </p:nvPr>
        </p:nvSpPr>
        <p:spPr>
          <a:xfrm>
            <a:off x="311700" y="1240550"/>
            <a:ext cx="8520600" cy="3340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0000"/>
                </a:solidFill>
                <a:latin typeface="Source Code Pro"/>
                <a:ea typeface="Source Code Pro"/>
                <a:cs typeface="Source Code Pro"/>
                <a:sym typeface="Source Code Pro"/>
              </a:rPr>
              <a:t>Write a program to find result of 5 students.</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Passing marks:50</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your code here</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135" name="Shape 135"/>
          <p:cNvPicPr preferRelativeResize="0"/>
          <p:nvPr/>
        </p:nvPicPr>
        <p:blipFill rotWithShape="1">
          <a:blip r:embed="rId3">
            <a:alphaModFix/>
          </a:blip>
          <a:srcRect b="0" l="0" r="0" t="0"/>
          <a:stretch/>
        </p:blipFill>
        <p:spPr>
          <a:xfrm>
            <a:off x="5409500" y="1409000"/>
            <a:ext cx="3734500" cy="373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Break statement</a:t>
            </a:r>
          </a:p>
        </p:txBody>
      </p:sp>
      <p:sp>
        <p:nvSpPr>
          <p:cNvPr id="141" name="Shape 141"/>
          <p:cNvSpPr txBox="1"/>
          <p:nvPr>
            <p:ph idx="1" type="body"/>
          </p:nvPr>
        </p:nvSpPr>
        <p:spPr>
          <a:xfrm>
            <a:off x="311700" y="1043825"/>
            <a:ext cx="4810199" cy="45128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8000"/>
                </a:solidFill>
                <a:highlight>
                  <a:srgbClr val="F7F7F7"/>
                </a:highlight>
                <a:latin typeface="Source Code Pro"/>
                <a:ea typeface="Source Code Pro"/>
                <a:cs typeface="Source Code Pro"/>
                <a:sym typeface="Source Code Pro"/>
              </a:rPr>
              <a:t>for</a:t>
            </a:r>
            <a:r>
              <a:rPr b="0" i="0" lang="en" sz="1400" u="none" cap="none" strike="noStrike">
                <a:solidFill>
                  <a:srgbClr val="000000"/>
                </a:solidFill>
                <a:highlight>
                  <a:srgbClr val="F7F7F7"/>
                </a:highlight>
                <a:latin typeface="Source Code Pro"/>
                <a:ea typeface="Source Code Pro"/>
                <a:cs typeface="Source Code Pro"/>
                <a:sym typeface="Source Code Pro"/>
              </a:rPr>
              <a:t> n </a:t>
            </a:r>
            <a:r>
              <a:rPr b="1" i="0" lang="en" sz="1400" u="none" cap="none" strike="noStrike">
                <a:solidFill>
                  <a:srgbClr val="008000"/>
                </a:solidFill>
                <a:highlight>
                  <a:srgbClr val="F7F7F7"/>
                </a:highlight>
                <a:latin typeface="Source Code Pro"/>
                <a:ea typeface="Source Code Pro"/>
                <a:cs typeface="Source Code Pro"/>
                <a:sym typeface="Source Code Pro"/>
              </a:rPr>
              <a:t>in</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000"/>
                </a:solidFill>
                <a:highlight>
                  <a:srgbClr val="F7F7F7"/>
                </a:highlight>
                <a:latin typeface="Source Code Pro"/>
                <a:ea typeface="Source Code Pro"/>
                <a:cs typeface="Source Code Pro"/>
                <a:sym typeface="Source Code Pro"/>
              </a:rPr>
              <a:t>range</a:t>
            </a:r>
            <a:r>
              <a:rPr b="0" i="0" lang="en" sz="1400" u="none" cap="none" strike="noStrike">
                <a:solidFill>
                  <a:srgbClr val="000000"/>
                </a:solidFill>
                <a:highlight>
                  <a:srgbClr val="F7F7F7"/>
                </a:highlight>
                <a:latin typeface="Source Code Pro"/>
                <a:ea typeface="Source Code Pro"/>
                <a:cs typeface="Source Code Pro"/>
                <a:sym typeface="Source Code Pro"/>
              </a:rPr>
              <a:t>(</a:t>
            </a:r>
            <a:r>
              <a:rPr b="0" i="0" lang="en" sz="1400" u="none" cap="none" strike="noStrike">
                <a:solidFill>
                  <a:srgbClr val="008800"/>
                </a:solidFill>
                <a:highlight>
                  <a:srgbClr val="F7F7F7"/>
                </a:highlight>
                <a:latin typeface="Source Code Pro"/>
                <a:ea typeface="Source Code Pro"/>
                <a:cs typeface="Source Code Pro"/>
                <a:sym typeface="Source Code Pro"/>
              </a:rPr>
              <a:t>2</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800"/>
                </a:solidFill>
                <a:highlight>
                  <a:srgbClr val="F7F7F7"/>
                </a:highlight>
                <a:latin typeface="Source Code Pro"/>
                <a:ea typeface="Source Code Pro"/>
                <a:cs typeface="Source Code Pro"/>
                <a:sym typeface="Source Code Pro"/>
              </a:rPr>
              <a:t>10</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008000"/>
                </a:solidFill>
                <a:highlight>
                  <a:srgbClr val="F7F7F7"/>
                </a:highlight>
                <a:latin typeface="Source Code Pro"/>
                <a:ea typeface="Source Code Pro"/>
                <a:cs typeface="Source Code Pro"/>
                <a:sym typeface="Source Code Pro"/>
              </a:rPr>
              <a:t>for</a:t>
            </a:r>
            <a:r>
              <a:rPr b="0" i="0" lang="en" sz="1400" u="none" cap="none" strike="noStrike">
                <a:solidFill>
                  <a:srgbClr val="000000"/>
                </a:solidFill>
                <a:highlight>
                  <a:srgbClr val="F7F7F7"/>
                </a:highlight>
                <a:latin typeface="Source Code Pro"/>
                <a:ea typeface="Source Code Pro"/>
                <a:cs typeface="Source Code Pro"/>
                <a:sym typeface="Source Code Pro"/>
              </a:rPr>
              <a:t> x </a:t>
            </a:r>
            <a:r>
              <a:rPr b="1" i="0" lang="en" sz="1400" u="none" cap="none" strike="noStrike">
                <a:solidFill>
                  <a:srgbClr val="008000"/>
                </a:solidFill>
                <a:highlight>
                  <a:srgbClr val="F7F7F7"/>
                </a:highlight>
                <a:latin typeface="Source Code Pro"/>
                <a:ea typeface="Source Code Pro"/>
                <a:cs typeface="Source Code Pro"/>
                <a:sym typeface="Source Code Pro"/>
              </a:rPr>
              <a:t>in</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000"/>
                </a:solidFill>
                <a:highlight>
                  <a:srgbClr val="F7F7F7"/>
                </a:highlight>
                <a:latin typeface="Source Code Pro"/>
                <a:ea typeface="Source Code Pro"/>
                <a:cs typeface="Source Code Pro"/>
                <a:sym typeface="Source Code Pro"/>
              </a:rPr>
              <a:t>range</a:t>
            </a:r>
            <a:r>
              <a:rPr b="0" i="0" lang="en" sz="1400" u="none" cap="none" strike="noStrike">
                <a:solidFill>
                  <a:srgbClr val="000000"/>
                </a:solidFill>
                <a:highlight>
                  <a:srgbClr val="F7F7F7"/>
                </a:highlight>
                <a:latin typeface="Source Code Pro"/>
                <a:ea typeface="Source Code Pro"/>
                <a:cs typeface="Source Code Pro"/>
                <a:sym typeface="Source Code Pro"/>
              </a:rPr>
              <a:t>(</a:t>
            </a:r>
            <a:r>
              <a:rPr b="0" i="0" lang="en" sz="1400" u="none" cap="none" strike="noStrike">
                <a:solidFill>
                  <a:srgbClr val="008800"/>
                </a:solidFill>
                <a:highlight>
                  <a:srgbClr val="F7F7F7"/>
                </a:highlight>
                <a:latin typeface="Source Code Pro"/>
                <a:ea typeface="Source Code Pro"/>
                <a:cs typeface="Source Code Pro"/>
                <a:sym typeface="Source Code Pro"/>
              </a:rPr>
              <a:t>2</a:t>
            </a:r>
            <a:r>
              <a:rPr b="0" i="0" lang="en" sz="1400" u="none" cap="none" strike="noStrike">
                <a:solidFill>
                  <a:srgbClr val="000000"/>
                </a:solidFill>
                <a:highlight>
                  <a:srgbClr val="F7F7F7"/>
                </a:highlight>
                <a:latin typeface="Source Code Pro"/>
                <a:ea typeface="Source Code Pro"/>
                <a:cs typeface="Source Code Pro"/>
                <a:sym typeface="Source Code Pro"/>
              </a:rPr>
              <a:t>, n):</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FF0000"/>
                </a:solidFill>
                <a:highlight>
                  <a:srgbClr val="F7F7F7"/>
                </a:highlight>
                <a:latin typeface="Source Code Pro"/>
                <a:ea typeface="Source Code Pro"/>
                <a:cs typeface="Source Code Pro"/>
                <a:sym typeface="Source Code Pro"/>
              </a:rPr>
              <a:t>if</a:t>
            </a:r>
            <a:r>
              <a:rPr b="0" i="0" lang="en" sz="1400" u="none" cap="none" strike="noStrike">
                <a:solidFill>
                  <a:srgbClr val="000000"/>
                </a:solidFill>
                <a:highlight>
                  <a:srgbClr val="F7F7F7"/>
                </a:highlight>
                <a:latin typeface="Source Code Pro"/>
                <a:ea typeface="Source Code Pro"/>
                <a:cs typeface="Source Code Pro"/>
                <a:sym typeface="Source Code Pro"/>
              </a:rPr>
              <a:t> n </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x </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800"/>
                </a:solidFill>
                <a:highlight>
                  <a:srgbClr val="F7F7F7"/>
                </a:highlight>
                <a:latin typeface="Source Code Pro"/>
                <a:ea typeface="Source Code Pro"/>
                <a:cs typeface="Source Code Pro"/>
                <a:sym typeface="Source Code Pro"/>
              </a:rPr>
              <a:t>0</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(n, </a:t>
            </a:r>
            <a:r>
              <a:rPr b="0" i="0" lang="en" sz="1400" u="none" cap="none" strike="noStrike">
                <a:solidFill>
                  <a:srgbClr val="BA2121"/>
                </a:solidFill>
                <a:highlight>
                  <a:srgbClr val="F7F7F7"/>
                </a:highlight>
                <a:latin typeface="Source Code Pro"/>
                <a:ea typeface="Source Code Pro"/>
                <a:cs typeface="Source Code Pro"/>
                <a:sym typeface="Source Code Pro"/>
              </a:rPr>
              <a:t>'equals'</a:t>
            </a:r>
            <a:r>
              <a:rPr b="0" i="0" lang="en" sz="1400" u="none" cap="none" strike="noStrike">
                <a:solidFill>
                  <a:srgbClr val="000000"/>
                </a:solidFill>
                <a:highlight>
                  <a:srgbClr val="F7F7F7"/>
                </a:highlight>
                <a:latin typeface="Source Code Pro"/>
                <a:ea typeface="Source Code Pro"/>
                <a:cs typeface="Source Code Pro"/>
                <a:sym typeface="Source Code Pro"/>
              </a:rPr>
              <a:t>, x, </a:t>
            </a:r>
            <a:r>
              <a:rPr b="0" i="0" lang="en" sz="1400" u="none" cap="none" strike="noStrike">
                <a:solidFill>
                  <a:srgbClr val="BA2121"/>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n</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x)</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FF0000"/>
                </a:solidFill>
                <a:highlight>
                  <a:srgbClr val="F7F7F7"/>
                </a:highlight>
                <a:latin typeface="Source Code Pro"/>
                <a:ea typeface="Source Code Pro"/>
                <a:cs typeface="Source Code Pro"/>
                <a:sym typeface="Source Code Pro"/>
              </a:rPr>
              <a:t>break</a:t>
            </a:r>
            <a:br>
              <a:rPr b="1" i="0" lang="en" sz="1400" u="none" cap="none" strike="noStrike">
                <a:solidFill>
                  <a:srgbClr val="FF0000"/>
                </a:solidFill>
                <a:highlight>
                  <a:srgbClr val="F7F7F7"/>
                </a:highlight>
                <a:latin typeface="Source Code Pro"/>
                <a:ea typeface="Source Code Pro"/>
                <a:cs typeface="Source Code Pro"/>
                <a:sym typeface="Source Code Pro"/>
              </a:rPr>
            </a:br>
            <a:r>
              <a:rPr b="1" i="0" lang="en" sz="1400" u="none" cap="none" strike="noStrike">
                <a:solidFill>
                  <a:srgbClr val="FF0000"/>
                </a:solidFill>
                <a:highlight>
                  <a:srgbClr val="F7F7F7"/>
                </a:highlight>
                <a:latin typeface="Source Code Pro"/>
                <a:ea typeface="Source Code Pro"/>
                <a:cs typeface="Source Code Pro"/>
                <a:sym typeface="Source Code Pro"/>
              </a:rPr>
              <a:t>		else</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1" lang="en" sz="1400" u="none" cap="none" strike="noStrike">
                <a:solidFill>
                  <a:srgbClr val="408080"/>
                </a:solidFill>
                <a:highlight>
                  <a:srgbClr val="F7F7F7"/>
                </a:highlight>
                <a:latin typeface="Source Code Pro"/>
                <a:ea typeface="Source Code Pro"/>
                <a:cs typeface="Source Code Pro"/>
                <a:sym typeface="Source Code Pro"/>
              </a:rPr>
              <a:t># loop fell through without finding a factor</a:t>
            </a:r>
            <a:br>
              <a:rPr b="0" i="1" lang="en" sz="1400" u="none" cap="none" strike="noStrike">
                <a:solidFill>
                  <a:srgbClr val="408080"/>
                </a:solidFill>
                <a:highlight>
                  <a:srgbClr val="F7F7F7"/>
                </a:highlight>
                <a:latin typeface="Source Code Pro"/>
                <a:ea typeface="Source Code Pro"/>
                <a:cs typeface="Source Code Pro"/>
                <a:sym typeface="Source Code Pro"/>
              </a:rPr>
            </a:br>
            <a:r>
              <a:rPr b="0" i="1" lang="en" sz="1400" u="none" cap="none" strike="noStrike">
                <a:solidFill>
                  <a:srgbClr val="408080"/>
                </a:solidFill>
                <a:highlight>
                  <a:srgbClr val="F7F7F7"/>
                </a:highlight>
                <a:latin typeface="Source Code Pro"/>
                <a:ea typeface="Source Code Pro"/>
                <a:cs typeface="Source Code Pro"/>
                <a:sym typeface="Source Code Pro"/>
              </a:rPr>
              <a:t>			</a:t>
            </a:r>
            <a:r>
              <a:rPr b="0" i="0" lang="en" sz="1400" u="none" cap="none" strike="noStrike">
                <a:solidFill>
                  <a:srgbClr val="FF0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(n, </a:t>
            </a:r>
            <a:r>
              <a:rPr b="0" i="0" lang="en" sz="1400" u="none" cap="none" strike="noStrike">
                <a:solidFill>
                  <a:srgbClr val="BA2121"/>
                </a:solidFill>
                <a:highlight>
                  <a:srgbClr val="F7F7F7"/>
                </a:highlight>
                <a:latin typeface="Source Code Pro"/>
                <a:ea typeface="Source Code Pro"/>
                <a:cs typeface="Source Code Pro"/>
                <a:sym typeface="Source Code Pro"/>
              </a:rPr>
              <a:t>'is a prime number'</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1" i="0" lang="en" sz="1400" u="none" cap="none" strike="noStrike">
                <a:solidFill>
                  <a:srgbClr val="000000"/>
                </a:solidFill>
                <a:highlight>
                  <a:srgbClr val="F7F7F7"/>
                </a:highlight>
                <a:latin typeface="Source Code Pro"/>
                <a:ea typeface="Source Code Pro"/>
                <a:cs typeface="Source Code Pro"/>
                <a:sym typeface="Source Code Pro"/>
              </a:rPr>
              <a:t>Output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2 is a prime number</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3 is a prime number</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4 equals 2 * 2</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5 is a prime number</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6 equals 2 * 3</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7 is a prime number</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8 equals 2 * 4</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9 equals 3 * 3</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p:txBody>
      </p:sp>
      <p:pic>
        <p:nvPicPr>
          <p:cNvPr id="142" name="Shape 142"/>
          <p:cNvPicPr preferRelativeResize="0"/>
          <p:nvPr/>
        </p:nvPicPr>
        <p:blipFill rotWithShape="1">
          <a:blip r:embed="rId3">
            <a:alphaModFix/>
          </a:blip>
          <a:srcRect b="0" l="0" r="0" t="0"/>
          <a:stretch/>
        </p:blipFill>
        <p:spPr>
          <a:xfrm>
            <a:off x="5650575" y="926975"/>
            <a:ext cx="3135774" cy="3641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Continue statement</a:t>
            </a:r>
          </a:p>
        </p:txBody>
      </p:sp>
      <p:sp>
        <p:nvSpPr>
          <p:cNvPr id="148" name="Shape 148"/>
          <p:cNvSpPr txBox="1"/>
          <p:nvPr>
            <p:ph idx="1" type="body"/>
          </p:nvPr>
        </p:nvSpPr>
        <p:spPr>
          <a:xfrm>
            <a:off x="268200" y="1048476"/>
            <a:ext cx="5418900" cy="3953699"/>
          </a:xfrm>
          <a:prstGeom prst="rect">
            <a:avLst/>
          </a:prstGeom>
          <a:noFill/>
          <a:ln>
            <a:noFill/>
          </a:ln>
        </p:spPr>
        <p:txBody>
          <a:bodyPr anchorCtr="0" anchor="t" bIns="91425" lIns="91425" rIns="91425" tIns="91425">
            <a:noAutofit/>
          </a:bodyPr>
          <a:lstStyle/>
          <a:p>
            <a:pPr indent="0" lvl="0" marL="0" marR="0" rtl="0" algn="l">
              <a:lnSpc>
                <a:spcPct val="121429"/>
              </a:lnSpc>
              <a:spcBef>
                <a:spcPts val="0"/>
              </a:spcBef>
              <a:spcAft>
                <a:spcPts val="0"/>
              </a:spcAft>
              <a:buClr>
                <a:schemeClr val="dk2"/>
              </a:buClr>
              <a:buSzPct val="25000"/>
              <a:buFont typeface="Source Code Pro"/>
              <a:buNone/>
            </a:pPr>
            <a:r>
              <a:rPr b="1" i="0" lang="en" sz="1400" u="none" cap="none" strike="noStrike">
                <a:solidFill>
                  <a:srgbClr val="008000"/>
                </a:solidFill>
                <a:highlight>
                  <a:srgbClr val="F7F7F7"/>
                </a:highlight>
                <a:latin typeface="Source Code Pro"/>
                <a:ea typeface="Source Code Pro"/>
                <a:cs typeface="Source Code Pro"/>
                <a:sym typeface="Source Code Pro"/>
              </a:rPr>
              <a:t>for</a:t>
            </a:r>
            <a:r>
              <a:rPr b="0" i="0" lang="en" sz="1400" u="none" cap="none" strike="noStrike">
                <a:solidFill>
                  <a:srgbClr val="000000"/>
                </a:solidFill>
                <a:highlight>
                  <a:srgbClr val="F7F7F7"/>
                </a:highlight>
                <a:latin typeface="Source Code Pro"/>
                <a:ea typeface="Source Code Pro"/>
                <a:cs typeface="Source Code Pro"/>
                <a:sym typeface="Source Code Pro"/>
              </a:rPr>
              <a:t> num </a:t>
            </a:r>
            <a:r>
              <a:rPr b="1" i="0" lang="en" sz="1400" u="none" cap="none" strike="noStrike">
                <a:solidFill>
                  <a:srgbClr val="008000"/>
                </a:solidFill>
                <a:highlight>
                  <a:srgbClr val="F7F7F7"/>
                </a:highlight>
                <a:latin typeface="Source Code Pro"/>
                <a:ea typeface="Source Code Pro"/>
                <a:cs typeface="Source Code Pro"/>
                <a:sym typeface="Source Code Pro"/>
              </a:rPr>
              <a:t>in</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000"/>
                </a:solidFill>
                <a:highlight>
                  <a:srgbClr val="F7F7F7"/>
                </a:highlight>
                <a:latin typeface="Source Code Pro"/>
                <a:ea typeface="Source Code Pro"/>
                <a:cs typeface="Source Code Pro"/>
                <a:sym typeface="Source Code Pro"/>
              </a:rPr>
              <a:t>range</a:t>
            </a:r>
            <a:r>
              <a:rPr b="0" i="0" lang="en" sz="1400" u="none" cap="none" strike="noStrike">
                <a:solidFill>
                  <a:srgbClr val="000000"/>
                </a:solidFill>
                <a:highlight>
                  <a:srgbClr val="F7F7F7"/>
                </a:highlight>
                <a:latin typeface="Source Code Pro"/>
                <a:ea typeface="Source Code Pro"/>
                <a:cs typeface="Source Code Pro"/>
                <a:sym typeface="Source Code Pro"/>
              </a:rPr>
              <a:t>(</a:t>
            </a:r>
            <a:r>
              <a:rPr b="0" i="0" lang="en" sz="1400" u="none" cap="none" strike="noStrike">
                <a:solidFill>
                  <a:srgbClr val="008800"/>
                </a:solidFill>
                <a:highlight>
                  <a:srgbClr val="F7F7F7"/>
                </a:highlight>
                <a:latin typeface="Source Code Pro"/>
                <a:ea typeface="Source Code Pro"/>
                <a:cs typeface="Source Code Pro"/>
                <a:sym typeface="Source Code Pro"/>
              </a:rPr>
              <a:t>2</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800"/>
                </a:solidFill>
                <a:highlight>
                  <a:srgbClr val="F7F7F7"/>
                </a:highlight>
                <a:latin typeface="Source Code Pro"/>
                <a:ea typeface="Source Code Pro"/>
                <a:cs typeface="Source Code Pro"/>
                <a:sym typeface="Source Code Pro"/>
              </a:rPr>
              <a:t>10</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008000"/>
                </a:solidFill>
                <a:highlight>
                  <a:srgbClr val="F7F7F7"/>
                </a:highlight>
                <a:latin typeface="Source Code Pro"/>
                <a:ea typeface="Source Code Pro"/>
                <a:cs typeface="Source Code Pro"/>
                <a:sym typeface="Source Code Pro"/>
              </a:rPr>
              <a:t>if</a:t>
            </a:r>
            <a:r>
              <a:rPr b="0" i="0" lang="en" sz="1400" u="none" cap="none" strike="noStrike">
                <a:solidFill>
                  <a:srgbClr val="000000"/>
                </a:solidFill>
                <a:highlight>
                  <a:srgbClr val="F7F7F7"/>
                </a:highlight>
                <a:latin typeface="Source Code Pro"/>
                <a:ea typeface="Source Code Pro"/>
                <a:cs typeface="Source Code Pro"/>
                <a:sym typeface="Source Code Pro"/>
              </a:rPr>
              <a:t> num </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800"/>
                </a:solidFill>
                <a:highlight>
                  <a:srgbClr val="F7F7F7"/>
                </a:highlight>
                <a:latin typeface="Source Code Pro"/>
                <a:ea typeface="Source Code Pro"/>
                <a:cs typeface="Source Code Pro"/>
                <a:sym typeface="Source Code Pro"/>
              </a:rPr>
              <a:t>2</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008800"/>
                </a:solidFill>
                <a:highlight>
                  <a:srgbClr val="F7F7F7"/>
                </a:highlight>
                <a:latin typeface="Source Code Pro"/>
                <a:ea typeface="Source Code Pro"/>
                <a:cs typeface="Source Code Pro"/>
                <a:sym typeface="Source Code Pro"/>
              </a:rPr>
              <a:t>0</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FF0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a:t>
            </a:r>
            <a:r>
              <a:rPr b="0" i="0" lang="en" sz="1400" u="none" cap="none" strike="noStrike">
                <a:solidFill>
                  <a:srgbClr val="BA2121"/>
                </a:solidFill>
                <a:highlight>
                  <a:srgbClr val="F7F7F7"/>
                </a:highlight>
                <a:latin typeface="Source Code Pro"/>
                <a:ea typeface="Source Code Pro"/>
                <a:cs typeface="Source Code Pro"/>
                <a:sym typeface="Source Code Pro"/>
              </a:rPr>
              <a:t>"Found an even number"</a:t>
            </a:r>
            <a:r>
              <a:rPr b="0" i="0" lang="en" sz="1400" u="none" cap="none" strike="noStrike">
                <a:solidFill>
                  <a:srgbClr val="000000"/>
                </a:solidFill>
                <a:highlight>
                  <a:srgbClr val="F7F7F7"/>
                </a:highlight>
                <a:latin typeface="Source Code Pro"/>
                <a:ea typeface="Source Code Pro"/>
                <a:cs typeface="Source Code Pro"/>
                <a:sym typeface="Source Code Pro"/>
              </a:rPr>
              <a:t>, num)</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008000"/>
                </a:solidFill>
                <a:highlight>
                  <a:srgbClr val="F7F7F7"/>
                </a:highlight>
                <a:latin typeface="Source Code Pro"/>
                <a:ea typeface="Source Code Pro"/>
                <a:cs typeface="Source Code Pro"/>
                <a:sym typeface="Source Code Pro"/>
              </a:rPr>
              <a:t>Continue</a:t>
            </a:r>
            <a:br>
              <a:rPr b="1" i="0" lang="en" sz="1400" u="none" cap="none" strike="noStrike">
                <a:solidFill>
                  <a:srgbClr val="008000"/>
                </a:solidFill>
                <a:highlight>
                  <a:srgbClr val="F7F7F7"/>
                </a:highlight>
                <a:latin typeface="Source Code Pro"/>
                <a:ea typeface="Source Code Pro"/>
                <a:cs typeface="Source Code Pro"/>
                <a:sym typeface="Source Code Pro"/>
              </a:rPr>
            </a:br>
            <a:r>
              <a:rPr b="1" i="0" lang="en" sz="1400" u="none" cap="none" strike="noStrike">
                <a:solidFill>
                  <a:srgbClr val="008000"/>
                </a:solidFill>
                <a:highlight>
                  <a:srgbClr val="F7F7F7"/>
                </a:highlight>
                <a:latin typeface="Source Code Pro"/>
                <a:ea typeface="Source Code Pro"/>
                <a:cs typeface="Source Code Pro"/>
                <a:sym typeface="Source Code Pro"/>
              </a:rPr>
              <a:t>	</a:t>
            </a:r>
            <a:r>
              <a:rPr b="0" i="0" lang="en" sz="1400" u="none" cap="none" strike="noStrike">
                <a:solidFill>
                  <a:srgbClr val="FF0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a:t>
            </a:r>
            <a:r>
              <a:rPr b="0" i="0" lang="en" sz="1400" u="none" cap="none" strike="noStrike">
                <a:solidFill>
                  <a:srgbClr val="BA2121"/>
                </a:solidFill>
                <a:highlight>
                  <a:srgbClr val="F7F7F7"/>
                </a:highlight>
                <a:latin typeface="Source Code Pro"/>
                <a:ea typeface="Source Code Pro"/>
                <a:cs typeface="Source Code Pro"/>
                <a:sym typeface="Source Code Pro"/>
              </a:rPr>
              <a:t>"Found a number"</a:t>
            </a:r>
            <a:r>
              <a:rPr b="0" i="0" lang="en" sz="1400" u="none" cap="none" strike="noStrike">
                <a:solidFill>
                  <a:srgbClr val="000000"/>
                </a:solidFill>
                <a:highlight>
                  <a:srgbClr val="F7F7F7"/>
                </a:highlight>
                <a:latin typeface="Source Code Pro"/>
                <a:ea typeface="Source Code Pro"/>
                <a:cs typeface="Source Code Pro"/>
                <a:sym typeface="Source Code Pro"/>
              </a:rPr>
              <a:t>, num)</a:t>
            </a:r>
            <a:br>
              <a:rPr b="0" i="0" lang="en" sz="1400" u="none" cap="none" strike="noStrike">
                <a:solidFill>
                  <a:srgbClr val="000000"/>
                </a:solidFill>
                <a:highlight>
                  <a:srgbClr val="F7F7F7"/>
                </a:highlight>
                <a:latin typeface="Source Code Pro"/>
                <a:ea typeface="Source Code Pro"/>
                <a:cs typeface="Source Code Pro"/>
                <a:sym typeface="Source Code Pro"/>
              </a:rPr>
            </a:br>
            <a:br>
              <a:rPr b="0" i="0" lang="en" sz="1400" u="none" cap="none" strike="noStrike">
                <a:solidFill>
                  <a:srgbClr val="000000"/>
                </a:solidFill>
                <a:highlight>
                  <a:srgbClr val="F7F7F7"/>
                </a:highlight>
                <a:latin typeface="Source Code Pro"/>
                <a:ea typeface="Source Code Pro"/>
                <a:cs typeface="Source Code Pro"/>
                <a:sym typeface="Source Code Pro"/>
              </a:rPr>
            </a:br>
            <a:r>
              <a:rPr b="1" i="0" lang="en" sz="1400" u="none" cap="none" strike="noStrike">
                <a:solidFill>
                  <a:srgbClr val="000000"/>
                </a:solidFill>
                <a:highlight>
                  <a:srgbClr val="F7F7F7"/>
                </a:highlight>
                <a:latin typeface="Source Code Pro"/>
                <a:ea typeface="Source Code Pro"/>
                <a:cs typeface="Source Code Pro"/>
                <a:sym typeface="Source Code Pro"/>
              </a:rPr>
              <a:t>Output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an even number 2</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 number 3</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an even number 4</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 number 5</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an even number 6</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 number 7</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an even number 8</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Found a number 9</a:t>
            </a: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149" name="Shape 149"/>
          <p:cNvPicPr preferRelativeResize="0"/>
          <p:nvPr/>
        </p:nvPicPr>
        <p:blipFill rotWithShape="1">
          <a:blip r:embed="rId3">
            <a:alphaModFix/>
          </a:blip>
          <a:srcRect b="0" l="0" r="0" t="0"/>
          <a:stretch/>
        </p:blipFill>
        <p:spPr>
          <a:xfrm>
            <a:off x="5882950" y="717700"/>
            <a:ext cx="3058525" cy="40017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Pass statement</a:t>
            </a:r>
          </a:p>
        </p:txBody>
      </p:sp>
      <p:sp>
        <p:nvSpPr>
          <p:cNvPr id="155" name="Shape 155"/>
          <p:cNvSpPr txBox="1"/>
          <p:nvPr>
            <p:ph idx="1" type="body"/>
          </p:nvPr>
        </p:nvSpPr>
        <p:spPr>
          <a:xfrm>
            <a:off x="311700" y="1093850"/>
            <a:ext cx="8520599" cy="3914700"/>
          </a:xfrm>
          <a:prstGeom prst="rect">
            <a:avLst/>
          </a:prstGeom>
          <a:noFill/>
          <a:ln>
            <a:noFill/>
          </a:ln>
        </p:spPr>
        <p:txBody>
          <a:bodyPr anchorCtr="0" anchor="t" bIns="91425" lIns="91425" rIns="91425" tIns="91425">
            <a:noAutofit/>
          </a:bodyPr>
          <a:lstStyle/>
          <a:p>
            <a:pPr indent="0" lvl="0" marL="0" marR="0" rtl="0" algn="l">
              <a:lnSpc>
                <a:spcPct val="121429"/>
              </a:lnSpc>
              <a:spcBef>
                <a:spcPts val="0"/>
              </a:spcBef>
              <a:spcAft>
                <a:spcPts val="0"/>
              </a:spcAft>
              <a:buClr>
                <a:schemeClr val="dk2"/>
              </a:buClr>
              <a:buSzPct val="25000"/>
              <a:buFont typeface="Source Code Pro"/>
              <a:buNone/>
            </a:pPr>
            <a:r>
              <a:rPr b="1" i="0" lang="en" sz="1400" u="none" cap="none" strike="noStrike">
                <a:solidFill>
                  <a:srgbClr val="008000"/>
                </a:solidFill>
                <a:highlight>
                  <a:srgbClr val="F7F7F7"/>
                </a:highlight>
                <a:latin typeface="Source Code Pro"/>
                <a:ea typeface="Source Code Pro"/>
                <a:cs typeface="Source Code Pro"/>
                <a:sym typeface="Source Code Pro"/>
              </a:rPr>
              <a:t>for</a:t>
            </a:r>
            <a:r>
              <a:rPr b="0" i="0" lang="en" sz="1400" u="none" cap="none" strike="noStrike">
                <a:solidFill>
                  <a:srgbClr val="000000"/>
                </a:solidFill>
                <a:highlight>
                  <a:srgbClr val="F7F7F7"/>
                </a:highlight>
                <a:latin typeface="Source Code Pro"/>
                <a:ea typeface="Source Code Pro"/>
                <a:cs typeface="Source Code Pro"/>
                <a:sym typeface="Source Code Pro"/>
              </a:rPr>
              <a:t> letter </a:t>
            </a:r>
            <a:r>
              <a:rPr b="1" i="0" lang="en" sz="1400" u="none" cap="none" strike="noStrike">
                <a:solidFill>
                  <a:srgbClr val="008000"/>
                </a:solidFill>
                <a:highlight>
                  <a:srgbClr val="F7F7F7"/>
                </a:highlight>
                <a:latin typeface="Source Code Pro"/>
                <a:ea typeface="Source Code Pro"/>
                <a:cs typeface="Source Code Pro"/>
                <a:sym typeface="Source Code Pro"/>
              </a:rPr>
              <a:t>in</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BA2121"/>
                </a:solidFill>
                <a:highlight>
                  <a:srgbClr val="F7F7F7"/>
                </a:highlight>
                <a:latin typeface="Source Code Pro"/>
                <a:ea typeface="Source Code Pro"/>
                <a:cs typeface="Source Code Pro"/>
                <a:sym typeface="Source Code Pro"/>
              </a:rPr>
              <a:t>'Python'</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FF0000"/>
                </a:solidFill>
                <a:highlight>
                  <a:srgbClr val="F7F7F7"/>
                </a:highlight>
                <a:latin typeface="Source Code Pro"/>
                <a:ea typeface="Source Code Pro"/>
                <a:cs typeface="Source Code Pro"/>
                <a:sym typeface="Source Code Pro"/>
              </a:rPr>
              <a:t>if</a:t>
            </a:r>
            <a:r>
              <a:rPr b="0" i="0" lang="en" sz="1400" u="none" cap="none" strike="noStrike">
                <a:solidFill>
                  <a:srgbClr val="000000"/>
                </a:solidFill>
                <a:highlight>
                  <a:srgbClr val="F7F7F7"/>
                </a:highlight>
                <a:latin typeface="Source Code Pro"/>
                <a:ea typeface="Source Code Pro"/>
                <a:cs typeface="Source Code Pro"/>
                <a:sym typeface="Source Code Pro"/>
              </a:rPr>
              <a:t> letter </a:t>
            </a:r>
            <a:r>
              <a:rPr b="1" i="0" lang="en" sz="1400" u="none" cap="none" strike="noStrike">
                <a:solidFill>
                  <a:srgbClr val="AA22FF"/>
                </a:solidFill>
                <a:highlight>
                  <a:srgbClr val="F7F7F7"/>
                </a:highlight>
                <a:latin typeface="Source Code Pro"/>
                <a:ea typeface="Source Code Pro"/>
                <a:cs typeface="Source Code Pro"/>
                <a:sym typeface="Source Code Pro"/>
              </a:rPr>
              <a: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BA2121"/>
                </a:solidFill>
                <a:highlight>
                  <a:srgbClr val="F7F7F7"/>
                </a:highlight>
                <a:latin typeface="Source Code Pro"/>
                <a:ea typeface="Source Code Pro"/>
                <a:cs typeface="Source Code Pro"/>
                <a:sym typeface="Source Code Pro"/>
              </a:rPr>
              <a:t>'h'</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1" i="0" lang="en" sz="1400" u="none" cap="none" strike="noStrike">
                <a:solidFill>
                  <a:srgbClr val="008000"/>
                </a:solidFill>
                <a:highlight>
                  <a:srgbClr val="F7F7F7"/>
                </a:highlight>
                <a:latin typeface="Source Code Pro"/>
                <a:ea typeface="Source Code Pro"/>
                <a:cs typeface="Source Code Pro"/>
                <a:sym typeface="Source Code Pro"/>
              </a:rPr>
              <a:t>pass</a:t>
            </a:r>
            <a:br>
              <a:rPr b="1" i="0" lang="en" sz="1400" u="none" cap="none" strike="noStrike">
                <a:solidFill>
                  <a:srgbClr val="008000"/>
                </a:solidFill>
                <a:highlight>
                  <a:srgbClr val="F7F7F7"/>
                </a:highlight>
                <a:latin typeface="Source Code Pro"/>
                <a:ea typeface="Source Code Pro"/>
                <a:cs typeface="Source Code Pro"/>
                <a:sym typeface="Source Code Pro"/>
              </a:rPr>
            </a:br>
            <a:r>
              <a:rPr b="1" i="0" lang="en" sz="1400" u="none" cap="none" strike="noStrike">
                <a:solidFill>
                  <a:srgbClr val="008000"/>
                </a:solidFill>
                <a:highlight>
                  <a:srgbClr val="F7F7F7"/>
                </a:highlight>
                <a:latin typeface="Source Code Pro"/>
                <a:ea typeface="Source Code Pro"/>
                <a:cs typeface="Source Code Pro"/>
                <a:sym typeface="Source Code Pro"/>
              </a:rPr>
              <a:t>		</a:t>
            </a:r>
            <a:r>
              <a:rPr b="0" i="0" lang="en" sz="1400" u="none" cap="none" strike="noStrike">
                <a:solidFill>
                  <a:srgbClr val="008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BA2121"/>
                </a:solidFill>
                <a:highlight>
                  <a:srgbClr val="F7F7F7"/>
                </a:highlight>
                <a:latin typeface="Source Code Pro"/>
                <a:ea typeface="Source Code Pro"/>
                <a:cs typeface="Source Code Pro"/>
                <a:sym typeface="Source Code Pro"/>
              </a:rPr>
              <a:t>'This is pass block'</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FF0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BA2121"/>
                </a:solidFill>
                <a:highlight>
                  <a:srgbClr val="F7F7F7"/>
                </a:highlight>
                <a:latin typeface="Source Code Pro"/>
                <a:ea typeface="Source Code Pro"/>
                <a:cs typeface="Source Code Pro"/>
                <a:sym typeface="Source Code Pro"/>
              </a:rPr>
              <a:t>'Current Letter :'</a:t>
            </a:r>
            <a:r>
              <a:rPr b="0" i="0" lang="en" sz="1400" u="none" cap="none" strike="noStrike">
                <a:solidFill>
                  <a:srgbClr val="000000"/>
                </a:solidFill>
                <a:highlight>
                  <a:srgbClr val="F7F7F7"/>
                </a:highlight>
                <a:latin typeface="Source Code Pro"/>
                <a:ea typeface="Source Code Pro"/>
                <a:cs typeface="Source Code Pro"/>
                <a:sym typeface="Source Code Pro"/>
              </a:rPr>
              <a:t>, letter)</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8000"/>
                </a:solidFill>
                <a:highlight>
                  <a:srgbClr val="F7F7F7"/>
                </a:highlight>
                <a:latin typeface="Source Code Pro"/>
                <a:ea typeface="Source Code Pro"/>
                <a:cs typeface="Source Code Pro"/>
                <a:sym typeface="Source Code Pro"/>
              </a:rPr>
              <a:t>print</a:t>
            </a:r>
            <a:r>
              <a:rPr b="0" i="0" lang="en" sz="1400" u="none" cap="none" strike="noStrike">
                <a:solidFill>
                  <a:srgbClr val="000000"/>
                </a:solidFill>
                <a:highlight>
                  <a:srgbClr val="F7F7F7"/>
                </a:highlight>
                <a:latin typeface="Source Code Pro"/>
                <a:ea typeface="Source Code Pro"/>
                <a:cs typeface="Source Code Pro"/>
                <a:sym typeface="Source Code Pro"/>
              </a:rPr>
              <a:t> (</a:t>
            </a:r>
            <a:r>
              <a:rPr b="0" i="0" lang="en" sz="1400" u="none" cap="none" strike="noStrike">
                <a:solidFill>
                  <a:srgbClr val="BA2121"/>
                </a:solidFill>
                <a:highlight>
                  <a:srgbClr val="F7F7F7"/>
                </a:highlight>
                <a:latin typeface="Source Code Pro"/>
                <a:ea typeface="Source Code Pro"/>
                <a:cs typeface="Source Code Pro"/>
                <a:sym typeface="Source Code Pro"/>
              </a:rPr>
              <a:t>"Good bye!"</a:t>
            </a:r>
            <a:r>
              <a:rPr b="0" i="0" lang="en" sz="1400" u="none" cap="none" strike="noStrike">
                <a:solidFill>
                  <a:srgbClr val="000000"/>
                </a:solidFill>
                <a:highlight>
                  <a:srgbClr val="F7F7F7"/>
                </a:highlight>
                <a:latin typeface="Source Code Pro"/>
                <a:ea typeface="Source Code Pro"/>
                <a:cs typeface="Source Code Pro"/>
                <a:sym typeface="Source Code Pro"/>
              </a:rPr>
              <a: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1" i="0" lang="en" sz="1400" u="none" cap="none" strike="noStrike">
                <a:solidFill>
                  <a:srgbClr val="000000"/>
                </a:solidFill>
                <a:highlight>
                  <a:srgbClr val="F7F7F7"/>
                </a:highlight>
                <a:latin typeface="Source Code Pro"/>
                <a:ea typeface="Source Code Pro"/>
                <a:cs typeface="Source Code Pro"/>
                <a:sym typeface="Source Code Pro"/>
              </a:rPr>
              <a:t>Output</a:t>
            </a:r>
            <a:br>
              <a:rPr b="0" i="0" lang="en" sz="1400" u="none" cap="none" strike="noStrike">
                <a:solidFill>
                  <a:srgbClr val="000000"/>
                </a:solidFill>
                <a:highlight>
                  <a:srgbClr val="F7F7F7"/>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P</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y</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This is pass block</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h</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o</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Current Letter : n</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Good bye!</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Control flow tools</a:t>
            </a:r>
          </a:p>
        </p:txBody>
      </p:sp>
      <p:sp>
        <p:nvSpPr>
          <p:cNvPr id="64" name="Shape 6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rgbClr val="111111"/>
                </a:solidFill>
                <a:highlight>
                  <a:srgbClr val="FFFFFF"/>
                </a:highlight>
                <a:latin typeface="Source Code Pro"/>
                <a:ea typeface="Source Code Pro"/>
                <a:cs typeface="Source Code Pro"/>
                <a:sym typeface="Source Code Pro"/>
              </a:rPr>
              <a:t>Python provide various tools for flow control. Some of them are if , if .. elif .. else, if..else,while ,for , switch, pass, range, break, else, continue etc. </a:t>
            </a:r>
          </a:p>
          <a:p>
            <a:pPr indent="0" lvl="0" marL="0" marR="0" rtl="0" algn="l">
              <a:lnSpc>
                <a:spcPct val="115000"/>
              </a:lnSpc>
              <a:spcBef>
                <a:spcPts val="1600"/>
              </a:spcBef>
              <a:spcAft>
                <a:spcPts val="0"/>
              </a:spcAft>
              <a:buClr>
                <a:schemeClr val="dk2"/>
              </a:buClr>
              <a:buSzPct val="25000"/>
              <a:buFont typeface="Source Code Pro"/>
              <a:buNone/>
            </a:pPr>
            <a:r>
              <a:t/>
            </a:r>
            <a:endParaRPr b="0" i="0" sz="1400" u="none" cap="none" strike="noStrike">
              <a:solidFill>
                <a:srgbClr val="111111"/>
              </a:solidFill>
              <a:highlight>
                <a:srgbClr val="FFFFFF"/>
              </a:highlight>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400" u="none" cap="none" strike="noStrike">
              <a:solidFill>
                <a:srgbClr val="111111"/>
              </a:solidFill>
              <a:highlight>
                <a:srgbClr val="FFFFFF"/>
              </a:highlight>
              <a:latin typeface="Source Code Pro"/>
              <a:ea typeface="Source Code Pro"/>
              <a:cs typeface="Source Code Pro"/>
              <a:sym typeface="Source Code Pro"/>
            </a:endParaRPr>
          </a:p>
        </p:txBody>
      </p:sp>
      <p:pic>
        <p:nvPicPr>
          <p:cNvPr id="65" name="Shape 65"/>
          <p:cNvPicPr preferRelativeResize="0"/>
          <p:nvPr/>
        </p:nvPicPr>
        <p:blipFill rotWithShape="1">
          <a:blip r:embed="rId3">
            <a:alphaModFix/>
          </a:blip>
          <a:srcRect b="0" l="0" r="0" t="0"/>
          <a:stretch/>
        </p:blipFill>
        <p:spPr>
          <a:xfrm>
            <a:off x="2667000" y="2100711"/>
            <a:ext cx="3809999" cy="2638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If-else statement </a:t>
            </a:r>
          </a:p>
        </p:txBody>
      </p:sp>
      <p:sp>
        <p:nvSpPr>
          <p:cNvPr id="71" name="Shape 71"/>
          <p:cNvSpPr txBox="1"/>
          <p:nvPr>
            <p:ph idx="1" type="body"/>
          </p:nvPr>
        </p:nvSpPr>
        <p:spPr>
          <a:xfrm>
            <a:off x="311700" y="902550"/>
            <a:ext cx="5331900" cy="4302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0000"/>
                </a:solidFill>
                <a:highlight>
                  <a:srgbClr val="FFFFFF"/>
                </a:highlight>
                <a:latin typeface="Source Code Pro"/>
                <a:ea typeface="Source Code Pro"/>
                <a:cs typeface="Source Code Pro"/>
                <a:sym typeface="Source Code Pro"/>
              </a:rPr>
              <a:t>Syntax</a:t>
            </a:r>
            <a:br>
              <a:rPr b="1" i="0" lang="en" sz="1400" u="none" cap="none" strike="noStrike">
                <a:solidFill>
                  <a:srgbClr val="000000"/>
                </a:solidFill>
                <a:highlight>
                  <a:srgbClr val="FFFFFF"/>
                </a:highlight>
                <a:latin typeface="Source Code Pro"/>
                <a:ea typeface="Source Code Pro"/>
                <a:cs typeface="Source Code Pro"/>
                <a:sym typeface="Source Code Pro"/>
              </a:rPr>
            </a:br>
            <a:r>
              <a:rPr b="1" i="0" lang="en" sz="1400" u="none" cap="none" strike="noStrike">
                <a:solidFill>
                  <a:srgbClr val="008000"/>
                </a:solidFill>
                <a:highlight>
                  <a:srgbClr val="FFFFFF"/>
                </a:highlight>
                <a:latin typeface="Source Code Pro"/>
                <a:ea typeface="Source Code Pro"/>
                <a:cs typeface="Source Code Pro"/>
                <a:sym typeface="Source Code Pro"/>
              </a:rPr>
              <a:t>if</a:t>
            </a:r>
            <a:r>
              <a:rPr b="0" i="0" lang="en" sz="1400" u="none" cap="none" strike="noStrike">
                <a:solidFill>
                  <a:srgbClr val="000000"/>
                </a:solidFill>
                <a:highlight>
                  <a:srgbClr val="FFFFFF"/>
                </a:highlight>
                <a:latin typeface="Source Code Pro"/>
                <a:ea typeface="Source Code Pro"/>
                <a:cs typeface="Source Code Pro"/>
                <a:sym typeface="Source Code Pro"/>
              </a:rPr>
              <a:t>(boolean condition):</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&lt;</a:t>
            </a:r>
            <a:r>
              <a:rPr b="1" i="0" lang="en" sz="1400" u="none" cap="none" strike="noStrike">
                <a:solidFill>
                  <a:srgbClr val="008000"/>
                </a:solidFill>
                <a:highlight>
                  <a:srgbClr val="FFFFFF"/>
                </a:highlight>
                <a:latin typeface="Source Code Pro"/>
                <a:ea typeface="Source Code Pro"/>
                <a:cs typeface="Source Code Pro"/>
                <a:sym typeface="Source Code Pro"/>
              </a:rPr>
              <a:t>if</a:t>
            </a:r>
            <a:r>
              <a:rPr b="1" i="0" lang="en" sz="1400" u="none" cap="none" strike="noStrike">
                <a:solidFill>
                  <a:srgbClr val="AA22FF"/>
                </a:solidFill>
                <a:highlight>
                  <a:srgbClr val="FFFFFF"/>
                </a:highlight>
                <a:latin typeface="Source Code Pro"/>
                <a:ea typeface="Source Code Pro"/>
                <a:cs typeface="Source Code Pro"/>
                <a:sym typeface="Source Code Pro"/>
              </a:rPr>
              <a:t>-</a:t>
            </a:r>
            <a:r>
              <a:rPr b="0" i="0" lang="en" sz="1400" u="none" cap="none" strike="noStrike">
                <a:solidFill>
                  <a:srgbClr val="000000"/>
                </a:solidFill>
                <a:highlight>
                  <a:srgbClr val="FFFFFF"/>
                </a:highlight>
                <a:latin typeface="Source Code Pro"/>
                <a:ea typeface="Source Code Pro"/>
                <a:cs typeface="Source Code Pro"/>
                <a:sym typeface="Source Code Pro"/>
              </a:rPr>
              <a:t>block-goes-here&gt;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1" lang="en" sz="1400" u="none" cap="none" strike="noStrike">
                <a:solidFill>
                  <a:srgbClr val="408080"/>
                </a:solidFill>
                <a:highlight>
                  <a:srgbClr val="FFFFFF"/>
                </a:highlight>
                <a:latin typeface="Source Code Pro"/>
                <a:ea typeface="Source Code Pro"/>
                <a:cs typeface="Source Code Pro"/>
                <a:sym typeface="Source Code Pro"/>
              </a:rPr>
              <a:t>#optional</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1" i="0" lang="en" sz="1400" u="none" cap="none" strike="noStrike">
                <a:solidFill>
                  <a:srgbClr val="008000"/>
                </a:solidFill>
                <a:highlight>
                  <a:srgbClr val="FFFFFF"/>
                </a:highlight>
                <a:latin typeface="Source Code Pro"/>
                <a:ea typeface="Source Code Pro"/>
                <a:cs typeface="Source Code Pro"/>
                <a:sym typeface="Source Code Pro"/>
              </a:rPr>
              <a:t>else</a:t>
            </a:r>
            <a:r>
              <a:rPr b="0" i="0" lang="en" sz="1400" u="none" cap="none" strike="noStrike">
                <a:solidFill>
                  <a:srgbClr val="000000"/>
                </a:solidFill>
                <a:highlight>
                  <a:srgbClr val="FFFFFF"/>
                </a:highlight>
                <a:latin typeface="Source Code Pro"/>
                <a:ea typeface="Source Code Pro"/>
                <a:cs typeface="Source Code Pro"/>
                <a:sym typeface="Source Code Pro"/>
              </a:rPr>
              <a: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&lt;</a:t>
            </a:r>
            <a:r>
              <a:rPr b="1" i="0" lang="en" sz="1400" u="none" cap="none" strike="noStrike">
                <a:solidFill>
                  <a:srgbClr val="008000"/>
                </a:solidFill>
                <a:highlight>
                  <a:srgbClr val="FFFFFF"/>
                </a:highlight>
                <a:latin typeface="Source Code Pro"/>
                <a:ea typeface="Source Code Pro"/>
                <a:cs typeface="Source Code Pro"/>
                <a:sym typeface="Source Code Pro"/>
              </a:rPr>
              <a:t>else</a:t>
            </a:r>
            <a:r>
              <a:rPr b="1" i="0" lang="en" sz="1400" u="none" cap="none" strike="noStrike">
                <a:solidFill>
                  <a:srgbClr val="AA22FF"/>
                </a:solidFill>
                <a:highlight>
                  <a:srgbClr val="FFFFFF"/>
                </a:highlight>
                <a:latin typeface="Source Code Pro"/>
                <a:ea typeface="Source Code Pro"/>
                <a:cs typeface="Source Code Pro"/>
                <a:sym typeface="Source Code Pro"/>
              </a:rPr>
              <a:t>-</a:t>
            </a:r>
            <a:r>
              <a:rPr b="0" i="0" lang="en" sz="1400" u="none" cap="none" strike="noStrike">
                <a:solidFill>
                  <a:srgbClr val="000000"/>
                </a:solidFill>
                <a:highlight>
                  <a:srgbClr val="FFFFFF"/>
                </a:highlight>
                <a:latin typeface="Source Code Pro"/>
                <a:ea typeface="Source Code Pro"/>
                <a:cs typeface="Source Code Pro"/>
                <a:sym typeface="Source Code Pro"/>
              </a:rPr>
              <a:t>block-goes-here&gt;</a:t>
            </a:r>
          </a:p>
          <a:p>
            <a:pPr indent="0" lvl="0" marL="0" marR="0" rtl="0" algn="l">
              <a:lnSpc>
                <a:spcPct val="115000"/>
              </a:lnSpc>
              <a:spcBef>
                <a:spcPts val="0"/>
              </a:spcBef>
              <a:spcAft>
                <a:spcPts val="0"/>
              </a:spcAft>
              <a:buClr>
                <a:schemeClr val="dk2"/>
              </a:buClr>
              <a:buSzPct val="25000"/>
              <a:buFont typeface="Source Code Pro"/>
              <a:buNone/>
            </a:pPr>
            <a:br>
              <a:rPr b="1" i="0" lang="en" sz="1400" u="none" cap="none" strike="noStrike">
                <a:solidFill>
                  <a:srgbClr val="000000"/>
                </a:solidFill>
                <a:latin typeface="Source Code Pro"/>
                <a:ea typeface="Source Code Pro"/>
                <a:cs typeface="Source Code Pro"/>
                <a:sym typeface="Source Code Pro"/>
              </a:rPr>
            </a:br>
            <a:r>
              <a:rPr b="1" i="0" lang="en" sz="1400" u="none" cap="none" strike="noStrike">
                <a:solidFill>
                  <a:srgbClr val="000000"/>
                </a:solidFill>
                <a:latin typeface="Source Code Pro"/>
                <a:ea typeface="Source Code Pro"/>
                <a:cs typeface="Source Code Pro"/>
                <a:sym typeface="Source Code Pro"/>
              </a:rPr>
              <a:t>Example</a:t>
            </a:r>
            <a:br>
              <a:rPr b="1" i="0" lang="en" sz="1400" u="none" cap="none" strike="noStrike">
                <a:solidFill>
                  <a:srgbClr val="000000"/>
                </a:solidFill>
                <a:latin typeface="Source Code Pro"/>
                <a:ea typeface="Source Code Pro"/>
                <a:cs typeface="Source Code Pro"/>
                <a:sym typeface="Source Code Pro"/>
              </a:rPr>
            </a:br>
            <a:r>
              <a:rPr b="1"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000000"/>
                </a:solidFill>
                <a:latin typeface="Source Code Pro"/>
                <a:ea typeface="Source Code Pro"/>
                <a:cs typeface="Source Code Pro"/>
                <a:sym typeface="Source Code Pro"/>
              </a:rPr>
              <a:t># Passing marks:50</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  marks=</a:t>
            </a:r>
            <a:r>
              <a:rPr b="0" i="0" lang="en" sz="1400" u="none" cap="none" strike="noStrike">
                <a:solidFill>
                  <a:srgbClr val="38761D"/>
                </a:solidFill>
                <a:latin typeface="Source Code Pro"/>
                <a:ea typeface="Source Code Pro"/>
                <a:cs typeface="Source Code Pro"/>
                <a:sym typeface="Source Code Pro"/>
              </a:rPr>
              <a:t>int</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input</a:t>
            </a:r>
            <a:r>
              <a:rPr b="0" i="0" lang="en" sz="1400" u="none" cap="none" strike="noStrike">
                <a:solidFill>
                  <a:srgbClr val="000000"/>
                </a:solidFill>
                <a:latin typeface="Source Code Pro"/>
                <a:ea typeface="Source Code Pro"/>
                <a:cs typeface="Source Code Pro"/>
                <a:sym typeface="Source Code Pro"/>
              </a:rPr>
              <a:t>(</a:t>
            </a:r>
            <a:r>
              <a:rPr b="0" i="0" lang="en" sz="1400" u="none" cap="none" strike="noStrike">
                <a:solidFill>
                  <a:srgbClr val="CC4125"/>
                </a:solidFill>
                <a:latin typeface="Source Code Pro"/>
                <a:ea typeface="Source Code Pro"/>
                <a:cs typeface="Source Code Pro"/>
                <a:sym typeface="Source Code Pro"/>
              </a:rPr>
              <a:t>'Enter marks: '</a:t>
            </a:r>
            <a:r>
              <a:rPr b="0" i="0" lang="en" sz="1400" u="none" cap="none" strike="noStrike">
                <a:solidFill>
                  <a:srgbClr val="000000"/>
                </a:solidFill>
                <a:latin typeface="Source Code Pro"/>
                <a:ea typeface="Source Code Pro"/>
                <a:cs typeface="Source Code Pro"/>
                <a:sym typeface="Source Code Pro"/>
              </a:rPr>
              <a:t>))</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  </a:t>
            </a:r>
            <a:r>
              <a:rPr b="1" i="0" lang="en" sz="1400" u="none" cap="none" strike="noStrike">
                <a:solidFill>
                  <a:srgbClr val="38761D"/>
                </a:solidFill>
                <a:latin typeface="Source Code Pro"/>
                <a:ea typeface="Source Code Pro"/>
                <a:cs typeface="Source Code Pro"/>
                <a:sym typeface="Source Code Pro"/>
              </a:rPr>
              <a:t>if</a:t>
            </a:r>
            <a:r>
              <a:rPr b="0" i="0" lang="en" sz="1400" u="none" cap="none" strike="noStrike">
                <a:solidFill>
                  <a:srgbClr val="000000"/>
                </a:solidFill>
                <a:latin typeface="Source Code Pro"/>
                <a:ea typeface="Source Code Pro"/>
                <a:cs typeface="Source Code Pro"/>
                <a:sym typeface="Source Code Pro"/>
              </a:rPr>
              <a:t>(marks</a:t>
            </a:r>
            <a:r>
              <a:rPr b="1" i="0" lang="en" sz="1400" u="none" cap="none" strike="noStrike">
                <a:solidFill>
                  <a:srgbClr val="9900FF"/>
                </a:solidFill>
                <a:latin typeface="Source Code Pro"/>
                <a:ea typeface="Source Code Pro"/>
                <a:cs typeface="Source Code Pro"/>
                <a:sym typeface="Source Code Pro"/>
              </a:rPr>
              <a:t>&gt;=</a:t>
            </a:r>
            <a:r>
              <a:rPr b="0" i="0" lang="en" sz="1400" u="none" cap="none" strike="noStrike">
                <a:solidFill>
                  <a:srgbClr val="38761D"/>
                </a:solidFill>
                <a:latin typeface="Source Code Pro"/>
                <a:ea typeface="Source Code Pro"/>
                <a:cs typeface="Source Code Pro"/>
                <a:sym typeface="Source Code Pro"/>
              </a:rPr>
              <a:t>50</a:t>
            </a:r>
            <a:r>
              <a:rPr b="0" i="0" lang="en" sz="1400" u="none" cap="none" strike="noStrike">
                <a:solidFill>
                  <a:srgbClr val="000000"/>
                </a:solidFill>
                <a:latin typeface="Source Code Pro"/>
                <a:ea typeface="Source Code Pro"/>
                <a:cs typeface="Source Code Pro"/>
                <a:sym typeface="Source Code Pro"/>
              </a:rPr>
              <a:t>):</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"Student passed the subject"</a:t>
            </a:r>
            <a:r>
              <a:rPr b="0" i="0" lang="en" sz="1400" u="none" cap="none" strike="noStrike">
                <a:solidFill>
                  <a:srgbClr val="000000"/>
                </a:solidFill>
                <a:latin typeface="Source Code Pro"/>
                <a:ea typeface="Source Code Pro"/>
                <a:cs typeface="Source Code Pro"/>
                <a:sym typeface="Source Code Pro"/>
              </a:rPr>
              <a:t>)</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  </a:t>
            </a:r>
            <a:r>
              <a:rPr b="1" i="0" lang="en" sz="1400" u="none" cap="none" strike="noStrike">
                <a:solidFill>
                  <a:srgbClr val="38761D"/>
                </a:solidFill>
                <a:latin typeface="Source Code Pro"/>
                <a:ea typeface="Source Code Pro"/>
                <a:cs typeface="Source Code Pro"/>
                <a:sym typeface="Source Code Pro"/>
              </a:rPr>
              <a:t>else:</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rgbClr val="000000"/>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"Student failed the subject"</a:t>
            </a:r>
            <a:r>
              <a:rPr b="0" i="0" lang="en" sz="1400" u="none" cap="none" strike="noStrike">
                <a:solidFill>
                  <a:srgbClr val="000000"/>
                </a:solidFill>
                <a:latin typeface="Source Code Pro"/>
                <a:ea typeface="Source Code Pro"/>
                <a:cs typeface="Source Code Pro"/>
                <a:sym typeface="Source Code Pro"/>
              </a:rPr>
              <a:t>)</a:t>
            </a:r>
            <a:br>
              <a:rPr b="0" i="0" lang="en" sz="1400" u="none" cap="none" strike="noStrike">
                <a:solidFill>
                  <a:srgbClr val="000000"/>
                </a:solidFill>
                <a:latin typeface="Source Code Pro"/>
                <a:ea typeface="Source Code Pro"/>
                <a:cs typeface="Source Code Pro"/>
                <a:sym typeface="Source Code Pro"/>
              </a:rPr>
            </a:br>
            <a:r>
              <a:rPr b="1" i="0" lang="en" sz="1400" u="none" cap="none" strike="noStrike">
                <a:solidFill>
                  <a:srgbClr val="000000"/>
                </a:solidFill>
                <a:latin typeface="Source Code Pro"/>
                <a:ea typeface="Source Code Pro"/>
                <a:cs typeface="Source Code Pro"/>
                <a:sym typeface="Source Code Pro"/>
              </a:rPr>
              <a:t>Output</a:t>
            </a:r>
            <a:br>
              <a:rPr b="1"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Enter marks: 50</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Student passed the subject</a:t>
            </a:r>
          </a:p>
          <a:p>
            <a:pPr indent="0" lvl="0" marL="0" marR="0" rtl="0" algn="l">
              <a:lnSpc>
                <a:spcPct val="115000"/>
              </a:lnSpc>
              <a:spcBef>
                <a:spcPts val="1600"/>
              </a:spcBef>
              <a:spcAft>
                <a:spcPts val="0"/>
              </a:spcAft>
              <a:buClr>
                <a:schemeClr val="dk2"/>
              </a:buClr>
              <a:buSzPct val="250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1"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1" i="0" sz="1400" u="none" cap="none" strike="noStrike">
              <a:solidFill>
                <a:srgbClr val="000000"/>
              </a:solidFill>
              <a:latin typeface="Source Code Pro"/>
              <a:ea typeface="Source Code Pro"/>
              <a:cs typeface="Source Code Pro"/>
              <a:sym typeface="Source Code Pro"/>
            </a:endParaRPr>
          </a:p>
        </p:txBody>
      </p:sp>
      <p:pic>
        <p:nvPicPr>
          <p:cNvPr id="72" name="Shape 72"/>
          <p:cNvPicPr preferRelativeResize="0"/>
          <p:nvPr/>
        </p:nvPicPr>
        <p:blipFill rotWithShape="1">
          <a:blip r:embed="rId3">
            <a:alphaModFix/>
          </a:blip>
          <a:srcRect b="0" l="0" r="0" t="0"/>
          <a:stretch/>
        </p:blipFill>
        <p:spPr>
          <a:xfrm>
            <a:off x="5708948" y="1228675"/>
            <a:ext cx="3123349" cy="3340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If-elif-else statement</a:t>
            </a:r>
          </a:p>
        </p:txBody>
      </p:sp>
      <p:sp>
        <p:nvSpPr>
          <p:cNvPr id="78" name="Shape 78"/>
          <p:cNvSpPr txBox="1"/>
          <p:nvPr>
            <p:ph idx="1" type="body"/>
          </p:nvPr>
        </p:nvSpPr>
        <p:spPr>
          <a:xfrm>
            <a:off x="311700" y="1228675"/>
            <a:ext cx="3516000" cy="33401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0000"/>
                </a:solidFill>
                <a:highlight>
                  <a:srgbClr val="FFFFFF"/>
                </a:highlight>
                <a:latin typeface="Source Code Pro"/>
                <a:ea typeface="Source Code Pro"/>
                <a:cs typeface="Source Code Pro"/>
                <a:sym typeface="Source Code Pro"/>
              </a:rPr>
              <a:t>Syntax</a:t>
            </a:r>
          </a:p>
          <a:p>
            <a:pPr indent="0" lvl="0" marL="266700" marR="266700" rtl="0" algn="l">
              <a:lnSpc>
                <a:spcPct val="142857"/>
              </a:lnSpc>
              <a:spcBef>
                <a:spcPts val="1100"/>
              </a:spcBef>
              <a:spcAft>
                <a:spcPts val="0"/>
              </a:spcAft>
              <a:buClr>
                <a:schemeClr val="dk2"/>
              </a:buClr>
              <a:buSzPct val="25000"/>
              <a:buFont typeface="Source Code Pro"/>
              <a:buNone/>
            </a:pPr>
            <a:r>
              <a:rPr b="1" i="0" lang="en" sz="1400" u="none" cap="none" strike="noStrike">
                <a:solidFill>
                  <a:srgbClr val="008000"/>
                </a:solidFill>
                <a:highlight>
                  <a:srgbClr val="FFFFFF"/>
                </a:highlight>
                <a:latin typeface="Source Code Pro"/>
                <a:ea typeface="Source Code Pro"/>
                <a:cs typeface="Source Code Pro"/>
                <a:sym typeface="Source Code Pro"/>
              </a:rPr>
              <a:t>if</a:t>
            </a:r>
            <a:r>
              <a:rPr b="0" i="0" lang="en" sz="1400" u="none" cap="none" strike="noStrike">
                <a:solidFill>
                  <a:srgbClr val="000000"/>
                </a:solidFill>
                <a:highlight>
                  <a:srgbClr val="FFFFFF"/>
                </a:highlight>
                <a:latin typeface="Source Code Pro"/>
                <a:ea typeface="Source Code Pro"/>
                <a:cs typeface="Source Code Pro"/>
                <a:sym typeface="Source Code Pro"/>
              </a:rPr>
              <a:t>(boolean condition):</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&lt;</a:t>
            </a:r>
            <a:r>
              <a:rPr b="1" i="0" lang="en" sz="1400" u="none" cap="none" strike="noStrike">
                <a:solidFill>
                  <a:srgbClr val="008000"/>
                </a:solidFill>
                <a:highlight>
                  <a:srgbClr val="FFFFFF"/>
                </a:highlight>
                <a:latin typeface="Source Code Pro"/>
                <a:ea typeface="Source Code Pro"/>
                <a:cs typeface="Source Code Pro"/>
                <a:sym typeface="Source Code Pro"/>
              </a:rPr>
              <a:t>if</a:t>
            </a:r>
            <a:r>
              <a:rPr b="1" i="0" lang="en" sz="1400" u="none" cap="none" strike="noStrike">
                <a:solidFill>
                  <a:srgbClr val="AA22FF"/>
                </a:solidFill>
                <a:highlight>
                  <a:srgbClr val="FFFFFF"/>
                </a:highlight>
                <a:latin typeface="Source Code Pro"/>
                <a:ea typeface="Source Code Pro"/>
                <a:cs typeface="Source Code Pro"/>
                <a:sym typeface="Source Code Pro"/>
              </a:rPr>
              <a:t>-</a:t>
            </a:r>
            <a:r>
              <a:rPr b="0" i="0" lang="en" sz="1400" u="none" cap="none" strike="noStrike">
                <a:solidFill>
                  <a:srgbClr val="000000"/>
                </a:solidFill>
                <a:highlight>
                  <a:srgbClr val="FFFFFF"/>
                </a:highlight>
                <a:latin typeface="Source Code Pro"/>
                <a:ea typeface="Source Code Pro"/>
                <a:cs typeface="Source Code Pro"/>
                <a:sym typeface="Source Code Pro"/>
              </a:rPr>
              <a:t>block-goes-here&gt;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1" lang="en" sz="1400" u="none" cap="none" strike="noStrike">
                <a:solidFill>
                  <a:srgbClr val="408080"/>
                </a:solidFill>
                <a:highlight>
                  <a:srgbClr val="FFFFFF"/>
                </a:highlight>
                <a:latin typeface="Source Code Pro"/>
                <a:ea typeface="Source Code Pro"/>
                <a:cs typeface="Source Code Pro"/>
                <a:sym typeface="Source Code Pro"/>
              </a:rPr>
              <a:t># zero or more</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1" i="0" lang="en" sz="1400" u="none" cap="none" strike="noStrike">
                <a:solidFill>
                  <a:srgbClr val="008000"/>
                </a:solidFill>
                <a:highlight>
                  <a:srgbClr val="FFFFFF"/>
                </a:highlight>
                <a:latin typeface="Source Code Pro"/>
                <a:ea typeface="Source Code Pro"/>
                <a:cs typeface="Source Code Pro"/>
                <a:sym typeface="Source Code Pro"/>
              </a:rPr>
              <a:t>elif</a:t>
            </a:r>
            <a:r>
              <a:rPr b="0" i="0" lang="en" sz="1400" u="none" cap="none" strike="noStrike">
                <a:solidFill>
                  <a:srgbClr val="000000"/>
                </a:solidFill>
                <a:highlight>
                  <a:srgbClr val="FFFFFF"/>
                </a:highlight>
                <a:latin typeface="Source Code Pro"/>
                <a:ea typeface="Source Code Pro"/>
                <a:cs typeface="Source Code Pro"/>
                <a:sym typeface="Source Code Pro"/>
              </a:rPr>
              <a:t>(boolean condition):</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&lt;</a:t>
            </a:r>
            <a:r>
              <a:rPr b="1" i="0" lang="en" sz="1400" u="none" cap="none" strike="noStrike">
                <a:solidFill>
                  <a:srgbClr val="008000"/>
                </a:solidFill>
                <a:highlight>
                  <a:srgbClr val="FFFFFF"/>
                </a:highlight>
                <a:latin typeface="Source Code Pro"/>
                <a:ea typeface="Source Code Pro"/>
                <a:cs typeface="Source Code Pro"/>
                <a:sym typeface="Source Code Pro"/>
              </a:rPr>
              <a:t>elif</a:t>
            </a:r>
            <a:r>
              <a:rPr b="1" i="0" lang="en" sz="1400" u="none" cap="none" strike="noStrike">
                <a:solidFill>
                  <a:srgbClr val="AA22FF"/>
                </a:solidFill>
                <a:highlight>
                  <a:srgbClr val="FFFFFF"/>
                </a:highlight>
                <a:latin typeface="Source Code Pro"/>
                <a:ea typeface="Source Code Pro"/>
                <a:cs typeface="Source Code Pro"/>
                <a:sym typeface="Source Code Pro"/>
              </a:rPr>
              <a:t>-</a:t>
            </a:r>
            <a:r>
              <a:rPr b="0" i="0" lang="en" sz="1400" u="none" cap="none" strike="noStrike">
                <a:solidFill>
                  <a:srgbClr val="000000"/>
                </a:solidFill>
                <a:highlight>
                  <a:srgbClr val="FFFFFF"/>
                </a:highlight>
                <a:latin typeface="Source Code Pro"/>
                <a:ea typeface="Source Code Pro"/>
                <a:cs typeface="Source Code Pro"/>
                <a:sym typeface="Source Code Pro"/>
              </a:rPr>
              <a:t>block-goes-here&gt;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1" lang="en" sz="1400" u="none" cap="none" strike="noStrike">
                <a:solidFill>
                  <a:srgbClr val="408080"/>
                </a:solidFill>
                <a:highlight>
                  <a:srgbClr val="FFFFFF"/>
                </a:highlight>
                <a:latin typeface="Source Code Pro"/>
                <a:ea typeface="Source Code Pro"/>
                <a:cs typeface="Source Code Pro"/>
                <a:sym typeface="Source Code Pro"/>
              </a:rPr>
              <a:t># optional</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1" i="0" lang="en" sz="1400" u="none" cap="none" strike="noStrike">
                <a:solidFill>
                  <a:srgbClr val="008000"/>
                </a:solidFill>
                <a:highlight>
                  <a:srgbClr val="FFFFFF"/>
                </a:highlight>
                <a:latin typeface="Source Code Pro"/>
                <a:ea typeface="Source Code Pro"/>
                <a:cs typeface="Source Code Pro"/>
                <a:sym typeface="Source Code Pro"/>
              </a:rPr>
              <a:t>else</a:t>
            </a:r>
            <a:r>
              <a:rPr b="0" i="0" lang="en" sz="1400" u="none" cap="none" strike="noStrike">
                <a:solidFill>
                  <a:srgbClr val="000000"/>
                </a:solidFill>
                <a:highlight>
                  <a:srgbClr val="FFFFFF"/>
                </a:highlight>
                <a:latin typeface="Source Code Pro"/>
                <a:ea typeface="Source Code Pro"/>
                <a:cs typeface="Source Code Pro"/>
                <a:sym typeface="Source Code Pro"/>
              </a:rPr>
              <a:t>:</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    &lt;</a:t>
            </a:r>
            <a:r>
              <a:rPr b="1" i="0" lang="en" sz="1400" u="none" cap="none" strike="noStrike">
                <a:solidFill>
                  <a:srgbClr val="008000"/>
                </a:solidFill>
                <a:highlight>
                  <a:srgbClr val="FFFFFF"/>
                </a:highlight>
                <a:latin typeface="Source Code Pro"/>
                <a:ea typeface="Source Code Pro"/>
                <a:cs typeface="Source Code Pro"/>
                <a:sym typeface="Source Code Pro"/>
              </a:rPr>
              <a:t>else</a:t>
            </a:r>
            <a:r>
              <a:rPr b="1" i="0" lang="en" sz="1400" u="none" cap="none" strike="noStrike">
                <a:solidFill>
                  <a:srgbClr val="AA22FF"/>
                </a:solidFill>
                <a:highlight>
                  <a:srgbClr val="FFFFFF"/>
                </a:highlight>
                <a:latin typeface="Source Code Pro"/>
                <a:ea typeface="Source Code Pro"/>
                <a:cs typeface="Source Code Pro"/>
                <a:sym typeface="Source Code Pro"/>
              </a:rPr>
              <a:t>-</a:t>
            </a:r>
            <a:r>
              <a:rPr b="0" i="0" lang="en" sz="1400" u="none" cap="none" strike="noStrike">
                <a:solidFill>
                  <a:srgbClr val="000000"/>
                </a:solidFill>
                <a:highlight>
                  <a:srgbClr val="FFFFFF"/>
                </a:highlight>
                <a:latin typeface="Source Code Pro"/>
                <a:ea typeface="Source Code Pro"/>
                <a:cs typeface="Source Code Pro"/>
                <a:sym typeface="Source Code Pro"/>
              </a:rPr>
              <a:t>block-goes-here&gt;</a:t>
            </a:r>
          </a:p>
          <a:p>
            <a:pPr indent="0" lvl="0" marL="0" marR="0" rtl="0" algn="l">
              <a:lnSpc>
                <a:spcPct val="115000"/>
              </a:lnSpc>
              <a:spcBef>
                <a:spcPts val="11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79" name="Shape 79"/>
          <p:cNvPicPr preferRelativeResize="0"/>
          <p:nvPr/>
        </p:nvPicPr>
        <p:blipFill rotWithShape="1">
          <a:blip r:embed="rId3">
            <a:alphaModFix/>
          </a:blip>
          <a:srcRect b="0" l="0" r="0" t="0"/>
          <a:stretch/>
        </p:blipFill>
        <p:spPr>
          <a:xfrm>
            <a:off x="3727475" y="576325"/>
            <a:ext cx="5416524" cy="4371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If-elif-else statement: example</a:t>
            </a:r>
          </a:p>
        </p:txBody>
      </p:sp>
      <p:sp>
        <p:nvSpPr>
          <p:cNvPr id="85" name="Shape 85"/>
          <p:cNvSpPr txBox="1"/>
          <p:nvPr>
            <p:ph idx="1" type="body"/>
          </p:nvPr>
        </p:nvSpPr>
        <p:spPr>
          <a:xfrm>
            <a:off x="311700" y="1228675"/>
            <a:ext cx="3972600" cy="33401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#Grade A:[90,100) marks</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#Grade B:[75,90) marks</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#Grade C:[50,75) marks</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#Grade F:[0,50) marks</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marks=</a:t>
            </a:r>
            <a:r>
              <a:rPr b="0" i="0" lang="en" sz="1400" u="none" cap="none" strike="noStrike">
                <a:solidFill>
                  <a:srgbClr val="38761D"/>
                </a:solidFill>
                <a:latin typeface="Source Code Pro"/>
                <a:ea typeface="Source Code Pro"/>
                <a:cs typeface="Source Code Pro"/>
                <a:sym typeface="Source Code Pro"/>
              </a:rPr>
              <a:t>int</a:t>
            </a:r>
            <a:r>
              <a:rPr b="0" i="0" lang="en" sz="1400" u="none" cap="none" strike="noStrike">
                <a:solidFill>
                  <a:schemeClr val="dk2"/>
                </a:solidFill>
                <a:latin typeface="Source Code Pro"/>
                <a:ea typeface="Source Code Pro"/>
                <a:cs typeface="Source Code Pro"/>
                <a:sym typeface="Source Code Pro"/>
              </a:rPr>
              <a:t>(</a:t>
            </a:r>
            <a:r>
              <a:rPr b="0" i="0" lang="en" sz="1400" u="none" cap="none" strike="noStrike">
                <a:solidFill>
                  <a:srgbClr val="38761D"/>
                </a:solidFill>
                <a:latin typeface="Source Code Pro"/>
                <a:ea typeface="Source Code Pro"/>
                <a:cs typeface="Source Code Pro"/>
                <a:sym typeface="Source Code Pro"/>
              </a:rPr>
              <a:t>input</a:t>
            </a:r>
            <a:r>
              <a:rPr b="0" i="0" lang="en" sz="1400" u="none" cap="none" strike="noStrike">
                <a:solidFill>
                  <a:schemeClr val="dk2"/>
                </a:solidFill>
                <a:latin typeface="Source Code Pro"/>
                <a:ea typeface="Source Code Pro"/>
                <a:cs typeface="Source Code Pro"/>
                <a:sym typeface="Source Code Pro"/>
              </a:rPr>
              <a:t>(</a:t>
            </a:r>
            <a:r>
              <a:rPr b="0" i="0" lang="en" sz="1400" u="none" cap="none" strike="noStrike">
                <a:solidFill>
                  <a:srgbClr val="CC4125"/>
                </a:solidFill>
                <a:latin typeface="Source Code Pro"/>
                <a:ea typeface="Source Code Pro"/>
                <a:cs typeface="Source Code Pro"/>
                <a:sym typeface="Source Code Pro"/>
              </a:rPr>
              <a:t>'Enter marks: '</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38761D"/>
                </a:solidFill>
                <a:latin typeface="Source Code Pro"/>
                <a:ea typeface="Source Code Pro"/>
                <a:cs typeface="Source Code Pro"/>
                <a:sym typeface="Source Code Pro"/>
              </a:rPr>
              <a:t>if</a:t>
            </a:r>
            <a:r>
              <a:rPr b="0" i="0" lang="en" sz="1400" u="none" cap="none" strike="noStrike">
                <a:solidFill>
                  <a:schemeClr val="dk2"/>
                </a:solidFill>
                <a:latin typeface="Source Code Pro"/>
                <a:ea typeface="Source Code Pro"/>
                <a:cs typeface="Source Code Pro"/>
                <a:sym typeface="Source Code Pro"/>
              </a:rPr>
              <a:t>(marks</a:t>
            </a:r>
            <a:r>
              <a:rPr b="1" i="0" lang="en" sz="1400" u="none" cap="none" strike="noStrike">
                <a:solidFill>
                  <a:srgbClr val="9900FF"/>
                </a:solidFill>
                <a:latin typeface="Source Code Pro"/>
                <a:ea typeface="Source Code Pro"/>
                <a:cs typeface="Source Code Pro"/>
                <a:sym typeface="Source Code Pro"/>
              </a:rPr>
              <a:t>&gt;=</a:t>
            </a:r>
            <a:r>
              <a:rPr b="0" i="0" lang="en" sz="1400" u="none" cap="none" strike="noStrike">
                <a:solidFill>
                  <a:srgbClr val="38761D"/>
                </a:solidFill>
                <a:latin typeface="Source Code Pro"/>
                <a:ea typeface="Source Code Pro"/>
                <a:cs typeface="Source Code Pro"/>
                <a:sym typeface="Source Code Pro"/>
              </a:rPr>
              <a:t>90</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"Grade A"</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38761D"/>
                </a:solidFill>
                <a:latin typeface="Source Code Pro"/>
                <a:ea typeface="Source Code Pro"/>
                <a:cs typeface="Source Code Pro"/>
                <a:sym typeface="Source Code Pro"/>
              </a:rPr>
              <a:t>elif</a:t>
            </a:r>
            <a:r>
              <a:rPr b="0" i="0" lang="en" sz="1400" u="none" cap="none" strike="noStrike">
                <a:solidFill>
                  <a:schemeClr val="dk2"/>
                </a:solidFill>
                <a:latin typeface="Source Code Pro"/>
                <a:ea typeface="Source Code Pro"/>
                <a:cs typeface="Source Code Pro"/>
                <a:sym typeface="Source Code Pro"/>
              </a:rPr>
              <a:t>(marks</a:t>
            </a:r>
            <a:r>
              <a:rPr b="1" i="0" lang="en" sz="1400" u="none" cap="none" strike="noStrike">
                <a:solidFill>
                  <a:srgbClr val="9900FF"/>
                </a:solidFill>
                <a:latin typeface="Source Code Pro"/>
                <a:ea typeface="Source Code Pro"/>
                <a:cs typeface="Source Code Pro"/>
                <a:sym typeface="Source Code Pro"/>
              </a:rPr>
              <a:t>&gt;=</a:t>
            </a:r>
            <a:r>
              <a:rPr b="0" i="0" lang="en" sz="1400" u="none" cap="none" strike="noStrike">
                <a:solidFill>
                  <a:srgbClr val="6AA84F"/>
                </a:solidFill>
                <a:latin typeface="Source Code Pro"/>
                <a:ea typeface="Source Code Pro"/>
                <a:cs typeface="Source Code Pro"/>
                <a:sym typeface="Source Code Pro"/>
              </a:rPr>
              <a:t>75</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"Grade B"</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38761D"/>
                </a:solidFill>
                <a:latin typeface="Source Code Pro"/>
                <a:ea typeface="Source Code Pro"/>
                <a:cs typeface="Source Code Pro"/>
                <a:sym typeface="Source Code Pro"/>
              </a:rPr>
              <a:t>elif</a:t>
            </a:r>
            <a:r>
              <a:rPr b="0" i="0" lang="en" sz="1400" u="none" cap="none" strike="noStrike">
                <a:solidFill>
                  <a:schemeClr val="dk2"/>
                </a:solidFill>
                <a:latin typeface="Source Code Pro"/>
                <a:ea typeface="Source Code Pro"/>
                <a:cs typeface="Source Code Pro"/>
                <a:sym typeface="Source Code Pro"/>
              </a:rPr>
              <a:t>(marks</a:t>
            </a:r>
            <a:r>
              <a:rPr b="1" i="0" lang="en" sz="1400" u="none" cap="none" strike="noStrike">
                <a:solidFill>
                  <a:srgbClr val="9900FF"/>
                </a:solidFill>
                <a:latin typeface="Source Code Pro"/>
                <a:ea typeface="Source Code Pro"/>
                <a:cs typeface="Source Code Pro"/>
                <a:sym typeface="Source Code Pro"/>
              </a:rPr>
              <a:t>&gt;=</a:t>
            </a:r>
            <a:r>
              <a:rPr b="0" i="0" lang="en" sz="1400" u="none" cap="none" strike="noStrike">
                <a:solidFill>
                  <a:srgbClr val="38761D"/>
                </a:solidFill>
                <a:latin typeface="Source Code Pro"/>
                <a:ea typeface="Source Code Pro"/>
                <a:cs typeface="Source Code Pro"/>
                <a:sym typeface="Source Code Pro"/>
              </a:rPr>
              <a:t>50</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"Grade C"</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38761D"/>
                </a:solidFill>
                <a:latin typeface="Source Code Pro"/>
                <a:ea typeface="Source Code Pro"/>
                <a:cs typeface="Source Code Pro"/>
                <a:sym typeface="Source Code Pro"/>
              </a:rPr>
              <a:t>else:</a:t>
            </a:r>
            <a:r>
              <a:rPr b="0" i="0" lang="en" sz="1400" u="none" cap="none" strike="noStrike">
                <a:solidFill>
                  <a:schemeClr val="dk2"/>
                </a:solidFill>
                <a:latin typeface="Source Code Pro"/>
                <a:ea typeface="Source Code Pro"/>
                <a:cs typeface="Source Code Pro"/>
                <a:sym typeface="Source Code Pro"/>
              </a:rPr>
              <a:t>  </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38761D"/>
                </a:solidFill>
                <a:latin typeface="Source Code Pro"/>
                <a:ea typeface="Source Code Pro"/>
                <a:cs typeface="Source Code Pro"/>
                <a:sym typeface="Source Code Pro"/>
              </a:rPr>
              <a:t>print</a:t>
            </a:r>
            <a:r>
              <a:rPr b="0" i="0" lang="en" sz="14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CC4125"/>
                </a:solidFill>
                <a:latin typeface="Source Code Pro"/>
                <a:ea typeface="Source Code Pro"/>
                <a:cs typeface="Source Code Pro"/>
                <a:sym typeface="Source Code Pro"/>
              </a:rPr>
              <a:t>"Grade F"</a:t>
            </a:r>
            <a:r>
              <a:rPr b="0" i="0" lang="en" sz="14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86" name="Shape 86"/>
          <p:cNvSpPr txBox="1"/>
          <p:nvPr/>
        </p:nvSpPr>
        <p:spPr>
          <a:xfrm>
            <a:off x="5339225" y="1609375"/>
            <a:ext cx="3251399" cy="2664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Source Code Pro"/>
              <a:buNone/>
            </a:pPr>
            <a:r>
              <a:rPr b="1" i="0" lang="en" sz="1400" u="none" cap="none" strike="noStrike">
                <a:solidFill>
                  <a:srgbClr val="000000"/>
                </a:solidFill>
                <a:latin typeface="Source Code Pro"/>
                <a:ea typeface="Source Code Pro"/>
                <a:cs typeface="Source Code Pro"/>
                <a:sym typeface="Source Code Pro"/>
              </a:rPr>
              <a:t>Output</a:t>
            </a:r>
          </a:p>
          <a:p>
            <a:pPr indent="0" lvl="0" marL="0" marR="0" rtl="0" algn="l">
              <a:lnSpc>
                <a:spcPct val="121429"/>
              </a:lnSpc>
              <a:spcBef>
                <a:spcPts val="0"/>
              </a:spcBef>
              <a:spcAft>
                <a:spcPts val="0"/>
              </a:spcAft>
              <a:buClr>
                <a:srgbClr val="000000"/>
              </a:buClr>
              <a:buFont typeface="Arial"/>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21429"/>
              </a:lnSpc>
              <a:spcBef>
                <a:spcPts val="0"/>
              </a:spcBef>
              <a:spcAft>
                <a:spcPts val="0"/>
              </a:spcAft>
              <a:buClr>
                <a:srgbClr val="000000"/>
              </a:buClr>
              <a:buSzPct val="25000"/>
              <a:buFont typeface="Source Code Pro"/>
              <a:buNone/>
            </a:pPr>
            <a:r>
              <a:rPr b="0" i="0" lang="en" sz="1400" u="none" cap="none" strike="noStrike">
                <a:solidFill>
                  <a:srgbClr val="000000"/>
                </a:solidFill>
                <a:highlight>
                  <a:srgbClr val="FFFFFF"/>
                </a:highlight>
                <a:latin typeface="Source Code Pro"/>
                <a:ea typeface="Source Code Pro"/>
                <a:cs typeface="Source Code Pro"/>
                <a:sym typeface="Source Code Pro"/>
              </a:rPr>
              <a:t>Enter marks: 88</a:t>
            </a:r>
            <a:br>
              <a:rPr b="0" i="0" lang="en" sz="1400" u="none" cap="none" strike="noStrike">
                <a:solidFill>
                  <a:srgbClr val="000000"/>
                </a:solidFill>
                <a:highlight>
                  <a:srgbClr val="FFFFFF"/>
                </a:highlight>
                <a:latin typeface="Source Code Pro"/>
                <a:ea typeface="Source Code Pro"/>
                <a:cs typeface="Source Code Pro"/>
                <a:sym typeface="Source Code Pro"/>
              </a:rPr>
            </a:br>
            <a:r>
              <a:rPr b="0" i="0" lang="en" sz="1400" u="none" cap="none" strike="noStrike">
                <a:solidFill>
                  <a:srgbClr val="000000"/>
                </a:solidFill>
                <a:highlight>
                  <a:srgbClr val="FFFFFF"/>
                </a:highlight>
                <a:latin typeface="Source Code Pro"/>
                <a:ea typeface="Source Code Pro"/>
                <a:cs typeface="Source Code Pro"/>
                <a:sym typeface="Source Code Pro"/>
              </a:rPr>
              <a:t>Grade B</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87" name="Shape 87"/>
          <p:cNvPicPr preferRelativeResize="0"/>
          <p:nvPr/>
        </p:nvPicPr>
        <p:blipFill rotWithShape="1">
          <a:blip r:embed="rId3">
            <a:alphaModFix/>
          </a:blip>
          <a:srcRect b="0" l="0" r="0" t="0"/>
          <a:stretch/>
        </p:blipFill>
        <p:spPr>
          <a:xfrm>
            <a:off x="5828300" y="3359700"/>
            <a:ext cx="1392323" cy="1392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Quiz 1</a:t>
            </a:r>
          </a:p>
        </p:txBody>
      </p:sp>
      <p:sp>
        <p:nvSpPr>
          <p:cNvPr id="93" name="Shape 93"/>
          <p:cNvSpPr txBox="1"/>
          <p:nvPr>
            <p:ph idx="1" type="body"/>
          </p:nvPr>
        </p:nvSpPr>
        <p:spPr>
          <a:xfrm>
            <a:off x="311700" y="761100"/>
            <a:ext cx="8520599" cy="5024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000000"/>
                </a:solidFill>
                <a:highlight>
                  <a:srgbClr val="FFFFFF"/>
                </a:highlight>
                <a:latin typeface="Source Code Pro"/>
                <a:ea typeface="Source Code Pro"/>
                <a:cs typeface="Source Code Pro"/>
                <a:sym typeface="Source Code Pro"/>
              </a:rPr>
              <a:t>Write a program that will input students theory and practical marks and print out whether they pass in theory and practical.In the end, print out whether the student passed overall.</a:t>
            </a: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a:t>
            </a:r>
            <a:r>
              <a:rPr b="0" i="0" lang="en" sz="1200" u="none" cap="none" strike="noStrike">
                <a:solidFill>
                  <a:schemeClr val="dk2"/>
                </a:solidFill>
                <a:latin typeface="Source Code Pro"/>
                <a:ea typeface="Source Code Pro"/>
                <a:cs typeface="Source Code Pro"/>
                <a:sym typeface="Source Code Pro"/>
              </a:rPr>
              <a:t> Passing marks:</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1. Theor</a:t>
            </a:r>
            <a:r>
              <a:rPr b="0" i="0" lang="en" sz="1200" u="none" cap="none" strike="noStrike">
                <a:solidFill>
                  <a:schemeClr val="dk2"/>
                </a:solidFill>
                <a:latin typeface="Source Code Pro"/>
                <a:ea typeface="Source Code Pro"/>
                <a:cs typeface="Source Code Pro"/>
                <a:sym typeface="Source Code Pro"/>
              </a:rPr>
              <a:t>y: 50/100 </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2. Practical: 65/100</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3. Overall: 140/200</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TheoryMarks=</a:t>
            </a:r>
            <a:r>
              <a:rPr b="0" i="0" lang="en" sz="1200" u="none" cap="none" strike="noStrike">
                <a:solidFill>
                  <a:srgbClr val="38761D"/>
                </a:solidFill>
                <a:latin typeface="Source Code Pro"/>
                <a:ea typeface="Source Code Pro"/>
                <a:cs typeface="Source Code Pro"/>
                <a:sym typeface="Source Code Pro"/>
              </a:rPr>
              <a:t>int</a:t>
            </a:r>
            <a:r>
              <a:rPr b="0" i="0" lang="en" sz="1200" u="none" cap="none" strike="noStrike">
                <a:solidFill>
                  <a:schemeClr val="dk2"/>
                </a:solidFill>
                <a:latin typeface="Source Code Pro"/>
                <a:ea typeface="Source Code Pro"/>
                <a:cs typeface="Source Code Pro"/>
                <a:sym typeface="Source Code Pro"/>
              </a:rPr>
              <a:t>(</a:t>
            </a:r>
            <a:r>
              <a:rPr b="0" i="0" lang="en" sz="1200" u="none" cap="none" strike="noStrike">
                <a:solidFill>
                  <a:srgbClr val="38761D"/>
                </a:solidFill>
                <a:latin typeface="Source Code Pro"/>
                <a:ea typeface="Source Code Pro"/>
                <a:cs typeface="Source Code Pro"/>
                <a:sym typeface="Source Code Pro"/>
              </a:rPr>
              <a:t>input</a:t>
            </a:r>
            <a:r>
              <a:rPr b="0" i="0" lang="en" sz="1200" u="none" cap="none" strike="noStrike">
                <a:solidFill>
                  <a:schemeClr val="dk2"/>
                </a:solidFill>
                <a:latin typeface="Source Code Pro"/>
                <a:ea typeface="Source Code Pro"/>
                <a:cs typeface="Source Code Pro"/>
                <a:sym typeface="Source Code Pro"/>
              </a:rPr>
              <a:t>(</a:t>
            </a:r>
            <a:r>
              <a:rPr b="0" i="0" lang="en" sz="1200" u="none" cap="none" strike="noStrike">
                <a:solidFill>
                  <a:srgbClr val="CC4125"/>
                </a:solidFill>
                <a:latin typeface="Source Code Pro"/>
                <a:ea typeface="Source Code Pro"/>
                <a:cs typeface="Source Code Pro"/>
                <a:sym typeface="Source Code Pro"/>
              </a:rPr>
              <a:t>'Enter Theory Marks: '</a:t>
            </a:r>
            <a:r>
              <a:rPr b="0" i="0" lang="en" sz="12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PracticalMarks=</a:t>
            </a:r>
            <a:r>
              <a:rPr b="0" i="0" lang="en" sz="1200" u="none" cap="none" strike="noStrike">
                <a:solidFill>
                  <a:srgbClr val="38761D"/>
                </a:solidFill>
                <a:latin typeface="Source Code Pro"/>
                <a:ea typeface="Source Code Pro"/>
                <a:cs typeface="Source Code Pro"/>
                <a:sym typeface="Source Code Pro"/>
              </a:rPr>
              <a:t>int</a:t>
            </a:r>
            <a:r>
              <a:rPr b="0" i="0" lang="en" sz="1200" u="none" cap="none" strike="noStrike">
                <a:solidFill>
                  <a:schemeClr val="dk2"/>
                </a:solidFill>
                <a:latin typeface="Source Code Pro"/>
                <a:ea typeface="Source Code Pro"/>
                <a:cs typeface="Source Code Pro"/>
                <a:sym typeface="Source Code Pro"/>
              </a:rPr>
              <a:t>(</a:t>
            </a:r>
            <a:r>
              <a:rPr b="0" i="0" lang="en" sz="1200" u="none" cap="none" strike="noStrike">
                <a:solidFill>
                  <a:srgbClr val="38761D"/>
                </a:solidFill>
                <a:latin typeface="Source Code Pro"/>
                <a:ea typeface="Source Code Pro"/>
                <a:cs typeface="Source Code Pro"/>
                <a:sym typeface="Source Code Pro"/>
              </a:rPr>
              <a:t>input</a:t>
            </a:r>
            <a:r>
              <a:rPr b="0" i="0" lang="en" sz="1200" u="none" cap="none" strike="noStrike">
                <a:solidFill>
                  <a:schemeClr val="dk2"/>
                </a:solidFill>
                <a:latin typeface="Source Code Pro"/>
                <a:ea typeface="Source Code Pro"/>
                <a:cs typeface="Source Code Pro"/>
                <a:sym typeface="Source Code Pro"/>
              </a:rPr>
              <a:t>(</a:t>
            </a:r>
            <a:r>
              <a:rPr b="0" i="0" lang="en" sz="1200" u="none" cap="none" strike="noStrike">
                <a:solidFill>
                  <a:srgbClr val="CC4125"/>
                </a:solidFill>
                <a:latin typeface="Source Code Pro"/>
                <a:ea typeface="Source Code Pro"/>
                <a:cs typeface="Source Code Pro"/>
                <a:sym typeface="Source Code Pro"/>
              </a:rPr>
              <a:t>'Enter Practical Marks: '</a:t>
            </a:r>
            <a:r>
              <a:rPr b="0" i="0" lang="en" sz="12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TEST CASE:</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Input:</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TheoryMarks=60</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PracticalMarks=80</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Output:</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Passed in Theory</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Passed in Practical</a:t>
            </a: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Passed Overall</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your code here</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311700" y="1228675"/>
            <a:ext cx="8520599" cy="16883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A loop is a common programming technique that allows us to repeat a specific instruction (or set of instructions) any number of times.</a:t>
            </a:r>
          </a:p>
          <a:p>
            <a:pPr indent="0" lvl="0" marL="0" marR="0" rtl="0" algn="l">
              <a:lnSpc>
                <a:spcPct val="115000"/>
              </a:lnSpc>
              <a:spcBef>
                <a:spcPts val="16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You have 0 apples. How would you give yourself 4 apples?</a:t>
            </a:r>
          </a:p>
          <a:p>
            <a:pPr indent="0" lvl="0" marL="0" marR="0" rtl="0" algn="l">
              <a:lnSpc>
                <a:spcPct val="115000"/>
              </a:lnSpc>
              <a:spcBef>
                <a:spcPts val="16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apples </a:t>
            </a:r>
            <a:r>
              <a:rPr b="0" i="0" lang="en" sz="1400" u="none" cap="none" strike="noStrike">
                <a:solidFill>
                  <a:srgbClr val="666666"/>
                </a:solidFill>
                <a:highlight>
                  <a:srgbClr val="F0F0F0"/>
                </a:highlight>
                <a:latin typeface="Source Code Pro"/>
                <a:ea typeface="Source Code Pro"/>
                <a:cs typeface="Source Code Pro"/>
                <a:sym typeface="Source Code Pro"/>
              </a:rPr>
              <a:t>=</a:t>
            </a:r>
            <a:r>
              <a:rPr b="0" i="0" lang="en" sz="1400" u="none" cap="none" strike="noStrike">
                <a:solidFill>
                  <a:srgbClr val="000000"/>
                </a:solidFill>
                <a:highlight>
                  <a:srgbClr val="F0F0F0"/>
                </a:highlight>
                <a:latin typeface="Source Code Pro"/>
                <a:ea typeface="Source Code Pro"/>
                <a:cs typeface="Source Code Pro"/>
                <a:sym typeface="Source Code Pro"/>
              </a:rPr>
              <a:t> </a:t>
            </a:r>
            <a:r>
              <a:rPr b="0" i="0" lang="en" sz="1400" u="none" cap="none" strike="noStrike">
                <a:solidFill>
                  <a:srgbClr val="40A070"/>
                </a:solidFill>
                <a:highlight>
                  <a:srgbClr val="F0F0F0"/>
                </a:highlight>
                <a:latin typeface="Source Code Pro"/>
                <a:ea typeface="Source Code Pro"/>
                <a:cs typeface="Source Code Pro"/>
                <a:sym typeface="Source Code Pro"/>
              </a:rPr>
              <a:t>0</a:t>
            </a:r>
          </a:p>
        </p:txBody>
      </p:sp>
      <p:sp>
        <p:nvSpPr>
          <p:cNvPr id="99" name="Shape 99"/>
          <p:cNvSpPr txBox="1"/>
          <p:nvPr/>
        </p:nvSpPr>
        <p:spPr>
          <a:xfrm>
            <a:off x="1260000" y="2917075"/>
            <a:ext cx="1298700" cy="16883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No Loops</a:t>
            </a:r>
          </a:p>
          <a:p>
            <a:pPr indent="0" lvl="0" marL="0" marR="0" rtl="0" algn="ctr">
              <a:lnSpc>
                <a:spcPct val="100000"/>
              </a:lnSpc>
              <a:spcBef>
                <a:spcPts val="0"/>
              </a:spcBef>
              <a:spcAft>
                <a:spcPts val="0"/>
              </a:spcAft>
              <a:buClr>
                <a:srgbClr val="000000"/>
              </a:buClr>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17000"/>
              </a:lnSpc>
              <a:spcBef>
                <a:spcPts val="0"/>
              </a:spcBef>
              <a:spcAft>
                <a:spcPts val="0"/>
              </a:spcAft>
              <a:buClr>
                <a:srgbClr val="000000"/>
              </a:buClr>
              <a:buSzPct val="25000"/>
              <a:buFont typeface="Consolas"/>
              <a:buNone/>
            </a:pPr>
            <a:r>
              <a:rPr b="0" i="0" lang="en" sz="1400" u="none" cap="none" strike="noStrike">
                <a:solidFill>
                  <a:srgbClr val="000000"/>
                </a:solidFill>
                <a:highlight>
                  <a:srgbClr val="F0F0F0"/>
                </a:highlight>
                <a:latin typeface="Consolas"/>
                <a:ea typeface="Consolas"/>
                <a:cs typeface="Consolas"/>
                <a:sym typeface="Consolas"/>
              </a:rPr>
              <a:t>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p>
        </p:txBody>
      </p:sp>
      <p:sp>
        <p:nvSpPr>
          <p:cNvPr id="100" name="Shape 100"/>
          <p:cNvSpPr txBox="1"/>
          <p:nvPr/>
        </p:nvSpPr>
        <p:spPr>
          <a:xfrm>
            <a:off x="3584850" y="2917075"/>
            <a:ext cx="1974300" cy="1506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For Loop</a:t>
            </a:r>
          </a:p>
          <a:p>
            <a:pPr indent="0" lvl="0" marL="0" marR="0" rtl="0" algn="l">
              <a:lnSpc>
                <a:spcPct val="117000"/>
              </a:lnSpc>
              <a:spcBef>
                <a:spcPts val="0"/>
              </a:spcBef>
              <a:spcAft>
                <a:spcPts val="0"/>
              </a:spcAft>
              <a:buClr>
                <a:srgbClr val="000000"/>
              </a:buClr>
              <a:buFont typeface="Arial"/>
              <a:buNone/>
            </a:pPr>
            <a:r>
              <a:t/>
            </a:r>
            <a:endParaRPr b="1" i="0" sz="600" u="none" cap="none" strike="noStrike">
              <a:solidFill>
                <a:srgbClr val="007020"/>
              </a:solidFill>
              <a:highlight>
                <a:srgbClr val="F0F0F0"/>
              </a:highlight>
              <a:latin typeface="Consolas"/>
              <a:ea typeface="Consolas"/>
              <a:cs typeface="Consolas"/>
              <a:sym typeface="Consolas"/>
            </a:endParaRPr>
          </a:p>
          <a:p>
            <a:pPr indent="0" lvl="0" marL="0" marR="0" rtl="0" algn="l">
              <a:lnSpc>
                <a:spcPct val="117000"/>
              </a:lnSpc>
              <a:spcBef>
                <a:spcPts val="0"/>
              </a:spcBef>
              <a:spcAft>
                <a:spcPts val="0"/>
              </a:spcAft>
              <a:buClr>
                <a:srgbClr val="007020"/>
              </a:buClr>
              <a:buSzPct val="25000"/>
              <a:buFont typeface="Consolas"/>
              <a:buNone/>
            </a:pPr>
            <a:r>
              <a:rPr b="1" i="0" lang="en" sz="1400" u="none" cap="none" strike="noStrike">
                <a:solidFill>
                  <a:srgbClr val="007020"/>
                </a:solidFill>
                <a:highlight>
                  <a:srgbClr val="F0F0F0"/>
                </a:highlight>
                <a:latin typeface="Consolas"/>
                <a:ea typeface="Consolas"/>
                <a:cs typeface="Consolas"/>
                <a:sym typeface="Consolas"/>
              </a:rPr>
              <a:t>for</a:t>
            </a:r>
            <a:r>
              <a:rPr b="0" i="0" lang="en" sz="1400" u="none" cap="none" strike="noStrike">
                <a:solidFill>
                  <a:srgbClr val="000000"/>
                </a:solidFill>
                <a:highlight>
                  <a:srgbClr val="F0F0F0"/>
                </a:highlight>
                <a:latin typeface="Consolas"/>
                <a:ea typeface="Consolas"/>
                <a:cs typeface="Consolas"/>
                <a:sym typeface="Consolas"/>
              </a:rPr>
              <a:t> x </a:t>
            </a:r>
            <a:r>
              <a:rPr b="1" i="0" lang="en" sz="1400" u="none" cap="none" strike="noStrike">
                <a:solidFill>
                  <a:srgbClr val="007020"/>
                </a:solidFill>
                <a:highlight>
                  <a:srgbClr val="F0F0F0"/>
                </a:highlight>
                <a:latin typeface="Consolas"/>
                <a:ea typeface="Consolas"/>
                <a:cs typeface="Consolas"/>
                <a:sym typeface="Consolas"/>
              </a:rPr>
              <a:t>in</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007020"/>
                </a:solidFill>
                <a:highlight>
                  <a:srgbClr val="F0F0F0"/>
                </a:highlight>
                <a:latin typeface="Consolas"/>
                <a:ea typeface="Consolas"/>
                <a:cs typeface="Consolas"/>
                <a:sym typeface="Consolas"/>
              </a:rPr>
              <a:t>range</a:t>
            </a:r>
            <a:r>
              <a:rPr b="0" i="0" lang="en" sz="1400" u="none" cap="none" strike="noStrike">
                <a:solidFill>
                  <a:srgbClr val="000000"/>
                </a:solidFill>
                <a:highlight>
                  <a:srgbClr val="F0F0F0"/>
                </a:highlight>
                <a:latin typeface="Consolas"/>
                <a:ea typeface="Consolas"/>
                <a:cs typeface="Consolas"/>
                <a:sym typeface="Consolas"/>
              </a:rPr>
              <a:t>(</a:t>
            </a:r>
            <a:r>
              <a:rPr b="0" i="0" lang="en" sz="1400" u="none" cap="none" strike="noStrike">
                <a:solidFill>
                  <a:srgbClr val="40A070"/>
                </a:solidFill>
                <a:highlight>
                  <a:srgbClr val="F0F0F0"/>
                </a:highlight>
                <a:latin typeface="Consolas"/>
                <a:ea typeface="Consolas"/>
                <a:cs typeface="Consolas"/>
                <a:sym typeface="Consolas"/>
              </a:rPr>
              <a:t>4</a:t>
            </a:r>
            <a:r>
              <a:rPr b="0" i="0" lang="en" sz="1400" u="none" cap="none" strike="noStrike">
                <a:solidFill>
                  <a:srgbClr val="000000"/>
                </a:solidFill>
                <a:highlight>
                  <a:srgbClr val="F0F0F0"/>
                </a:highlight>
                <a:latin typeface="Consolas"/>
                <a:ea typeface="Consolas"/>
                <a:cs typeface="Consolas"/>
                <a:sym typeface="Consolas"/>
              </a:rPr>
              <a:t>):</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    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txBox="1"/>
          <p:nvPr/>
        </p:nvSpPr>
        <p:spPr>
          <a:xfrm>
            <a:off x="6585300" y="2917075"/>
            <a:ext cx="1701299" cy="142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While Loop</a:t>
            </a:r>
          </a:p>
          <a:p>
            <a:pPr indent="0" lvl="0" marL="0" marR="0" rtl="0" algn="l">
              <a:lnSpc>
                <a:spcPct val="117000"/>
              </a:lnSpc>
              <a:spcBef>
                <a:spcPts val="0"/>
              </a:spcBef>
              <a:spcAft>
                <a:spcPts val="0"/>
              </a:spcAft>
              <a:buClr>
                <a:srgbClr val="000000"/>
              </a:buClr>
              <a:buFont typeface="Arial"/>
              <a:buNone/>
            </a:pPr>
            <a:r>
              <a:t/>
            </a:r>
            <a:endParaRPr b="0" i="0" sz="600" u="none" cap="none" strike="noStrike">
              <a:solidFill>
                <a:srgbClr val="000000"/>
              </a:solidFill>
              <a:highlight>
                <a:srgbClr val="F0F0F0"/>
              </a:highlight>
              <a:latin typeface="Consolas"/>
              <a:ea typeface="Consolas"/>
              <a:cs typeface="Consolas"/>
              <a:sym typeface="Consolas"/>
            </a:endParaRPr>
          </a:p>
          <a:p>
            <a:pPr indent="0" lvl="0" marL="0" marR="0" rtl="0" algn="l">
              <a:lnSpc>
                <a:spcPct val="117000"/>
              </a:lnSpc>
              <a:spcBef>
                <a:spcPts val="0"/>
              </a:spcBef>
              <a:spcAft>
                <a:spcPts val="0"/>
              </a:spcAft>
              <a:buClr>
                <a:srgbClr val="000000"/>
              </a:buClr>
              <a:buSzPct val="25000"/>
              <a:buFont typeface="Consolas"/>
              <a:buNone/>
            </a:pPr>
            <a:r>
              <a:rPr b="0" i="0" lang="en" sz="1400" u="none" cap="none" strike="noStrike">
                <a:solidFill>
                  <a:srgbClr val="000000"/>
                </a:solidFill>
                <a:highlight>
                  <a:srgbClr val="F0F0F0"/>
                </a:highlight>
                <a:latin typeface="Consolas"/>
                <a:ea typeface="Consolas"/>
                <a:cs typeface="Consolas"/>
                <a:sym typeface="Consolas"/>
              </a:rPr>
              <a:t>x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0</a:t>
            </a:r>
            <a:br>
              <a:rPr b="0" i="0" lang="en" sz="1400" u="none" cap="none" strike="noStrike">
                <a:solidFill>
                  <a:srgbClr val="000000"/>
                </a:solidFill>
                <a:highlight>
                  <a:srgbClr val="F0F0F0"/>
                </a:highlight>
                <a:latin typeface="Consolas"/>
                <a:ea typeface="Consolas"/>
                <a:cs typeface="Consolas"/>
                <a:sym typeface="Consolas"/>
              </a:rPr>
            </a:br>
            <a:r>
              <a:rPr b="1" i="0" lang="en" sz="1400" u="none" cap="none" strike="noStrike">
                <a:solidFill>
                  <a:srgbClr val="007020"/>
                </a:solidFill>
                <a:highlight>
                  <a:srgbClr val="F0F0F0"/>
                </a:highlight>
                <a:latin typeface="Consolas"/>
                <a:ea typeface="Consolas"/>
                <a:cs typeface="Consolas"/>
                <a:sym typeface="Consolas"/>
              </a:rPr>
              <a:t>while</a:t>
            </a:r>
            <a:r>
              <a:rPr b="0" i="0" lang="en" sz="1400" u="none" cap="none" strike="noStrike">
                <a:solidFill>
                  <a:srgbClr val="000000"/>
                </a:solidFill>
                <a:highlight>
                  <a:srgbClr val="F0F0F0"/>
                </a:highlight>
                <a:latin typeface="Consolas"/>
                <a:ea typeface="Consolas"/>
                <a:cs typeface="Consolas"/>
                <a:sym typeface="Consolas"/>
              </a:rPr>
              <a:t> x </a:t>
            </a:r>
            <a:r>
              <a:rPr b="0" i="0" lang="en" sz="1400" u="none" cap="none" strike="noStrike">
                <a:solidFill>
                  <a:srgbClr val="666666"/>
                </a:solidFill>
                <a:highlight>
                  <a:srgbClr val="F0F0F0"/>
                </a:highlight>
                <a:latin typeface="Consolas"/>
                <a:ea typeface="Consolas"/>
                <a:cs typeface="Consolas"/>
                <a:sym typeface="Consolas"/>
              </a:rPr>
              <a:t>&lt;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4</a:t>
            </a:r>
            <a:r>
              <a:rPr b="0" i="0" lang="en" sz="1400" u="none" cap="none" strike="noStrike">
                <a:solidFill>
                  <a:srgbClr val="000000"/>
                </a:solidFill>
                <a:highlight>
                  <a:srgbClr val="F0F0F0"/>
                </a:highlight>
                <a:latin typeface="Consolas"/>
                <a:ea typeface="Consolas"/>
                <a:cs typeface="Consolas"/>
                <a:sym typeface="Consolas"/>
              </a:rPr>
              <a:t>:</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    apples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br>
              <a:rPr b="0" i="0" lang="en" sz="1400" u="none" cap="none" strike="noStrike">
                <a:solidFill>
                  <a:srgbClr val="000000"/>
                </a:solidFill>
                <a:highlight>
                  <a:srgbClr val="F0F0F0"/>
                </a:highlight>
                <a:latin typeface="Consolas"/>
                <a:ea typeface="Consolas"/>
                <a:cs typeface="Consolas"/>
                <a:sym typeface="Consolas"/>
              </a:rPr>
            </a:br>
            <a:r>
              <a:rPr b="0" i="0" lang="en" sz="1400" u="none" cap="none" strike="noStrike">
                <a:solidFill>
                  <a:srgbClr val="000000"/>
                </a:solidFill>
                <a:highlight>
                  <a:srgbClr val="F0F0F0"/>
                </a:highlight>
                <a:latin typeface="Consolas"/>
                <a:ea typeface="Consolas"/>
                <a:cs typeface="Consolas"/>
                <a:sym typeface="Consolas"/>
              </a:rPr>
              <a:t>    x </a:t>
            </a:r>
            <a:r>
              <a:rPr b="0" i="0" lang="en" sz="1400" u="none" cap="none" strike="noStrike">
                <a:solidFill>
                  <a:srgbClr val="666666"/>
                </a:solidFill>
                <a:highlight>
                  <a:srgbClr val="F0F0F0"/>
                </a:highlight>
                <a:latin typeface="Consolas"/>
                <a:ea typeface="Consolas"/>
                <a:cs typeface="Consolas"/>
                <a:sym typeface="Consolas"/>
              </a:rPr>
              <a:t>+=</a:t>
            </a:r>
            <a:r>
              <a:rPr b="0" i="0" lang="en" sz="1400" u="none" cap="none" strike="noStrike">
                <a:solidFill>
                  <a:srgbClr val="000000"/>
                </a:solidFill>
                <a:highlight>
                  <a:srgbClr val="F0F0F0"/>
                </a:highlight>
                <a:latin typeface="Consolas"/>
                <a:ea typeface="Consolas"/>
                <a:cs typeface="Consolas"/>
                <a:sym typeface="Consolas"/>
              </a:rPr>
              <a:t> </a:t>
            </a:r>
            <a:r>
              <a:rPr b="0" i="0" lang="en" sz="1400" u="none" cap="none" strike="noStrike">
                <a:solidFill>
                  <a:srgbClr val="40A070"/>
                </a:solidFill>
                <a:highlight>
                  <a:srgbClr val="F0F0F0"/>
                </a:highlight>
                <a:latin typeface="Consolas"/>
                <a:ea typeface="Consolas"/>
                <a:cs typeface="Consolas"/>
                <a:sym typeface="Consolas"/>
              </a:rPr>
              <a:t>1</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02" name="Shape 102"/>
          <p:cNvCxnSpPr>
            <a:endCxn id="99" idx="0"/>
          </p:cNvCxnSpPr>
          <p:nvPr/>
        </p:nvCxnSpPr>
        <p:spPr>
          <a:xfrm>
            <a:off x="870150" y="2740675"/>
            <a:ext cx="1039200" cy="176400"/>
          </a:xfrm>
          <a:prstGeom prst="straightConnector1">
            <a:avLst/>
          </a:prstGeom>
          <a:noFill/>
          <a:ln cap="flat" cmpd="sng" w="9525">
            <a:solidFill>
              <a:srgbClr val="666666"/>
            </a:solidFill>
            <a:prstDash val="solid"/>
            <a:round/>
            <a:headEnd len="med" w="med" type="none"/>
            <a:tailEnd len="lg" w="lg" type="triangle"/>
          </a:ln>
        </p:spPr>
      </p:cxnSp>
      <p:cxnSp>
        <p:nvCxnSpPr>
          <p:cNvPr id="103" name="Shape 103"/>
          <p:cNvCxnSpPr>
            <a:endCxn id="100" idx="0"/>
          </p:cNvCxnSpPr>
          <p:nvPr/>
        </p:nvCxnSpPr>
        <p:spPr>
          <a:xfrm>
            <a:off x="1467600" y="2688775"/>
            <a:ext cx="3104400" cy="228300"/>
          </a:xfrm>
          <a:prstGeom prst="straightConnector1">
            <a:avLst/>
          </a:prstGeom>
          <a:noFill/>
          <a:ln cap="flat" cmpd="sng" w="9525">
            <a:solidFill>
              <a:srgbClr val="666666"/>
            </a:solidFill>
            <a:prstDash val="solid"/>
            <a:round/>
            <a:headEnd len="med" w="med" type="none"/>
            <a:tailEnd len="lg" w="lg" type="triangle"/>
          </a:ln>
        </p:spPr>
      </p:cxnSp>
      <p:cxnSp>
        <p:nvCxnSpPr>
          <p:cNvPr id="104" name="Shape 104"/>
          <p:cNvCxnSpPr>
            <a:endCxn id="101" idx="0"/>
          </p:cNvCxnSpPr>
          <p:nvPr/>
        </p:nvCxnSpPr>
        <p:spPr>
          <a:xfrm>
            <a:off x="1454849" y="2467975"/>
            <a:ext cx="5981100" cy="449100"/>
          </a:xfrm>
          <a:prstGeom prst="straightConnector1">
            <a:avLst/>
          </a:prstGeom>
          <a:noFill/>
          <a:ln cap="flat" cmpd="sng" w="9525">
            <a:solidFill>
              <a:srgbClr val="666666"/>
            </a:solidFill>
            <a:prstDash val="solid"/>
            <a:round/>
            <a:headEnd len="med" w="med" type="none"/>
            <a:tailEnd len="lg" w="lg" type="triangle"/>
          </a:ln>
        </p:spPr>
      </p:cxnSp>
      <p:sp>
        <p:nvSpPr>
          <p:cNvPr id="105" name="Shape 105"/>
          <p:cNvSpPr txBox="1"/>
          <p:nvPr/>
        </p:nvSpPr>
        <p:spPr>
          <a:xfrm>
            <a:off x="311700" y="297175"/>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212121"/>
              </a:buClr>
              <a:buSzPct val="25000"/>
              <a:buFont typeface="Amatic SC"/>
              <a:buNone/>
            </a:pPr>
            <a:r>
              <a:rPr b="1" i="0" lang="en" sz="4200" u="none" cap="none" strike="noStrike">
                <a:solidFill>
                  <a:srgbClr val="212121"/>
                </a:solidFill>
                <a:latin typeface="Amatic SC"/>
                <a:ea typeface="Amatic SC"/>
                <a:cs typeface="Amatic SC"/>
                <a:sym typeface="Amatic SC"/>
              </a:rPr>
              <a:t>Loops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257325" y="140625"/>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While loops</a:t>
            </a:r>
          </a:p>
        </p:txBody>
      </p:sp>
      <p:sp>
        <p:nvSpPr>
          <p:cNvPr id="111" name="Shape 111"/>
          <p:cNvSpPr txBox="1"/>
          <p:nvPr>
            <p:ph idx="1" type="body"/>
          </p:nvPr>
        </p:nvSpPr>
        <p:spPr>
          <a:xfrm>
            <a:off x="213825" y="717600"/>
            <a:ext cx="5343000" cy="5926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200" u="none" cap="none" strike="noStrike">
                <a:solidFill>
                  <a:srgbClr val="000000"/>
                </a:solidFill>
                <a:highlight>
                  <a:srgbClr val="FFFFFF"/>
                </a:highlight>
                <a:latin typeface="Source Code Pro"/>
                <a:ea typeface="Source Code Pro"/>
                <a:cs typeface="Source Code Pro"/>
                <a:sym typeface="Source Code Pro"/>
              </a:rPr>
              <a:t>Syntax</a:t>
            </a:r>
          </a:p>
          <a:p>
            <a:pPr indent="457200" lvl="0" marL="0" marR="0" rtl="0" algn="l">
              <a:lnSpc>
                <a:spcPct val="100000"/>
              </a:lnSpc>
              <a:spcBef>
                <a:spcPts val="1000"/>
              </a:spcBef>
              <a:spcAft>
                <a:spcPts val="0"/>
              </a:spcAft>
              <a:buClr>
                <a:schemeClr val="dk2"/>
              </a:buClr>
              <a:buSzPct val="25000"/>
              <a:buFont typeface="Source Code Pro"/>
              <a:buNone/>
            </a:pPr>
            <a:r>
              <a:rPr b="1" i="0" lang="en" sz="1200" u="none" cap="none" strike="noStrike">
                <a:solidFill>
                  <a:srgbClr val="008000"/>
                </a:solidFill>
                <a:highlight>
                  <a:srgbClr val="FFFFFF"/>
                </a:highlight>
                <a:latin typeface="Source Code Pro"/>
                <a:ea typeface="Source Code Pro"/>
                <a:cs typeface="Source Code Pro"/>
                <a:sym typeface="Source Code Pro"/>
              </a:rPr>
              <a:t>while</a:t>
            </a:r>
            <a:r>
              <a:rPr b="0" i="0" lang="en" sz="1200" u="none" cap="none" strike="noStrike">
                <a:solidFill>
                  <a:srgbClr val="000000"/>
                </a:solidFill>
                <a:highlight>
                  <a:srgbClr val="FFFFFF"/>
                </a:highlight>
                <a:latin typeface="Source Code Pro"/>
                <a:ea typeface="Source Code Pro"/>
                <a:cs typeface="Source Code Pro"/>
                <a:sym typeface="Source Code Pro"/>
              </a:rPr>
              <a:t> (boolean condition):</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		</a:t>
            </a:r>
            <a:r>
              <a:rPr b="0" i="1" lang="en" sz="1200" u="none" cap="none" strike="noStrike">
                <a:solidFill>
                  <a:srgbClr val="408080"/>
                </a:solidFill>
                <a:highlight>
                  <a:srgbClr val="FFFFFF"/>
                </a:highlight>
                <a:latin typeface="Source Code Pro"/>
                <a:ea typeface="Source Code Pro"/>
                <a:cs typeface="Source Code Pro"/>
                <a:sym typeface="Source Code Pro"/>
              </a:rPr>
              <a:t># conditional code</a:t>
            </a:r>
          </a:p>
          <a:p>
            <a:pPr indent="0" lvl="0" marL="0" marR="0" rtl="0" algn="l">
              <a:lnSpc>
                <a:spcPct val="100000"/>
              </a:lnSpc>
              <a:spcBef>
                <a:spcPts val="0"/>
              </a:spcBef>
              <a:spcAft>
                <a:spcPts val="0"/>
              </a:spcAft>
              <a:buClr>
                <a:schemeClr val="dk2"/>
              </a:buClr>
              <a:buSzPct val="25000"/>
              <a:buFont typeface="Source Code Pro"/>
              <a:buNone/>
            </a:pPr>
            <a:r>
              <a:t/>
            </a:r>
            <a:endParaRPr b="1" i="0" sz="1200" u="none" cap="none" strike="noStrike">
              <a:solidFill>
                <a:srgbClr val="000000"/>
              </a:solidFill>
              <a:highlight>
                <a:srgbClr val="FFFFFF"/>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2"/>
              </a:buClr>
              <a:buSzPct val="25000"/>
              <a:buFont typeface="Source Code Pro"/>
              <a:buNone/>
            </a:pPr>
            <a:r>
              <a:rPr b="1" i="0" lang="en" sz="1200" u="none" cap="none" strike="noStrike">
                <a:solidFill>
                  <a:srgbClr val="000000"/>
                </a:solidFill>
                <a:highlight>
                  <a:srgbClr val="FFFFFF"/>
                </a:highlight>
                <a:latin typeface="Source Code Pro"/>
                <a:ea typeface="Source Code Pro"/>
                <a:cs typeface="Source Code Pro"/>
                <a:sym typeface="Source Code Pro"/>
              </a:rPr>
              <a:t>Example</a:t>
            </a:r>
            <a:br>
              <a:rPr b="1"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Choice=1</a:t>
            </a:r>
          </a:p>
          <a:p>
            <a:pPr indent="0" lvl="0" marL="0" marR="0" rtl="0" algn="l">
              <a:lnSpc>
                <a:spcPct val="100000"/>
              </a:lnSpc>
              <a:spcBef>
                <a:spcPts val="0"/>
              </a:spcBef>
              <a:spcAft>
                <a:spcPts val="0"/>
              </a:spcAft>
              <a:buClr>
                <a:schemeClr val="dk2"/>
              </a:buClr>
              <a:buSzPct val="25000"/>
              <a:buFont typeface="Source Code Pro"/>
              <a:buNone/>
            </a:pPr>
            <a:r>
              <a:rPr b="1" i="0" lang="en" sz="1200" u="none" cap="none" strike="noStrike">
                <a:solidFill>
                  <a:srgbClr val="38761D"/>
                </a:solidFill>
                <a:highlight>
                  <a:srgbClr val="FFFFFF"/>
                </a:highlight>
                <a:latin typeface="Source Code Pro"/>
                <a:ea typeface="Source Code Pro"/>
                <a:cs typeface="Source Code Pro"/>
                <a:sym typeface="Source Code Pro"/>
              </a:rPr>
              <a:t>while</a:t>
            </a:r>
            <a:r>
              <a:rPr b="0" i="0" lang="en" sz="1200" u="none" cap="none" strike="noStrike">
                <a:solidFill>
                  <a:srgbClr val="000000"/>
                </a:solidFill>
                <a:highlight>
                  <a:srgbClr val="FFFFFF"/>
                </a:highlight>
                <a:latin typeface="Source Code Pro"/>
                <a:ea typeface="Source Code Pro"/>
                <a:cs typeface="Source Code Pro"/>
                <a:sym typeface="Source Code Pro"/>
              </a:rPr>
              <a:t>(Choice </a:t>
            </a:r>
            <a:r>
              <a:rPr b="1" i="0" lang="en" sz="1200" u="none" cap="none" strike="noStrike">
                <a:solidFill>
                  <a:srgbClr val="9900FF"/>
                </a:solidFill>
                <a:highlight>
                  <a:srgbClr val="FFFFFF"/>
                </a:highlight>
                <a:latin typeface="Source Code Pro"/>
                <a:ea typeface="Source Code Pro"/>
                <a:cs typeface="Source Code Pro"/>
                <a:sym typeface="Source Code Pro"/>
              </a:rPr>
              <a:t>== </a:t>
            </a:r>
            <a:r>
              <a:rPr b="0" i="0" lang="en" sz="1200" u="none" cap="none" strike="noStrike">
                <a:solidFill>
                  <a:srgbClr val="38761D"/>
                </a:solidFill>
                <a:highlight>
                  <a:srgbClr val="FFFFFF"/>
                </a:highlight>
                <a:latin typeface="Source Code Pro"/>
                <a:ea typeface="Source Code Pro"/>
                <a:cs typeface="Source Code Pro"/>
                <a:sym typeface="Source Code Pro"/>
              </a:rPr>
              <a:t>1</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marks=</a:t>
            </a:r>
            <a:r>
              <a:rPr b="0" i="0" lang="en" sz="1200" u="none" cap="none" strike="noStrike">
                <a:solidFill>
                  <a:srgbClr val="38761D"/>
                </a:solidFill>
                <a:highlight>
                  <a:srgbClr val="FFFFFF"/>
                </a:highlight>
                <a:latin typeface="Source Code Pro"/>
                <a:ea typeface="Source Code Pro"/>
                <a:cs typeface="Source Code Pro"/>
                <a:sym typeface="Source Code Pro"/>
              </a:rPr>
              <a:t>int</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38761D"/>
                </a:solidFill>
                <a:highlight>
                  <a:srgbClr val="FFFFFF"/>
                </a:highlight>
                <a:latin typeface="Source Code Pro"/>
                <a:ea typeface="Source Code Pro"/>
                <a:cs typeface="Source Code Pro"/>
                <a:sym typeface="Source Code Pro"/>
              </a:rPr>
              <a:t>input</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CC4125"/>
                </a:solidFill>
                <a:highlight>
                  <a:srgbClr val="FFFFFF"/>
                </a:highlight>
                <a:latin typeface="Source Code Pro"/>
                <a:ea typeface="Source Code Pro"/>
                <a:cs typeface="Source Code Pro"/>
                <a:sym typeface="Source Code Pro"/>
              </a:rPr>
              <a:t>'Enter marks: '</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a:t>
            </a:r>
            <a:r>
              <a:rPr b="1" i="0" lang="en" sz="1200" u="none" cap="none" strike="noStrike">
                <a:solidFill>
                  <a:srgbClr val="38761D"/>
                </a:solidFill>
                <a:highlight>
                  <a:srgbClr val="FFFFFF"/>
                </a:highlight>
                <a:latin typeface="Source Code Pro"/>
                <a:ea typeface="Source Code Pro"/>
                <a:cs typeface="Source Code Pro"/>
                <a:sym typeface="Source Code Pro"/>
              </a:rPr>
              <a:t>if</a:t>
            </a:r>
            <a:r>
              <a:rPr b="0" i="0" lang="en" sz="1200" u="none" cap="none" strike="noStrike">
                <a:solidFill>
                  <a:srgbClr val="000000"/>
                </a:solidFill>
                <a:highlight>
                  <a:srgbClr val="FFFFFF"/>
                </a:highlight>
                <a:latin typeface="Source Code Pro"/>
                <a:ea typeface="Source Code Pro"/>
                <a:cs typeface="Source Code Pro"/>
                <a:sym typeface="Source Code Pro"/>
              </a:rPr>
              <a:t>(marks</a:t>
            </a:r>
            <a:r>
              <a:rPr b="1" i="0" lang="en" sz="1200" u="none" cap="none" strike="noStrike">
                <a:solidFill>
                  <a:srgbClr val="9900FF"/>
                </a:solidFill>
                <a:highlight>
                  <a:srgbClr val="FFFFFF"/>
                </a:highlight>
                <a:latin typeface="Source Code Pro"/>
                <a:ea typeface="Source Code Pro"/>
                <a:cs typeface="Source Code Pro"/>
                <a:sym typeface="Source Code Pro"/>
              </a:rPr>
              <a:t>&gt;=</a:t>
            </a:r>
            <a:r>
              <a:rPr b="0" i="0" lang="en" sz="1200" u="none" cap="none" strike="noStrike">
                <a:solidFill>
                  <a:srgbClr val="38761D"/>
                </a:solidFill>
                <a:highlight>
                  <a:srgbClr val="FFFFFF"/>
                </a:highlight>
                <a:latin typeface="Source Code Pro"/>
                <a:ea typeface="Source Code Pro"/>
                <a:cs typeface="Source Code Pro"/>
                <a:sym typeface="Source Code Pro"/>
              </a:rPr>
              <a:t>50</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a:t>
            </a:r>
            <a:r>
              <a:rPr b="0" i="0" lang="en" sz="1200" u="none" cap="none" strike="noStrike">
                <a:solidFill>
                  <a:srgbClr val="38761D"/>
                </a:solidFill>
                <a:highlight>
                  <a:srgbClr val="FFFFFF"/>
                </a:highlight>
                <a:latin typeface="Source Code Pro"/>
                <a:ea typeface="Source Code Pro"/>
                <a:cs typeface="Source Code Pro"/>
                <a:sym typeface="Source Code Pro"/>
              </a:rPr>
              <a:t>print </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CC4125"/>
                </a:solidFill>
                <a:highlight>
                  <a:srgbClr val="FFFFFF"/>
                </a:highlight>
                <a:latin typeface="Source Code Pro"/>
                <a:ea typeface="Source Code Pro"/>
                <a:cs typeface="Source Code Pro"/>
                <a:sym typeface="Source Code Pro"/>
              </a:rPr>
              <a:t>"Student passed the subject"</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a:t>
            </a:r>
            <a:r>
              <a:rPr b="1" i="0" lang="en" sz="1200" u="none" cap="none" strike="noStrike">
                <a:solidFill>
                  <a:srgbClr val="38761D"/>
                </a:solidFill>
                <a:highlight>
                  <a:srgbClr val="FFFFFF"/>
                </a:highlight>
                <a:latin typeface="Source Code Pro"/>
                <a:ea typeface="Source Code Pro"/>
                <a:cs typeface="Source Code Pro"/>
                <a:sym typeface="Source Code Pro"/>
              </a:rPr>
              <a:t>else:</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a:t>
            </a:r>
            <a:r>
              <a:rPr b="0" i="0" lang="en" sz="1200" u="none" cap="none" strike="noStrike">
                <a:solidFill>
                  <a:srgbClr val="38761D"/>
                </a:solidFill>
                <a:highlight>
                  <a:srgbClr val="FFFFFF"/>
                </a:highlight>
                <a:latin typeface="Source Code Pro"/>
                <a:ea typeface="Source Code Pro"/>
                <a:cs typeface="Source Code Pro"/>
                <a:sym typeface="Source Code Pro"/>
              </a:rPr>
              <a:t>print </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CC4125"/>
                </a:solidFill>
                <a:highlight>
                  <a:srgbClr val="FFFFFF"/>
                </a:highlight>
                <a:latin typeface="Source Code Pro"/>
                <a:ea typeface="Source Code Pro"/>
                <a:cs typeface="Source Code Pro"/>
                <a:sym typeface="Source Code Pro"/>
              </a:rPr>
              <a:t>"Student failed the subject"</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Choice=</a:t>
            </a:r>
            <a:r>
              <a:rPr b="0" i="0" lang="en" sz="1200" u="none" cap="none" strike="noStrike">
                <a:solidFill>
                  <a:srgbClr val="38761D"/>
                </a:solidFill>
                <a:highlight>
                  <a:srgbClr val="FFFFFF"/>
                </a:highlight>
                <a:latin typeface="Source Code Pro"/>
                <a:ea typeface="Source Code Pro"/>
                <a:cs typeface="Source Code Pro"/>
                <a:sym typeface="Source Code Pro"/>
              </a:rPr>
              <a:t>int</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38761D"/>
                </a:solidFill>
                <a:highlight>
                  <a:srgbClr val="FFFFFF"/>
                </a:highlight>
                <a:latin typeface="Source Code Pro"/>
                <a:ea typeface="Source Code Pro"/>
                <a:cs typeface="Source Code Pro"/>
                <a:sym typeface="Source Code Pro"/>
              </a:rPr>
              <a:t>input</a:t>
            </a:r>
            <a:r>
              <a:rPr b="0" i="0" lang="en" sz="1200" u="none" cap="none" strike="noStrike">
                <a:solidFill>
                  <a:srgbClr val="000000"/>
                </a:solidFill>
                <a:highlight>
                  <a:srgbClr val="FFFFFF"/>
                </a:highlight>
                <a:latin typeface="Source Code Pro"/>
                <a:ea typeface="Source Code Pro"/>
                <a:cs typeface="Source Code Pro"/>
                <a:sym typeface="Source Code Pro"/>
              </a:rPr>
              <a:t>(</a:t>
            </a:r>
            <a:r>
              <a:rPr b="0" i="0" lang="en" sz="1200" u="none" cap="none" strike="noStrike">
                <a:solidFill>
                  <a:srgbClr val="CC4125"/>
                </a:solidFill>
                <a:highlight>
                  <a:srgbClr val="FFFFFF"/>
                </a:highlight>
                <a:latin typeface="Source Code Pro"/>
                <a:ea typeface="Source Code Pro"/>
                <a:cs typeface="Source Code Pro"/>
                <a:sym typeface="Source Code Pro"/>
              </a:rPr>
              <a:t>'Press 1 to find result of student: '</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rPr b="1" i="0" lang="en" sz="1200" u="none" cap="none" strike="noStrike">
                <a:solidFill>
                  <a:srgbClr val="000000"/>
                </a:solidFill>
                <a:highlight>
                  <a:srgbClr val="FFFFFF"/>
                </a:highlight>
                <a:latin typeface="Source Code Pro"/>
                <a:ea typeface="Source Code Pro"/>
                <a:cs typeface="Source Code Pro"/>
                <a:sym typeface="Source Code Pro"/>
              </a:rPr>
              <a:t>Output</a:t>
            </a:r>
          </a:p>
          <a:p>
            <a:pPr indent="0" lvl="0" marL="0" marR="0" rtl="0" algn="l">
              <a:lnSpc>
                <a:spcPct val="121429"/>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Enter marks: 15</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Student failed the subject</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Press 1 to find result of student: 1</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Enter marks: 93</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Student passed the subject</a:t>
            </a:r>
            <a:br>
              <a:rPr b="0" i="0" lang="en" sz="1200" u="none" cap="none" strike="noStrike">
                <a:solidFill>
                  <a:srgbClr val="000000"/>
                </a:solidFill>
                <a:highlight>
                  <a:srgbClr val="FFFFFF"/>
                </a:highlight>
                <a:latin typeface="Source Code Pro"/>
                <a:ea typeface="Source Code Pro"/>
                <a:cs typeface="Source Code Pro"/>
                <a:sym typeface="Source Code Pro"/>
              </a:rPr>
            </a:br>
            <a:r>
              <a:rPr b="0" i="0" lang="en" sz="1200" u="none" cap="none" strike="noStrike">
                <a:solidFill>
                  <a:srgbClr val="000000"/>
                </a:solidFill>
                <a:highlight>
                  <a:srgbClr val="FFFFFF"/>
                </a:highlight>
                <a:latin typeface="Source Code Pro"/>
                <a:ea typeface="Source Code Pro"/>
                <a:cs typeface="Source Code Pro"/>
                <a:sym typeface="Source Code Pro"/>
              </a:rPr>
              <a:t>Press 1 to find result of student: 0</a:t>
            </a:r>
          </a:p>
          <a:p>
            <a:pPr indent="0" lvl="0" marL="0" marR="0" rtl="0" algn="l">
              <a:lnSpc>
                <a:spcPct val="100000"/>
              </a:lnSpc>
              <a:spcBef>
                <a:spcPts val="0"/>
              </a:spcBef>
              <a:spcAft>
                <a:spcPts val="0"/>
              </a:spcAft>
              <a:buClr>
                <a:schemeClr val="dk2"/>
              </a:buClr>
              <a:buSzPct val="25000"/>
              <a:buFont typeface="Source Code Pro"/>
              <a:buNone/>
            </a:pPr>
            <a:r>
              <a:t/>
            </a:r>
            <a:endParaRPr b="0" i="0" sz="1400" u="none" cap="none" strike="noStrike">
              <a:solidFill>
                <a:srgbClr val="000000"/>
              </a:solidFill>
              <a:highlight>
                <a:srgbClr val="FFFFFF"/>
              </a:highlight>
              <a:latin typeface="Source Code Pro"/>
              <a:ea typeface="Source Code Pro"/>
              <a:cs typeface="Source Code Pro"/>
              <a:sym typeface="Source Code Pro"/>
            </a:endParaRPr>
          </a:p>
          <a:p>
            <a:pPr indent="0" lvl="0" marL="0" marR="266700" rtl="0" algn="l">
              <a:lnSpc>
                <a:spcPct val="142857"/>
              </a:lnSpc>
              <a:spcBef>
                <a:spcPts val="1100"/>
              </a:spcBef>
              <a:spcAft>
                <a:spcPts val="0"/>
              </a:spcAft>
              <a:buClr>
                <a:schemeClr val="dk2"/>
              </a:buClr>
              <a:buSzPct val="25000"/>
              <a:buFont typeface="Source Code Pro"/>
              <a:buNone/>
            </a:pPr>
            <a:r>
              <a:t/>
            </a:r>
            <a:endParaRPr b="1" i="0" sz="135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11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112" name="Shape 112"/>
          <p:cNvPicPr preferRelativeResize="0"/>
          <p:nvPr/>
        </p:nvPicPr>
        <p:blipFill rotWithShape="1">
          <a:blip r:embed="rId3">
            <a:alphaModFix/>
          </a:blip>
          <a:srcRect b="0" l="0" r="0" t="0"/>
          <a:stretch/>
        </p:blipFill>
        <p:spPr>
          <a:xfrm>
            <a:off x="5101850" y="402350"/>
            <a:ext cx="3730449" cy="4741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212121"/>
              </a:buClr>
              <a:buSzPct val="25000"/>
              <a:buFont typeface="Amatic SC"/>
              <a:buNone/>
            </a:pPr>
            <a:r>
              <a:rPr b="1" i="0" lang="en" sz="4200" u="none" cap="none" strike="noStrike">
                <a:solidFill>
                  <a:srgbClr val="212121"/>
                </a:solidFill>
                <a:latin typeface="Amatic SC"/>
                <a:ea typeface="Amatic SC"/>
                <a:cs typeface="Amatic SC"/>
                <a:sym typeface="Amatic SC"/>
              </a:rPr>
              <a:t>Iterables</a:t>
            </a:r>
          </a:p>
        </p:txBody>
      </p:sp>
      <p:sp>
        <p:nvSpPr>
          <p:cNvPr id="118" name="Shape 118"/>
          <p:cNvSpPr txBox="1"/>
          <p:nvPr/>
        </p:nvSpPr>
        <p:spPr>
          <a:xfrm>
            <a:off x="311700" y="1228675"/>
            <a:ext cx="2818499" cy="33401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range(size)</a:t>
            </a:r>
          </a:p>
          <a:p>
            <a:pPr indent="0" lvl="0" marL="0" marR="0" rtl="0" algn="l">
              <a:lnSpc>
                <a:spcPct val="117000"/>
              </a:lnSpc>
              <a:spcBef>
                <a:spcPts val="16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x </a:t>
            </a:r>
            <a:r>
              <a:rPr b="0" i="0" lang="en" sz="1400" u="none" cap="none" strike="noStrike">
                <a:solidFill>
                  <a:srgbClr val="666666"/>
                </a:solidFill>
                <a:highlight>
                  <a:srgbClr val="F0F0F0"/>
                </a:highlight>
                <a:latin typeface="Source Code Pro"/>
                <a:ea typeface="Source Code Pro"/>
                <a:cs typeface="Source Code Pro"/>
                <a:sym typeface="Source Code Pro"/>
              </a:rPr>
              <a:t>=</a:t>
            </a:r>
            <a:r>
              <a:rPr b="0" i="0" lang="en" sz="1400" u="none" cap="none" strike="noStrike">
                <a:solidFill>
                  <a:srgbClr val="000000"/>
                </a:solidFill>
                <a:highlight>
                  <a:srgbClr val="F0F0F0"/>
                </a:highlight>
                <a:latin typeface="Source Code Pro"/>
                <a:ea typeface="Source Code Pro"/>
                <a:cs typeface="Source Code Pro"/>
                <a:sym typeface="Source Code Pro"/>
              </a:rPr>
              <a:t> </a:t>
            </a:r>
            <a:r>
              <a:rPr b="0" i="0" lang="en" sz="1400" u="none" cap="none" strike="noStrike">
                <a:solidFill>
                  <a:srgbClr val="007020"/>
                </a:solidFill>
                <a:highlight>
                  <a:srgbClr val="F0F0F0"/>
                </a:highlight>
                <a:latin typeface="Source Code Pro"/>
                <a:ea typeface="Source Code Pro"/>
                <a:cs typeface="Source Code Pro"/>
                <a:sym typeface="Source Code Pro"/>
              </a:rPr>
              <a:t>range</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5</a:t>
            </a:r>
            <a:r>
              <a:rPr b="0" i="0" lang="en" sz="1400" u="none" cap="none" strike="noStrike">
                <a:solidFill>
                  <a:srgbClr val="000000"/>
                </a:solidFill>
                <a:highlight>
                  <a:srgbClr val="F0F0F0"/>
                </a:highlight>
                <a:latin typeface="Source Code Pro"/>
                <a:ea typeface="Source Code Pro"/>
                <a:cs typeface="Source Code Pro"/>
                <a:sym typeface="Source Code Pro"/>
              </a:rPr>
              <a:t>)</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size -&gt; 5</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[0...5-1]</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x -&gt; [0,1,2,3,4]</a:t>
            </a:r>
          </a:p>
        </p:txBody>
      </p:sp>
      <p:sp>
        <p:nvSpPr>
          <p:cNvPr id="119" name="Shape 119"/>
          <p:cNvSpPr txBox="1"/>
          <p:nvPr/>
        </p:nvSpPr>
        <p:spPr>
          <a:xfrm>
            <a:off x="3162750" y="1228675"/>
            <a:ext cx="2818499" cy="33401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range(start,stop)</a:t>
            </a:r>
          </a:p>
          <a:p>
            <a:pPr indent="0" lvl="0" marL="0" marR="0" rtl="0" algn="l">
              <a:lnSpc>
                <a:spcPct val="117000"/>
              </a:lnSpc>
              <a:spcBef>
                <a:spcPts val="16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x </a:t>
            </a:r>
            <a:r>
              <a:rPr b="0" i="0" lang="en" sz="1400" u="none" cap="none" strike="noStrike">
                <a:solidFill>
                  <a:srgbClr val="666666"/>
                </a:solidFill>
                <a:highlight>
                  <a:srgbClr val="F0F0F0"/>
                </a:highlight>
                <a:latin typeface="Source Code Pro"/>
                <a:ea typeface="Source Code Pro"/>
                <a:cs typeface="Source Code Pro"/>
                <a:sym typeface="Source Code Pro"/>
              </a:rPr>
              <a:t>=</a:t>
            </a:r>
            <a:r>
              <a:rPr b="0" i="0" lang="en" sz="1400" u="none" cap="none" strike="noStrike">
                <a:solidFill>
                  <a:srgbClr val="000000"/>
                </a:solidFill>
                <a:highlight>
                  <a:srgbClr val="F0F0F0"/>
                </a:highlight>
                <a:latin typeface="Source Code Pro"/>
                <a:ea typeface="Source Code Pro"/>
                <a:cs typeface="Source Code Pro"/>
                <a:sym typeface="Source Code Pro"/>
              </a:rPr>
              <a:t> </a:t>
            </a:r>
            <a:r>
              <a:rPr b="0" i="0" lang="en" sz="1400" u="none" cap="none" strike="noStrike">
                <a:solidFill>
                  <a:srgbClr val="007020"/>
                </a:solidFill>
                <a:highlight>
                  <a:srgbClr val="F0F0F0"/>
                </a:highlight>
                <a:latin typeface="Source Code Pro"/>
                <a:ea typeface="Source Code Pro"/>
                <a:cs typeface="Source Code Pro"/>
                <a:sym typeface="Source Code Pro"/>
              </a:rPr>
              <a:t>range</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5</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10</a:t>
            </a:r>
            <a:r>
              <a:rPr b="0" i="0" lang="en" sz="1400" u="none" cap="none" strike="noStrike">
                <a:solidFill>
                  <a:srgbClr val="000000"/>
                </a:solidFill>
                <a:highlight>
                  <a:srgbClr val="F0F0F0"/>
                </a:highlight>
                <a:latin typeface="Source Code Pro"/>
                <a:ea typeface="Source Code Pro"/>
                <a:cs typeface="Source Code Pro"/>
                <a:sym typeface="Source Code Pro"/>
              </a:rPr>
              <a:t>)</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start -&gt; 5</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stop -&gt; 10</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[5...9]</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x -&gt; [5,6,7,8,9]</a:t>
            </a:r>
          </a:p>
        </p:txBody>
      </p:sp>
      <p:sp>
        <p:nvSpPr>
          <p:cNvPr id="120" name="Shape 120"/>
          <p:cNvSpPr txBox="1"/>
          <p:nvPr/>
        </p:nvSpPr>
        <p:spPr>
          <a:xfrm>
            <a:off x="6013800" y="1228675"/>
            <a:ext cx="2818499" cy="33401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range(start,stop,step)</a:t>
            </a:r>
          </a:p>
          <a:p>
            <a:pPr indent="0" lvl="0" marL="0" marR="0" rtl="0" algn="l">
              <a:lnSpc>
                <a:spcPct val="117000"/>
              </a:lnSpc>
              <a:spcBef>
                <a:spcPts val="16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x </a:t>
            </a:r>
            <a:r>
              <a:rPr b="0" i="0" lang="en" sz="1400" u="none" cap="none" strike="noStrike">
                <a:solidFill>
                  <a:srgbClr val="666666"/>
                </a:solidFill>
                <a:highlight>
                  <a:srgbClr val="F0F0F0"/>
                </a:highlight>
                <a:latin typeface="Source Code Pro"/>
                <a:ea typeface="Source Code Pro"/>
                <a:cs typeface="Source Code Pro"/>
                <a:sym typeface="Source Code Pro"/>
              </a:rPr>
              <a:t>=</a:t>
            </a:r>
            <a:r>
              <a:rPr b="0" i="0" lang="en" sz="1400" u="none" cap="none" strike="noStrike">
                <a:solidFill>
                  <a:srgbClr val="000000"/>
                </a:solidFill>
                <a:highlight>
                  <a:srgbClr val="F0F0F0"/>
                </a:highlight>
                <a:latin typeface="Source Code Pro"/>
                <a:ea typeface="Source Code Pro"/>
                <a:cs typeface="Source Code Pro"/>
                <a:sym typeface="Source Code Pro"/>
              </a:rPr>
              <a:t> </a:t>
            </a:r>
            <a:r>
              <a:rPr b="0" i="0" lang="en" sz="1400" u="none" cap="none" strike="noStrike">
                <a:solidFill>
                  <a:srgbClr val="007020"/>
                </a:solidFill>
                <a:highlight>
                  <a:srgbClr val="F0F0F0"/>
                </a:highlight>
                <a:latin typeface="Source Code Pro"/>
                <a:ea typeface="Source Code Pro"/>
                <a:cs typeface="Source Code Pro"/>
                <a:sym typeface="Source Code Pro"/>
              </a:rPr>
              <a:t>range</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10</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5</a:t>
            </a:r>
            <a:r>
              <a:rPr b="0" i="0" lang="en" sz="1400" u="none" cap="none" strike="noStrike">
                <a:solidFill>
                  <a:srgbClr val="000000"/>
                </a:solidFill>
                <a:highlight>
                  <a:srgbClr val="F0F0F0"/>
                </a:highlight>
                <a:latin typeface="Source Code Pro"/>
                <a:ea typeface="Source Code Pro"/>
                <a:cs typeface="Source Code Pro"/>
                <a:sym typeface="Source Code Pro"/>
              </a:rPr>
              <a:t>,-</a:t>
            </a:r>
            <a:r>
              <a:rPr b="0" i="0" lang="en" sz="1400" u="none" cap="none" strike="noStrike">
                <a:solidFill>
                  <a:srgbClr val="40A070"/>
                </a:solidFill>
                <a:highlight>
                  <a:srgbClr val="F0F0F0"/>
                </a:highlight>
                <a:latin typeface="Source Code Pro"/>
                <a:ea typeface="Source Code Pro"/>
                <a:cs typeface="Source Code Pro"/>
                <a:sym typeface="Source Code Pro"/>
              </a:rPr>
              <a:t>2</a:t>
            </a:r>
            <a:r>
              <a:rPr b="0" i="0" lang="en" sz="1400" u="none" cap="none" strike="noStrike">
                <a:solidFill>
                  <a:srgbClr val="000000"/>
                </a:solidFill>
                <a:highlight>
                  <a:srgbClr val="F0F0F0"/>
                </a:highlight>
                <a:latin typeface="Source Code Pro"/>
                <a:ea typeface="Source Code Pro"/>
                <a:cs typeface="Source Code Pro"/>
                <a:sym typeface="Source Code Pro"/>
              </a:rPr>
              <a:t>)</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start -&gt; 10</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stop -&gt; 5</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step -&gt; -2</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[10,10-2,10-2-2]</a:t>
            </a:r>
          </a:p>
          <a:p>
            <a:pPr indent="0" lvl="0" marL="0" marR="0" rtl="0" algn="l">
              <a:lnSpc>
                <a:spcPct val="115000"/>
              </a:lnSpc>
              <a:spcBef>
                <a:spcPts val="100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x -&gt; [10,8,6]</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