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matic SC"/>
      <p:regular r:id="rId15"/>
      <p:bold r:id="rId16"/>
    </p:embeddedFont>
    <p:embeddedFont>
      <p:font typeface="Source Code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regular.fntdata"/><Relationship Id="rId14" Type="http://schemas.openxmlformats.org/officeDocument/2006/relationships/slide" Target="slides/slide10.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SourceCode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1000" u="sng" cap="none" strike="noStrike"/>
              <a:t>Defining Classes and Methods</a:t>
            </a:r>
          </a:p>
          <a:p>
            <a:pPr indent="0" lvl="0" marL="0" marR="0" rtl="0" algn="l">
              <a:lnSpc>
                <a:spcPct val="115000"/>
              </a:lnSpc>
              <a:spcBef>
                <a:spcPts val="0"/>
              </a:spcBef>
              <a:spcAft>
                <a:spcPts val="0"/>
              </a:spcAft>
              <a:buSzPct val="25000"/>
              <a:buFont typeface="Arial"/>
              <a:buNone/>
            </a:pPr>
            <a:r>
              <a:rPr b="0" i="0" lang="en" sz="900" u="none" cap="none" strike="noStrike"/>
              <a:t>Here are some code snippets illustrating the evolution of an implementation of a class named Book.</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1" i="0" lang="en" sz="900" u="none" cap="none" strike="noStrike"/>
              <a:t>class</a:t>
            </a:r>
            <a:r>
              <a:rPr b="0" i="0" lang="en" sz="900" u="none" cap="none" strike="noStrike"/>
              <a:t> Book </a:t>
            </a:r>
            <a:r>
              <a:rPr b="1" i="0" lang="en" sz="900" u="none" cap="none" strike="noStrike"/>
              <a:t>():</a:t>
            </a:r>
          </a:p>
          <a:p>
            <a:pPr indent="0" lvl="0" marL="0" marR="0" rtl="0" algn="l">
              <a:lnSpc>
                <a:spcPct val="115000"/>
              </a:lnSpc>
              <a:spcBef>
                <a:spcPts val="0"/>
              </a:spcBef>
              <a:spcAft>
                <a:spcPts val="0"/>
              </a:spcAft>
              <a:buSzPct val="25000"/>
              <a:buFont typeface="Arial"/>
              <a:buNone/>
            </a:pPr>
            <a:r>
              <a:rPr b="0" i="0" lang="en" sz="900" u="none" cap="none" strike="noStrike"/>
              <a:t>	</a:t>
            </a:r>
            <a:r>
              <a:rPr b="1" i="0" lang="en" sz="900" u="none" cap="none" strike="noStrike"/>
              <a:t>pass</a:t>
            </a:r>
          </a:p>
          <a:p>
            <a:pPr indent="0" lvl="0" marL="0" marR="0" rtl="0" algn="l">
              <a:lnSpc>
                <a:spcPct val="115000"/>
              </a:lnSpc>
              <a:spcBef>
                <a:spcPts val="0"/>
              </a:spcBef>
              <a:spcAft>
                <a:spcPts val="0"/>
              </a:spcAft>
              <a:buSzPct val="25000"/>
              <a:buFont typeface="Arial"/>
              <a:buNone/>
            </a:pPr>
            <a:r>
              <a:t/>
            </a:r>
            <a:endParaRPr b="1"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Class definitions begin with the keyword “class” followed by the class name, a parenthesized list of parent classes, a colon, and one or more indented statements. Later,  this presentation will get into the implications of a list of parent classes, but for now, the classes won't use one.  The statement here is “pass” which does nothing.  Not very useful in the grand scheme of things, but it can act as a place holder for future development.</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And yes, it is possible to create an object from this class, but the object has no attributes or methods so it can only serve as a placeholder.</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Methods are equally as easy to add to a class.  Methods begin with a </a:t>
            </a:r>
            <a:r>
              <a:rPr b="1" i="0" lang="en" sz="900" u="none" cap="none" strike="noStrike"/>
              <a:t>def</a:t>
            </a:r>
            <a:r>
              <a:rPr b="0" i="0" lang="en" sz="900" u="none" cap="none" strike="noStrike"/>
              <a:t> statement  and always have at least one parameter, and that is </a:t>
            </a:r>
            <a:r>
              <a:rPr b="1" i="0" lang="en" sz="900" u="none" cap="none" strike="noStrike"/>
              <a:t>self</a:t>
            </a:r>
            <a:r>
              <a:rPr b="0" i="0" lang="en" sz="900" u="none" cap="none" strike="noStrike"/>
              <a:t>. It appears in the first position of the parameter list.  After the parameter comes the colon and one or more indented statements. </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class Book ():</a:t>
            </a:r>
          </a:p>
          <a:p>
            <a:pPr indent="0" lvl="0" marL="0" marR="0" rtl="0" algn="l">
              <a:lnSpc>
                <a:spcPct val="115000"/>
              </a:lnSpc>
              <a:spcBef>
                <a:spcPts val="0"/>
              </a:spcBef>
              <a:spcAft>
                <a:spcPts val="0"/>
              </a:spcAft>
              <a:buSzPct val="25000"/>
              <a:buFont typeface="Arial"/>
              <a:buNone/>
            </a:pPr>
            <a:r>
              <a:rPr b="0" i="0" lang="en" sz="900" u="none" cap="none" strike="noStrike"/>
              <a:t>	</a:t>
            </a:r>
            <a:r>
              <a:rPr b="1" i="0" lang="en" sz="900" u="none" cap="none" strike="noStrike"/>
              <a:t>def</a:t>
            </a:r>
            <a:r>
              <a:rPr b="0" i="0" lang="en" sz="900" u="none" cap="none" strike="noStrike"/>
              <a:t> openBook(</a:t>
            </a:r>
            <a:r>
              <a:rPr b="1" i="0" lang="en" sz="900" u="none" cap="none" strike="noStrike"/>
              <a:t>self</a:t>
            </a:r>
            <a:r>
              <a:rPr b="0" i="0" lang="en" sz="900" u="none" cap="none" strike="noStrike"/>
              <a:t>): </a:t>
            </a:r>
          </a:p>
          <a:p>
            <a:pPr indent="0" lvl="0" marL="0" marR="0" rtl="0" algn="l">
              <a:lnSpc>
                <a:spcPct val="115000"/>
              </a:lnSpc>
              <a:spcBef>
                <a:spcPts val="0"/>
              </a:spcBef>
              <a:spcAft>
                <a:spcPts val="0"/>
              </a:spcAft>
              <a:buSzPct val="25000"/>
              <a:buFont typeface="Arial"/>
              <a:buNone/>
            </a:pPr>
            <a:r>
              <a:rPr b="0" i="0" lang="en" sz="900" u="none" cap="none" strike="noStrike"/>
              <a:t>		print('Open the book.')</a:t>
            </a:r>
          </a:p>
          <a:p>
            <a:pPr indent="0" lvl="0" marL="0" marR="0" rtl="0" algn="l">
              <a:lnSpc>
                <a:spcPct val="115000"/>
              </a:lnSpc>
              <a:spcBef>
                <a:spcPts val="0"/>
              </a:spcBef>
              <a:spcAft>
                <a:spcPts val="0"/>
              </a:spcAft>
              <a:buSzPct val="25000"/>
              <a:buFont typeface="Arial"/>
              <a:buNone/>
            </a:pPr>
            <a:r>
              <a:rPr b="0" i="0" lang="en" sz="900" u="none" cap="none" strike="noStrike"/>
              <a:t>	def closeBook(self):</a:t>
            </a:r>
          </a:p>
          <a:p>
            <a:pPr indent="0" lvl="0" marL="0" marR="0" rtl="0" algn="l">
              <a:lnSpc>
                <a:spcPct val="115000"/>
              </a:lnSpc>
              <a:spcBef>
                <a:spcPts val="0"/>
              </a:spcBef>
              <a:spcAft>
                <a:spcPts val="0"/>
              </a:spcAft>
              <a:buSzPct val="25000"/>
              <a:buFont typeface="Arial"/>
              <a:buNone/>
            </a:pPr>
            <a:r>
              <a:rPr b="0" i="0" lang="en" sz="900" u="none" cap="none" strike="noStrike"/>
              <a:t>		print('Close the book.')</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aBook = Book()</a:t>
            </a:r>
          </a:p>
          <a:p>
            <a:pPr indent="0" lvl="0" marL="0" marR="0" rtl="0" algn="l">
              <a:lnSpc>
                <a:spcPct val="115000"/>
              </a:lnSpc>
              <a:spcBef>
                <a:spcPts val="0"/>
              </a:spcBef>
              <a:spcAft>
                <a:spcPts val="0"/>
              </a:spcAft>
              <a:buSzPct val="25000"/>
              <a:buFont typeface="Arial"/>
              <a:buNone/>
            </a:pPr>
            <a:r>
              <a:rPr b="0" i="0" lang="en" sz="900" u="none" cap="none" strike="noStrike"/>
              <a:t>aBook.openBook()</a:t>
            </a:r>
          </a:p>
          <a:p>
            <a:pPr indent="0" lvl="0" marL="0" marR="0" rtl="0" algn="l">
              <a:lnSpc>
                <a:spcPct val="115000"/>
              </a:lnSpc>
              <a:spcBef>
                <a:spcPts val="0"/>
              </a:spcBef>
              <a:spcAft>
                <a:spcPts val="0"/>
              </a:spcAft>
              <a:buSzPct val="25000"/>
              <a:buFont typeface="Arial"/>
              <a:buNone/>
            </a:pPr>
            <a:r>
              <a:rPr b="0" i="0" lang="en" sz="900" u="none" cap="none" strike="noStrike"/>
              <a:t>aBook.closeBook()</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Dummy methods with the pass statement could be added to a class to serve as a place holder, but in this example the methods openBook and closeBook have a more useful task to perform - print a message.  Add these statements to create a object, a virtual book if you will, and try out the methods.</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What you should see when you run the program are the messages</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Open the book.</a:t>
            </a:r>
          </a:p>
          <a:p>
            <a:pPr indent="0" lvl="0" marL="0" marR="0" rtl="0" algn="l">
              <a:lnSpc>
                <a:spcPct val="115000"/>
              </a:lnSpc>
              <a:spcBef>
                <a:spcPts val="0"/>
              </a:spcBef>
              <a:spcAft>
                <a:spcPts val="0"/>
              </a:spcAft>
              <a:buSzPct val="25000"/>
              <a:buFont typeface="Arial"/>
              <a:buNone/>
            </a:pPr>
            <a:r>
              <a:rPr b="0" i="0" lang="en" sz="900" u="none" cap="none" strike="noStrike"/>
              <a:t>Close the book.</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What happened?  It worked!  A virtual book was created by specifying a class name with the required arguments. In this case there were no arguments.  The virtual book, or object, was assigned to the variable aBook and aBook has the type object.</a:t>
            </a:r>
          </a:p>
          <a:p>
            <a:pPr indent="0" lvl="0" marL="0" marR="0" rtl="0" algn="l">
              <a:lnSpc>
                <a:spcPct val="115000"/>
              </a:lnSpc>
              <a:spcBef>
                <a:spcPts val="0"/>
              </a:spcBef>
              <a:spcAft>
                <a:spcPts val="0"/>
              </a:spcAft>
              <a:buSzPct val="25000"/>
              <a:buFont typeface="Arial"/>
              <a:buNone/>
            </a:pPr>
            <a:r>
              <a:rPr b="0" i="0" lang="en" sz="900" u="none" cap="none" strike="noStrike"/>
              <a:t>Once the object was created the methods could be used and the messages printed.</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buSzPct val="25000"/>
              <a:buFont typeface="Arial"/>
              <a:buNone/>
            </a:pPr>
            <a:r>
              <a:rPr b="0" i="0" lang="en" sz="900" u="none" cap="none" strike="noStrike"/>
              <a:t>This is a good point to discuss what names to use for your classes and objects.  A good place to start is to use nouns for classes and verbs for methods. I also have a fondness for camel back notation which some programmers find unnecessarily verbose.  I read so much code that I find it helpful when I have to review what I wrote or when I ask someone else for advice.  But I recognize there are other situations where the detail just become redundant and extra noises on a piece of paper. So, the choice is up to you.</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900" u="none" cap="none" strike="noStrike"/>
              <a:t>It is possible to have more than one parent class.  This called multiple inheritance.  The interpreter looks for methods and attributes in the parent classes in the order they are specified in the list.</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buSzPct val="25000"/>
              <a:buFont typeface="Arial"/>
              <a:buNone/>
            </a:pPr>
            <a:r>
              <a:t/>
            </a:r>
            <a:endParaRPr b="0" i="0" sz="9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900" u="none" cap="none" strike="noStrike"/>
              <a:t>The final scenario to go through on the topic of classes and methods is passing arguments to a method.  Before a method can accept arguments, parameters must be added to the method definition.  They appear after the initial self parameter on the def statement. The when the method is used, only the argument needs to appear after the method name. Here's what it looks like in the Book class.</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class Book ():</a:t>
            </a:r>
          </a:p>
          <a:p>
            <a:pPr indent="0" lvl="0" marL="0" marR="0" rtl="0" algn="l">
              <a:lnSpc>
                <a:spcPct val="115000"/>
              </a:lnSpc>
              <a:spcBef>
                <a:spcPts val="0"/>
              </a:spcBef>
              <a:spcAft>
                <a:spcPts val="0"/>
              </a:spcAft>
              <a:buSzPct val="25000"/>
              <a:buFont typeface="Arial"/>
              <a:buNone/>
            </a:pPr>
            <a:r>
              <a:rPr b="0" i="0" lang="en" sz="900" u="none" cap="none" strike="noStrike"/>
              <a:t>	def openBook(self, </a:t>
            </a:r>
            <a:r>
              <a:rPr b="1" i="0" lang="en" sz="900" u="none" cap="none" strike="noStrike"/>
              <a:t>title, author</a:t>
            </a:r>
            <a:r>
              <a:rPr b="0" i="0" lang="en" sz="900" u="none" cap="none" strike="noStrike"/>
              <a:t>) :</a:t>
            </a:r>
          </a:p>
          <a:p>
            <a:pPr indent="0" lvl="0" marL="0" marR="0" rtl="0" algn="l">
              <a:lnSpc>
                <a:spcPct val="115000"/>
              </a:lnSpc>
              <a:spcBef>
                <a:spcPts val="0"/>
              </a:spcBef>
              <a:spcAft>
                <a:spcPts val="0"/>
              </a:spcAft>
              <a:buSzPct val="25000"/>
              <a:buFont typeface="Arial"/>
              <a:buNone/>
            </a:pPr>
            <a:r>
              <a:rPr b="0" i="0" lang="en" sz="900" u="none" cap="none" strike="noStrike"/>
              <a:t>		print('Open the book', title, 'written by', author, '.')</a:t>
            </a:r>
          </a:p>
          <a:p>
            <a:pPr indent="0" lvl="0" marL="0" marR="0" rtl="0" algn="l">
              <a:lnSpc>
                <a:spcPct val="115000"/>
              </a:lnSpc>
              <a:spcBef>
                <a:spcPts val="0"/>
              </a:spcBef>
              <a:spcAft>
                <a:spcPts val="0"/>
              </a:spcAft>
              <a:buSzPct val="25000"/>
              <a:buFont typeface="Arial"/>
              <a:buNone/>
            </a:pPr>
            <a:r>
              <a:rPr b="0" i="0" lang="en" sz="900" u="none" cap="none" strike="noStrike"/>
              <a:t>	def closeBook(self, title, author):</a:t>
            </a:r>
          </a:p>
          <a:p>
            <a:pPr indent="0" lvl="0" marL="0" marR="0" rtl="0" algn="l">
              <a:lnSpc>
                <a:spcPct val="115000"/>
              </a:lnSpc>
              <a:spcBef>
                <a:spcPts val="0"/>
              </a:spcBef>
              <a:spcAft>
                <a:spcPts val="0"/>
              </a:spcAft>
              <a:buSzPct val="25000"/>
              <a:buFont typeface="Arial"/>
              <a:buNone/>
            </a:pPr>
            <a:r>
              <a:rPr b="0" i="0" lang="en" sz="900" u="none" cap="none" strike="noStrike"/>
              <a:t>		print('Close the book', title, 'written by', author, '.')</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aBook = Book()</a:t>
            </a:r>
          </a:p>
          <a:p>
            <a:pPr indent="0" lvl="0" marL="0" marR="0" rtl="0" algn="l">
              <a:lnSpc>
                <a:spcPct val="115000"/>
              </a:lnSpc>
              <a:spcBef>
                <a:spcPts val="0"/>
              </a:spcBef>
              <a:spcAft>
                <a:spcPts val="0"/>
              </a:spcAft>
              <a:buSzPct val="25000"/>
              <a:buFont typeface="Arial"/>
              <a:buNone/>
            </a:pPr>
            <a:r>
              <a:rPr b="0" i="0" lang="en" sz="900" u="none" cap="none" strike="noStrike"/>
              <a:t>aBook.openBook(</a:t>
            </a:r>
            <a:r>
              <a:rPr b="1" i="0" lang="en" sz="900" u="none" cap="none" strike="noStrike"/>
              <a:t>'Calculus Today','Dr. Diffy Q'</a:t>
            </a:r>
            <a:r>
              <a:rPr b="0" i="0" lang="en" sz="900" u="none" cap="none" strike="noStrike"/>
              <a:t>)</a:t>
            </a:r>
          </a:p>
          <a:p>
            <a:pPr indent="0" lvl="0" marL="0" marR="0" rtl="0" algn="l">
              <a:lnSpc>
                <a:spcPct val="115000"/>
              </a:lnSpc>
              <a:spcBef>
                <a:spcPts val="0"/>
              </a:spcBef>
              <a:spcAft>
                <a:spcPts val="0"/>
              </a:spcAft>
              <a:buSzPct val="25000"/>
              <a:buFont typeface="Arial"/>
              <a:buNone/>
            </a:pPr>
            <a:r>
              <a:rPr b="0" i="0" lang="en" sz="900" u="none" cap="none" strike="noStrike"/>
              <a:t>aBook.closeBook('Calculus Today','Dr. Diffy Q')</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The messages that are printed are</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Open the book Calculus Today written by Dr. Diffy Q .</a:t>
            </a:r>
          </a:p>
          <a:p>
            <a:pPr indent="0" lvl="0" marL="0" marR="0" rtl="0" algn="l">
              <a:lnSpc>
                <a:spcPct val="115000"/>
              </a:lnSpc>
              <a:spcBef>
                <a:spcPts val="0"/>
              </a:spcBef>
              <a:buSzPct val="25000"/>
              <a:buFont typeface="Arial"/>
              <a:buNone/>
            </a:pPr>
            <a:r>
              <a:rPr b="0" i="0" lang="en" sz="900" u="none" cap="none" strike="noStrike"/>
              <a:t>Close the book Calculus Today written by Dr. Diffy Q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900" u="none" cap="none" strike="noStrike"/>
              <a:t>The next object oriented feature in Python to talk about are attributes or in other words the variables that contain state data that further describe an object. The syntax of an attribute is no different from a variable.  It's location in the program and how it is referenced is what distinguishes a variable from an attribute. In addition there is a special Python method that is used to initialize attributes for an object.  It goes by the name __init__ and is one of the methods in the class definition.</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To illustrate the use of attributes,  here are changes to the Book class so that the virtual book is given a title and author when it is created so that they can be referenced from the methods.</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class Book () :</a:t>
            </a:r>
          </a:p>
          <a:p>
            <a:pPr indent="0" lvl="0" marL="0" marR="0" rtl="0" algn="l">
              <a:lnSpc>
                <a:spcPct val="115000"/>
              </a:lnSpc>
              <a:spcBef>
                <a:spcPts val="0"/>
              </a:spcBef>
              <a:spcAft>
                <a:spcPts val="0"/>
              </a:spcAft>
              <a:buSzPct val="25000"/>
              <a:buFont typeface="Arial"/>
              <a:buNone/>
            </a:pPr>
            <a:r>
              <a:rPr b="0" i="0" lang="en" sz="900" u="none" cap="none" strike="noStrike"/>
              <a:t>	</a:t>
            </a:r>
            <a:r>
              <a:rPr b="1" i="0" lang="en" sz="900" u="none" cap="none" strike="noStrike"/>
              <a:t>def __init__(self, title, author) :</a:t>
            </a:r>
          </a:p>
          <a:p>
            <a:pPr indent="0" lvl="0" marL="0" marR="0" rtl="0" algn="l">
              <a:lnSpc>
                <a:spcPct val="115000"/>
              </a:lnSpc>
              <a:spcBef>
                <a:spcPts val="0"/>
              </a:spcBef>
              <a:spcAft>
                <a:spcPts val="0"/>
              </a:spcAft>
              <a:buSzPct val="25000"/>
              <a:buFont typeface="Arial"/>
              <a:buNone/>
            </a:pPr>
            <a:r>
              <a:rPr b="1" i="0" lang="en" sz="900" u="none" cap="none" strike="noStrike"/>
              <a:t>		self.bookTitle = title</a:t>
            </a:r>
          </a:p>
          <a:p>
            <a:pPr indent="0" lvl="0" marL="0" marR="0" rtl="0" algn="l">
              <a:lnSpc>
                <a:spcPct val="115000"/>
              </a:lnSpc>
              <a:spcBef>
                <a:spcPts val="0"/>
              </a:spcBef>
              <a:spcAft>
                <a:spcPts val="0"/>
              </a:spcAft>
              <a:buSzPct val="25000"/>
              <a:buFont typeface="Arial"/>
              <a:buNone/>
            </a:pPr>
            <a:r>
              <a:rPr b="1" i="0" lang="en" sz="900" u="none" cap="none" strike="noStrike"/>
              <a:t>		self.bookAuthor = author</a:t>
            </a:r>
          </a:p>
          <a:p>
            <a:pPr indent="0" lvl="0" marL="0" marR="0" rtl="0" algn="l">
              <a:lnSpc>
                <a:spcPct val="115000"/>
              </a:lnSpc>
              <a:spcBef>
                <a:spcPts val="0"/>
              </a:spcBef>
              <a:spcAft>
                <a:spcPts val="0"/>
              </a:spcAft>
              <a:buSzPct val="25000"/>
              <a:buFont typeface="Arial"/>
              <a:buNone/>
            </a:pPr>
            <a:r>
              <a:t/>
            </a:r>
            <a:endParaRPr b="1"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	def openBook</a:t>
            </a:r>
            <a:r>
              <a:rPr b="1" i="0" lang="en" sz="900" u="none" cap="none" strike="noStrike"/>
              <a:t>(self)</a:t>
            </a:r>
            <a:r>
              <a:rPr b="0" i="0" lang="en" sz="900" u="none" cap="none" strike="noStrike"/>
              <a:t> :</a:t>
            </a:r>
          </a:p>
          <a:p>
            <a:pPr indent="0" lvl="0" marL="0" marR="0" rtl="0" algn="l">
              <a:lnSpc>
                <a:spcPct val="115000"/>
              </a:lnSpc>
              <a:spcBef>
                <a:spcPts val="0"/>
              </a:spcBef>
              <a:spcAft>
                <a:spcPts val="0"/>
              </a:spcAft>
              <a:buSzPct val="25000"/>
              <a:buFont typeface="Arial"/>
              <a:buNone/>
            </a:pPr>
            <a:r>
              <a:rPr b="0" i="0" lang="en" sz="900" u="none" cap="none" strike="noStrike"/>
              <a:t>		print('Open the book', </a:t>
            </a:r>
            <a:r>
              <a:rPr b="1" i="0" lang="en" sz="900" u="none" cap="none" strike="noStrike"/>
              <a:t>self.bookTitle</a:t>
            </a:r>
            <a:r>
              <a:rPr b="0" i="0" lang="en" sz="900" u="none" cap="none" strike="noStrike"/>
              <a:t>, 'written by', </a:t>
            </a:r>
            <a:r>
              <a:rPr b="1" i="0" lang="en" sz="900" u="none" cap="none" strike="noStrike"/>
              <a:t>self.bookAuthor</a:t>
            </a:r>
            <a:r>
              <a:rPr b="0" i="0" lang="en" sz="900" u="none" cap="none" strike="noStrike"/>
              <a:t>, '.')</a:t>
            </a:r>
          </a:p>
          <a:p>
            <a:pPr indent="0" lvl="0" marL="0" marR="0" rtl="0" algn="l">
              <a:lnSpc>
                <a:spcPct val="115000"/>
              </a:lnSpc>
              <a:spcBef>
                <a:spcPts val="0"/>
              </a:spcBef>
              <a:spcAft>
                <a:spcPts val="0"/>
              </a:spcAft>
              <a:buSzPct val="25000"/>
              <a:buFont typeface="Arial"/>
              <a:buNone/>
            </a:pPr>
            <a:r>
              <a:rPr b="0" i="0" lang="en" sz="900" u="none" cap="none" strike="noStrike"/>
              <a:t>	def closeBook(self):</a:t>
            </a:r>
          </a:p>
          <a:p>
            <a:pPr indent="0" lvl="0" marL="0" marR="0" rtl="0" algn="l">
              <a:lnSpc>
                <a:spcPct val="115000"/>
              </a:lnSpc>
              <a:spcBef>
                <a:spcPts val="0"/>
              </a:spcBef>
              <a:spcAft>
                <a:spcPts val="0"/>
              </a:spcAft>
              <a:buSzPct val="25000"/>
              <a:buFont typeface="Arial"/>
              <a:buNone/>
            </a:pPr>
            <a:r>
              <a:rPr b="0" i="0" lang="en" sz="900" u="none" cap="none" strike="noStrike"/>
              <a:t>		print('Close the book', self.bookTitle, 'written by', self.bookAuthor, '.')</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900" u="none" cap="none" strike="noStrike"/>
              <a:t>aBook = Book (</a:t>
            </a:r>
            <a:r>
              <a:rPr b="1" i="0" lang="en" sz="900" u="none" cap="none" strike="noStrike"/>
              <a:t>'Calculus Today', 'Dr. Diffy Q'</a:t>
            </a:r>
            <a:r>
              <a:rPr b="0" i="0" lang="en" sz="900" u="none" cap="none" strike="noStrike"/>
              <a:t>)</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1" i="0" lang="en" sz="900" u="none" cap="none" strike="noStrike"/>
              <a:t>aBook.openBook()</a:t>
            </a:r>
          </a:p>
          <a:p>
            <a:pPr indent="0" lvl="0" marL="0" marR="0" rtl="0" algn="l">
              <a:lnSpc>
                <a:spcPct val="115000"/>
              </a:lnSpc>
              <a:spcBef>
                <a:spcPts val="0"/>
              </a:spcBef>
              <a:spcAft>
                <a:spcPts val="0"/>
              </a:spcAft>
              <a:buSzPct val="25000"/>
              <a:buFont typeface="Arial"/>
              <a:buNone/>
            </a:pPr>
            <a:r>
              <a:rPr b="0" i="0" lang="en" sz="900" u="none" cap="none" strike="noStrike"/>
              <a:t>aBook.closeBook()</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The results when the program is run are the same as before.</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Open the book Calculus Today written by Dr. Diffy Q .</a:t>
            </a:r>
          </a:p>
          <a:p>
            <a:pPr indent="0" lvl="0" marL="0" marR="0" rtl="0" algn="l">
              <a:lnSpc>
                <a:spcPct val="115000"/>
              </a:lnSpc>
              <a:spcBef>
                <a:spcPts val="0"/>
              </a:spcBef>
              <a:spcAft>
                <a:spcPts val="0"/>
              </a:spcAft>
              <a:buSzPct val="25000"/>
              <a:buFont typeface="Arial"/>
              <a:buNone/>
            </a:pPr>
            <a:r>
              <a:rPr b="0" i="0" lang="en" sz="900" u="none" cap="none" strike="noStrike"/>
              <a:t>Close the book Calculus Today written by Dr. Diffy Q .</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The</a:t>
            </a:r>
            <a:r>
              <a:rPr b="1" i="0" lang="en" sz="900" u="none" cap="none" strike="noStrike"/>
              <a:t> __ init__ method </a:t>
            </a:r>
            <a:r>
              <a:rPr b="0" i="0" lang="en" sz="900" u="none" cap="none" strike="noStrike"/>
              <a:t>defines the parameters that are required when the object is created and the method definition requires the self parameter.  The reason for the self parameter is more obvious here as it is used to create and initialize the attributes bookTitle and bookAuthor are the attributes for an instance of the Book class.  To assign them a value use the syntax  object “.” attribute = value and each attribute is created.</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buSzPct val="25000"/>
              <a:buFont typeface="Arial"/>
              <a:buNone/>
            </a:pPr>
            <a:r>
              <a:rPr b="0" i="0" lang="en" sz="900" u="none" cap="none" strike="noStrike"/>
              <a:t>__init__ differs from other methods in that the Python interpreter will call the method, if one is defined, when an instance of the object is created. In the example the __init__ method is used when Book(…) is invoked.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900" u="none" cap="none" strike="noStrike"/>
              <a:t>By default, attributes in Python are public, that is, they can be referenced from the body of the program as well as from object methods.  The syntax is similar to creating an attribute, the difference being the object name is used instead of self.  Here's how it would be done in the sample program:</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aBook = Book ('Calculus Today', 'Dr. Diffy Q')</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print('The book is',</a:t>
            </a:r>
            <a:r>
              <a:rPr b="1" i="0" lang="en" sz="900" u="none" cap="none" strike="noStrike"/>
              <a:t> aBook.bookTitle</a:t>
            </a:r>
            <a:r>
              <a:rPr b="0" i="0" lang="en" sz="900" u="none" cap="none" strike="noStrike"/>
              <a:t>, '.')</a:t>
            </a:r>
          </a:p>
          <a:p>
            <a:pPr indent="0" lvl="0" marL="0" marR="0" rtl="0" algn="l">
              <a:lnSpc>
                <a:spcPct val="115000"/>
              </a:lnSpc>
              <a:spcBef>
                <a:spcPts val="0"/>
              </a:spcBef>
              <a:spcAft>
                <a:spcPts val="0"/>
              </a:spcAft>
              <a:buSzPct val="25000"/>
              <a:buFont typeface="Arial"/>
              <a:buNone/>
            </a:pPr>
            <a:r>
              <a:rPr b="0" i="0" lang="en" sz="900" u="none" cap="none" strike="noStrike"/>
              <a:t>print('The author is', </a:t>
            </a:r>
            <a:r>
              <a:rPr b="1" i="0" lang="en" sz="900" u="none" cap="none" strike="noStrike"/>
              <a:t>aBook.bookAuthor</a:t>
            </a:r>
            <a:r>
              <a:rPr b="0" i="0" lang="en" sz="900" u="none" cap="none" strike="noStrike"/>
              <a:t>, '.')</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The output when the program is run should be</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The book is Calculus Today .</a:t>
            </a:r>
          </a:p>
          <a:p>
            <a:pPr indent="0" lvl="0" marL="0" marR="0" rtl="0" algn="l">
              <a:lnSpc>
                <a:spcPct val="115000"/>
              </a:lnSpc>
              <a:spcBef>
                <a:spcPts val="0"/>
              </a:spcBef>
              <a:spcAft>
                <a:spcPts val="0"/>
              </a:spcAft>
              <a:buSzPct val="25000"/>
              <a:buFont typeface="Arial"/>
              <a:buNone/>
            </a:pPr>
            <a:r>
              <a:rPr b="0" i="0" lang="en" sz="900" u="none" cap="none" strike="noStrike"/>
              <a:t>The author is Dr. Diffy Q .</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900" u="none" cap="none" strike="noStrike"/>
              <a:t>One of the risks of allowing access to an object's attributes directly from the body of a program and not through a method is Python will allow it to be changed.  Add these statements to the program, and the virtual book 'Calculus Today' becomes 'The Cat in the Hat'.</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aBook.bookTitle = 'The Cat in the Hat'</a:t>
            </a:r>
          </a:p>
          <a:p>
            <a:pPr indent="0" lvl="0" marL="0" marR="0" rtl="0" algn="l">
              <a:lnSpc>
                <a:spcPct val="115000"/>
              </a:lnSpc>
              <a:spcBef>
                <a:spcPts val="0"/>
              </a:spcBef>
              <a:spcAft>
                <a:spcPts val="0"/>
              </a:spcAft>
              <a:buSzPct val="25000"/>
              <a:buFont typeface="Arial"/>
              <a:buNone/>
            </a:pPr>
            <a:r>
              <a:rPr b="0" i="0" lang="en" sz="900" u="none" cap="none" strike="noStrike"/>
              <a:t>aBook.bookAuthor  = 'Dr. Seuss'</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aBook.openBook()</a:t>
            </a:r>
          </a:p>
          <a:p>
            <a:pPr indent="0" lvl="0" marL="0" marR="0" rtl="0" algn="l">
              <a:lnSpc>
                <a:spcPct val="115000"/>
              </a:lnSpc>
              <a:spcBef>
                <a:spcPts val="0"/>
              </a:spcBef>
              <a:spcAft>
                <a:spcPts val="0"/>
              </a:spcAft>
              <a:buSzPct val="25000"/>
              <a:buFont typeface="Arial"/>
              <a:buNone/>
            </a:pPr>
            <a:r>
              <a:rPr b="0" i="0" lang="en" sz="900" u="none" cap="none" strike="noStrike"/>
              <a:t>aBook.closeBook()</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will display</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Open the book The Cat in the Hat written by Dr. Seuss .</a:t>
            </a:r>
          </a:p>
          <a:p>
            <a:pPr indent="0" lvl="0" marL="0" marR="0" rtl="0" algn="l">
              <a:lnSpc>
                <a:spcPct val="115000"/>
              </a:lnSpc>
              <a:spcBef>
                <a:spcPts val="0"/>
              </a:spcBef>
              <a:spcAft>
                <a:spcPts val="0"/>
              </a:spcAft>
              <a:buSzPct val="25000"/>
              <a:buFont typeface="Arial"/>
              <a:buNone/>
            </a:pPr>
            <a:r>
              <a:rPr b="0" i="0" lang="en" sz="900" u="none" cap="none" strike="noStrike"/>
              <a:t>Close the book The Cat in the Hat written by Dr. Seuss .</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The simplest way to prevent these kind of changes from occurring unintentionally is to develop a set of naming and programming conventions that make sense for your application and resist the temptation to take short cuts.   It is possible to design class interfaces (i.e. the methods and attributes that are defined for a class) to prevent some of these errors from occurring accidentally, but in many cases it would add more complexity than it's worth and good programming conventions will  be a more cost effective approach to use.</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900" u="none" cap="none" strike="noStrike"/>
              <a:t>The second kind of attribute is a class attribute.  If you were to compare a class attribute to an instance attribute, there is only one class attribute while there is one instance attribute for every object that created from that class. As an example, here's what a class attribute looks like that keeps track of the number of objects that were created from the class.</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class Book () :</a:t>
            </a:r>
          </a:p>
          <a:p>
            <a:pPr indent="0" lvl="0" marL="0" marR="0" rtl="0" algn="l">
              <a:lnSpc>
                <a:spcPct val="115000"/>
              </a:lnSpc>
              <a:spcBef>
                <a:spcPts val="0"/>
              </a:spcBef>
              <a:spcAft>
                <a:spcPts val="0"/>
              </a:spcAft>
              <a:buSzPct val="25000"/>
              <a:buFont typeface="Arial"/>
              <a:buNone/>
            </a:pPr>
            <a:r>
              <a:rPr b="0" i="0" lang="en" sz="900" u="none" cap="none" strike="noStrike"/>
              <a:t>    </a:t>
            </a:r>
            <a:r>
              <a:rPr b="1" i="0" lang="en" sz="900" u="none" cap="none" strike="noStrike"/>
              <a:t>booksCreated = 0</a:t>
            </a:r>
          </a:p>
          <a:p>
            <a:pPr indent="0" lvl="0" marL="0" marR="0" rtl="0" algn="l">
              <a:lnSpc>
                <a:spcPct val="115000"/>
              </a:lnSpc>
              <a:spcBef>
                <a:spcPts val="0"/>
              </a:spcBef>
              <a:spcAft>
                <a:spcPts val="0"/>
              </a:spcAft>
              <a:buSzPct val="25000"/>
              <a:buFont typeface="Arial"/>
              <a:buNone/>
            </a:pPr>
            <a:r>
              <a:rPr b="0" i="0" lang="en" sz="900" u="none" cap="none" strike="noStrike"/>
              <a:t>    </a:t>
            </a:r>
          </a:p>
          <a:p>
            <a:pPr indent="0" lvl="0" marL="0" marR="0" rtl="0" algn="l">
              <a:lnSpc>
                <a:spcPct val="115000"/>
              </a:lnSpc>
              <a:spcBef>
                <a:spcPts val="0"/>
              </a:spcBef>
              <a:spcAft>
                <a:spcPts val="0"/>
              </a:spcAft>
              <a:buSzPct val="25000"/>
              <a:buFont typeface="Arial"/>
              <a:buNone/>
            </a:pPr>
            <a:r>
              <a:rPr b="0" i="0" lang="en" sz="900" u="none" cap="none" strike="noStrike"/>
              <a:t>    def __init__(self, title, author):</a:t>
            </a:r>
          </a:p>
          <a:p>
            <a:pPr indent="0" lvl="0" marL="0" marR="0" rtl="0" algn="l">
              <a:lnSpc>
                <a:spcPct val="115000"/>
              </a:lnSpc>
              <a:spcBef>
                <a:spcPts val="0"/>
              </a:spcBef>
              <a:spcAft>
                <a:spcPts val="0"/>
              </a:spcAft>
              <a:buSzPct val="25000"/>
              <a:buFont typeface="Arial"/>
              <a:buNone/>
            </a:pPr>
            <a:r>
              <a:rPr b="0" i="0" lang="en" sz="900" u="none" cap="none" strike="noStrike"/>
              <a:t>        self.bookTitle       = title</a:t>
            </a:r>
          </a:p>
          <a:p>
            <a:pPr indent="0" lvl="0" marL="0" marR="0" rtl="0" algn="l">
              <a:lnSpc>
                <a:spcPct val="115000"/>
              </a:lnSpc>
              <a:spcBef>
                <a:spcPts val="0"/>
              </a:spcBef>
              <a:spcAft>
                <a:spcPts val="0"/>
              </a:spcAft>
              <a:buSzPct val="25000"/>
              <a:buFont typeface="Arial"/>
              <a:buNone/>
            </a:pPr>
            <a:r>
              <a:rPr b="0" i="0" lang="en" sz="900" u="none" cap="none" strike="noStrike"/>
              <a:t>        self.bookAuthor   = author</a:t>
            </a:r>
          </a:p>
          <a:p>
            <a:pPr indent="0" lvl="0" marL="0" marR="0" rtl="0" algn="l">
              <a:lnSpc>
                <a:spcPct val="115000"/>
              </a:lnSpc>
              <a:spcBef>
                <a:spcPts val="0"/>
              </a:spcBef>
              <a:spcAft>
                <a:spcPts val="0"/>
              </a:spcAft>
              <a:buSzPct val="25000"/>
              <a:buFont typeface="Arial"/>
              <a:buNone/>
            </a:pPr>
            <a:r>
              <a:rPr b="0" i="0" lang="en" sz="900" u="none" cap="none" strike="noStrike"/>
              <a:t>        </a:t>
            </a:r>
            <a:r>
              <a:rPr b="1" i="0" lang="en" sz="900" u="none" cap="none" strike="noStrike"/>
              <a:t>Book.booksCreated = Book.booksCreated + 1</a:t>
            </a:r>
          </a:p>
          <a:p>
            <a:pPr indent="0" lvl="0" marL="0" marR="0" rtl="0" algn="l">
              <a:lnSpc>
                <a:spcPct val="115000"/>
              </a:lnSpc>
              <a:spcBef>
                <a:spcPts val="0"/>
              </a:spcBef>
              <a:spcAft>
                <a:spcPts val="0"/>
              </a:spcAft>
              <a:buSzPct val="25000"/>
              <a:buFont typeface="Arial"/>
              <a:buNone/>
            </a:pPr>
            <a:r>
              <a:t/>
            </a:r>
            <a:endParaRPr b="1" i="0" sz="900" u="none" cap="none" strike="noStrike"/>
          </a:p>
          <a:p>
            <a:pPr indent="0" lvl="0" marL="0" marR="0" rtl="0" algn="l">
              <a:lnSpc>
                <a:spcPct val="115000"/>
              </a:lnSpc>
              <a:spcBef>
                <a:spcPts val="0"/>
              </a:spcBef>
              <a:spcAft>
                <a:spcPts val="0"/>
              </a:spcAft>
              <a:buSzPct val="25000"/>
              <a:buFont typeface="Arial"/>
              <a:buNone/>
            </a:pPr>
            <a:r>
              <a:t/>
            </a:r>
            <a:endParaRPr b="1"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aBook = Book ('Calculus Today', 'Dr. Diffy Q')</a:t>
            </a:r>
          </a:p>
          <a:p>
            <a:pPr indent="0" lvl="0" marL="0" marR="0" rtl="0" algn="l">
              <a:lnSpc>
                <a:spcPct val="115000"/>
              </a:lnSpc>
              <a:spcBef>
                <a:spcPts val="0"/>
              </a:spcBef>
              <a:spcAft>
                <a:spcPts val="0"/>
              </a:spcAft>
              <a:buSzPct val="25000"/>
              <a:buFont typeface="Arial"/>
              <a:buNone/>
            </a:pPr>
            <a:r>
              <a:rPr b="0" i="0" lang="en" sz="900" u="none" cap="none" strike="noStrike"/>
              <a:t>bBook = Book ('Schneier On Security', 'Bruce Schneier')</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1" i="0" lang="en" sz="900" u="none" cap="none" strike="noStrike"/>
              <a:t>print(Book.booksCreated, ' virtual book(s) exist.')</a:t>
            </a:r>
          </a:p>
          <a:p>
            <a:pPr indent="0" lvl="0" marL="0" marR="0" rtl="0" algn="l">
              <a:lnSpc>
                <a:spcPct val="115000"/>
              </a:lnSpc>
              <a:spcBef>
                <a:spcPts val="0"/>
              </a:spcBef>
              <a:spcAft>
                <a:spcPts val="0"/>
              </a:spcAft>
              <a:buSzPct val="25000"/>
              <a:buFont typeface="Arial"/>
              <a:buNone/>
            </a:pPr>
            <a:r>
              <a:t/>
            </a:r>
            <a:endParaRPr b="1"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The class attribute looks more like the definition of a variable that appears within a class declaration.  In the example the class attribute is </a:t>
            </a:r>
            <a:r>
              <a:rPr b="1" i="0" lang="en" sz="900" u="none" cap="none" strike="noStrike"/>
              <a:t>booksCreated </a:t>
            </a:r>
            <a:r>
              <a:rPr b="0" i="0" lang="en" sz="900" u="none" cap="none" strike="noStrike"/>
              <a:t>and it is assigned a value.  The class attribute looks more like an object attribute when it is used in code.  It follows the syntax object.attribute or Book.booksCreated.  The class attribute can be referenced or modified within a method or the body of the program.  Here Book.booksCreated is incremented from within the class initializer __init__ and then printed from the program body.</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Running this program results in the message</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2  virtual book(s) exist.</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900" u="none" cap="none" strike="noStrike"/>
              <a:t>One of the reasons I use camel back style for naming variables is to make it unlikely that another class or variable will have the same name.  For example I could use bookCount instead of just count for a class attribute.</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Python supports a naming convention for attributes that serves a similar purpose and it less clumsy. It takes advantage of the name mangling - the algorithm it uses to ensure that all the variables and attributes in a program are uniquely named. The naming convention uses the __  (the double underbar or dunderbar) notation.</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class Book () :</a:t>
            </a:r>
          </a:p>
          <a:p>
            <a:pPr indent="0" lvl="0" marL="0" marR="0" rtl="0" algn="l">
              <a:lnSpc>
                <a:spcPct val="115000"/>
              </a:lnSpc>
              <a:spcBef>
                <a:spcPts val="0"/>
              </a:spcBef>
              <a:spcAft>
                <a:spcPts val="0"/>
              </a:spcAft>
              <a:buSzPct val="25000"/>
              <a:buFont typeface="Arial"/>
              <a:buNone/>
            </a:pPr>
            <a:r>
              <a:rPr b="0" i="0" lang="en" sz="900" u="none" cap="none" strike="noStrike"/>
              <a:t>    </a:t>
            </a:r>
            <a:r>
              <a:rPr b="1" i="0" lang="en" sz="900" u="none" cap="none" strike="noStrike"/>
              <a:t>__count = 0</a:t>
            </a:r>
          </a:p>
          <a:p>
            <a:pPr indent="0" lvl="0" marL="0" marR="0" rtl="0" algn="l">
              <a:lnSpc>
                <a:spcPct val="115000"/>
              </a:lnSpc>
              <a:spcBef>
                <a:spcPts val="0"/>
              </a:spcBef>
              <a:spcAft>
                <a:spcPts val="0"/>
              </a:spcAft>
              <a:buSzPct val="25000"/>
              <a:buFont typeface="Arial"/>
              <a:buNone/>
            </a:pPr>
            <a:r>
              <a:rPr b="0" i="0" lang="en" sz="900" u="none" cap="none" strike="noStrike"/>
              <a:t>    </a:t>
            </a:r>
          </a:p>
          <a:p>
            <a:pPr indent="0" lvl="0" marL="0" marR="0" rtl="0" algn="l">
              <a:lnSpc>
                <a:spcPct val="115000"/>
              </a:lnSpc>
              <a:spcBef>
                <a:spcPts val="0"/>
              </a:spcBef>
              <a:spcAft>
                <a:spcPts val="0"/>
              </a:spcAft>
              <a:buSzPct val="25000"/>
              <a:buFont typeface="Arial"/>
              <a:buNone/>
            </a:pPr>
            <a:r>
              <a:rPr b="0" i="0" lang="en" sz="900" u="none" cap="none" strike="noStrike"/>
              <a:t>    def __init__(self, title, author):</a:t>
            </a:r>
          </a:p>
          <a:p>
            <a:pPr indent="0" lvl="0" marL="0" marR="0" rtl="0" algn="l">
              <a:lnSpc>
                <a:spcPct val="115000"/>
              </a:lnSpc>
              <a:spcBef>
                <a:spcPts val="0"/>
              </a:spcBef>
              <a:spcAft>
                <a:spcPts val="0"/>
              </a:spcAft>
              <a:buSzPct val="25000"/>
              <a:buFont typeface="Arial"/>
              <a:buNone/>
            </a:pPr>
            <a:r>
              <a:rPr b="0" i="0" lang="en" sz="900" u="none" cap="none" strike="noStrike"/>
              <a:t>        self.bookTitle    = title</a:t>
            </a:r>
          </a:p>
          <a:p>
            <a:pPr indent="0" lvl="0" marL="0" marR="0" rtl="0" algn="l">
              <a:lnSpc>
                <a:spcPct val="115000"/>
              </a:lnSpc>
              <a:spcBef>
                <a:spcPts val="0"/>
              </a:spcBef>
              <a:spcAft>
                <a:spcPts val="0"/>
              </a:spcAft>
              <a:buSzPct val="25000"/>
              <a:buFont typeface="Arial"/>
              <a:buNone/>
            </a:pPr>
            <a:r>
              <a:rPr b="0" i="0" lang="en" sz="900" u="none" cap="none" strike="noStrike"/>
              <a:t>        self.bookAuthor   = author</a:t>
            </a:r>
          </a:p>
          <a:p>
            <a:pPr indent="0" lvl="0" marL="0" marR="0" rtl="0" algn="l">
              <a:lnSpc>
                <a:spcPct val="115000"/>
              </a:lnSpc>
              <a:spcBef>
                <a:spcPts val="0"/>
              </a:spcBef>
              <a:spcAft>
                <a:spcPts val="0"/>
              </a:spcAft>
              <a:buSzPct val="25000"/>
              <a:buFont typeface="Arial"/>
              <a:buNone/>
            </a:pPr>
            <a:r>
              <a:rPr b="0" i="0" lang="en" sz="900" u="none" cap="none" strike="noStrike"/>
              <a:t>        </a:t>
            </a:r>
            <a:r>
              <a:rPr b="1" i="0" lang="en" sz="900" u="none" cap="none" strike="noStrike"/>
              <a:t>Book.__count = Book.__count + 1</a:t>
            </a:r>
          </a:p>
          <a:p>
            <a:pPr indent="0" lvl="0" marL="0" marR="0" rtl="0" algn="l">
              <a:lnSpc>
                <a:spcPct val="115000"/>
              </a:lnSpc>
              <a:spcBef>
                <a:spcPts val="0"/>
              </a:spcBef>
              <a:spcAft>
                <a:spcPts val="0"/>
              </a:spcAft>
              <a:buSzPct val="25000"/>
              <a:buFont typeface="Arial"/>
              <a:buNone/>
            </a:pPr>
            <a:r>
              <a:t/>
            </a:r>
            <a:endParaRPr b="1"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aBook = Book ('Calculus Today', 'Dr. Diffy Q')</a:t>
            </a:r>
          </a:p>
          <a:p>
            <a:pPr indent="0" lvl="0" marL="0" marR="0" rtl="0" algn="l">
              <a:lnSpc>
                <a:spcPct val="115000"/>
              </a:lnSpc>
              <a:spcBef>
                <a:spcPts val="0"/>
              </a:spcBef>
              <a:spcAft>
                <a:spcPts val="0"/>
              </a:spcAft>
              <a:buSzPct val="25000"/>
              <a:buFont typeface="Arial"/>
              <a:buNone/>
            </a:pPr>
            <a:r>
              <a:rPr b="0" i="0" lang="en" sz="900" u="none" cap="none" strike="noStrike"/>
              <a:t>bBook = Book ('Schneier on Security', 'Bruce Schneier')</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print(</a:t>
            </a:r>
            <a:r>
              <a:rPr b="1" i="0" lang="en" sz="900" u="none" cap="none" strike="noStrike"/>
              <a:t>Book.__count</a:t>
            </a:r>
            <a:r>
              <a:rPr b="0" i="0" lang="en" sz="900" u="none" cap="none" strike="noStrike"/>
              <a:t>, 'virtual book(s) were created')</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which results in the AttributeError error being thrown.</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AttributeError: type object 'Book' has no attribute '__count'</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It is possible to get around this error by using the name Python creates for __ attributes object._Class__attribute.  Making the substitution in the print statement</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print(Book.</a:t>
            </a:r>
            <a:r>
              <a:rPr b="1" i="0" lang="en" sz="900" u="none" cap="none" strike="noStrike"/>
              <a:t>_Book__count</a:t>
            </a:r>
            <a:r>
              <a:rPr b="0" i="0" lang="en" sz="900" u="none" cap="none" strike="noStrike"/>
              <a:t>, 'virtual book(s) were created')</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The book program no longer throws the AttributeError and the message comes out. Notice the attribute within the class is still referred to by Book.__count.</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2 virtual book(s) were created</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That concludes the explanation of attributes.  There are two kinds - instance attributes and class attributes.  The difference between the two is there is one copy of the attribute  per object instance and class attributes have just one per class.  To make your programming life easier, name collisions can be avoided by taking advantage of the name mangling feature in Python to make attributes pseudo-private</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buSzPct val="25000"/>
              <a:buFont typeface="Arial"/>
              <a:buNone/>
            </a:pPr>
            <a:r>
              <a:t/>
            </a:r>
            <a:endParaRPr b="0" i="0" sz="9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SzPct val="25000"/>
              <a:buFont typeface="Arial"/>
              <a:buNone/>
            </a:pPr>
            <a:r>
              <a:rPr b="0" i="0" lang="en" sz="900" u="none" cap="none" strike="noStrike"/>
              <a:t>The last aspect of object oriented programming we'll cover is inheritance.  Inheritance gives programmers the ability reuse code - potentially a lot of code. Projects that would be unrealistic to write from scratch can be completed in short order.</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 When defining a new class that will inherit from another class, all you have do is specify the parent class name on the Class statement - </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class name(parentClass): </a:t>
            </a:r>
          </a:p>
          <a:p>
            <a:pPr indent="0" lvl="0" marL="0" marR="0" rtl="0" algn="l">
              <a:lnSpc>
                <a:spcPct val="115000"/>
              </a:lnSpc>
              <a:spcBef>
                <a:spcPts val="0"/>
              </a:spcBef>
              <a:spcAft>
                <a:spcPts val="0"/>
              </a:spcAft>
              <a:buSzPct val="25000"/>
              <a:buFont typeface="Arial"/>
              <a:buNone/>
            </a:pPr>
            <a:r>
              <a:rPr b="0" i="0" lang="en" sz="900" u="none" cap="none" strike="noStrike"/>
              <a:t>statement</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The programmer then has access to all of the methods and attributes defined in the parent class. Here's the example.</a:t>
            </a:r>
          </a:p>
          <a:p>
            <a:pPr indent="0" lvl="0" marL="0" marR="0" rtl="0" algn="l">
              <a:lnSpc>
                <a:spcPct val="115000"/>
              </a:lnSpc>
              <a:spcBef>
                <a:spcPts val="0"/>
              </a:spcBef>
              <a:spcAft>
                <a:spcPts val="0"/>
              </a:spcAft>
              <a:buSzPct val="25000"/>
              <a:buFont typeface="Arial"/>
              <a:buNone/>
            </a:pPr>
            <a:r>
              <a:rPr b="0" i="0" lang="en" sz="900" u="none" cap="none" strike="noStrike"/>
              <a:t> </a:t>
            </a:r>
          </a:p>
          <a:p>
            <a:pPr indent="0" lvl="0" marL="0" marR="0" rtl="0" algn="l">
              <a:lnSpc>
                <a:spcPct val="115000"/>
              </a:lnSpc>
              <a:spcBef>
                <a:spcPts val="0"/>
              </a:spcBef>
              <a:spcAft>
                <a:spcPts val="0"/>
              </a:spcAft>
              <a:buSzPct val="25000"/>
              <a:buFont typeface="Arial"/>
              <a:buNone/>
            </a:pPr>
            <a:r>
              <a:rPr b="0" i="0" lang="en" sz="900" u="none" cap="none" strike="noStrike"/>
              <a:t>class Book ():</a:t>
            </a:r>
          </a:p>
          <a:p>
            <a:pPr indent="0" lvl="0" marL="0" marR="0" rtl="0" algn="l">
              <a:lnSpc>
                <a:spcPct val="115000"/>
              </a:lnSpc>
              <a:spcBef>
                <a:spcPts val="0"/>
              </a:spcBef>
              <a:spcAft>
                <a:spcPts val="0"/>
              </a:spcAft>
              <a:buSzPct val="25000"/>
              <a:buFont typeface="Arial"/>
              <a:buNone/>
            </a:pPr>
            <a:r>
              <a:rPr b="0" i="0" lang="en" sz="900" u="none" cap="none" strike="noStrike"/>
              <a:t>    def __init__(self, title, author):</a:t>
            </a:r>
          </a:p>
          <a:p>
            <a:pPr indent="0" lvl="0" marL="0" marR="0" rtl="0" algn="l">
              <a:lnSpc>
                <a:spcPct val="115000"/>
              </a:lnSpc>
              <a:spcBef>
                <a:spcPts val="0"/>
              </a:spcBef>
              <a:spcAft>
                <a:spcPts val="0"/>
              </a:spcAft>
              <a:buSzPct val="25000"/>
              <a:buFont typeface="Arial"/>
              <a:buNone/>
            </a:pPr>
            <a:r>
              <a:rPr b="0" i="0" lang="en" sz="900" u="none" cap="none" strike="noStrike"/>
              <a:t>        self.bookTitle   = title</a:t>
            </a:r>
          </a:p>
          <a:p>
            <a:pPr indent="0" lvl="0" marL="0" marR="0" rtl="0" algn="l">
              <a:lnSpc>
                <a:spcPct val="115000"/>
              </a:lnSpc>
              <a:spcBef>
                <a:spcPts val="0"/>
              </a:spcBef>
              <a:spcAft>
                <a:spcPts val="0"/>
              </a:spcAft>
              <a:buSzPct val="25000"/>
              <a:buFont typeface="Arial"/>
              <a:buNone/>
            </a:pPr>
            <a:r>
              <a:rPr b="0" i="0" lang="en" sz="900" u="none" cap="none" strike="noStrike"/>
              <a:t>        self.bookAuthor  = author</a:t>
            </a:r>
          </a:p>
          <a:p>
            <a:pPr indent="0" lvl="0" marL="0" marR="0" rtl="0" algn="l">
              <a:lnSpc>
                <a:spcPct val="115000"/>
              </a:lnSpc>
              <a:spcBef>
                <a:spcPts val="0"/>
              </a:spcBef>
              <a:spcAft>
                <a:spcPts val="0"/>
              </a:spcAft>
              <a:buSzPct val="25000"/>
              <a:buFont typeface="Arial"/>
              <a:buNone/>
            </a:pPr>
            <a:r>
              <a:rPr b="0" i="0" lang="en" sz="900" u="none" cap="none" strike="noStrike"/>
              <a:t>    def openBook(self):</a:t>
            </a:r>
          </a:p>
          <a:p>
            <a:pPr indent="0" lvl="0" marL="0" marR="0" rtl="0" algn="l">
              <a:lnSpc>
                <a:spcPct val="115000"/>
              </a:lnSpc>
              <a:spcBef>
                <a:spcPts val="0"/>
              </a:spcBef>
              <a:spcAft>
                <a:spcPts val="0"/>
              </a:spcAft>
              <a:buSzPct val="25000"/>
              <a:buFont typeface="Arial"/>
              <a:buNone/>
            </a:pPr>
            <a:r>
              <a:rPr b="0" i="0" lang="en" sz="900" u="none" cap="none" strike="noStrike"/>
              <a:t>        print('Open the book', self.bookTitle, 'written by’, </a:t>
            </a:r>
          </a:p>
          <a:p>
            <a:pPr indent="0" lvl="0" marL="0" marR="0" rtl="0" algn="l">
              <a:lnSpc>
                <a:spcPct val="115000"/>
              </a:lnSpc>
              <a:spcBef>
                <a:spcPts val="0"/>
              </a:spcBef>
              <a:spcAft>
                <a:spcPts val="0"/>
              </a:spcAft>
              <a:buSzPct val="25000"/>
              <a:buFont typeface="Arial"/>
              <a:buNone/>
            </a:pPr>
            <a:r>
              <a:rPr b="0" i="0" lang="en" sz="900" u="none" cap="none" strike="noStrike"/>
              <a:t>self.bookAuthor, '.')</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class ChildrensBook(Book):</a:t>
            </a:r>
          </a:p>
          <a:p>
            <a:pPr indent="0" lvl="0" marL="0" marR="0" rtl="0" algn="l">
              <a:lnSpc>
                <a:spcPct val="115000"/>
              </a:lnSpc>
              <a:spcBef>
                <a:spcPts val="0"/>
              </a:spcBef>
              <a:spcAft>
                <a:spcPts val="0"/>
              </a:spcAft>
              <a:buSzPct val="25000"/>
              <a:buFont typeface="Arial"/>
              <a:buNone/>
            </a:pPr>
            <a:r>
              <a:rPr b="0" i="0" lang="en" sz="900" u="none" cap="none" strike="noStrike"/>
              <a:t>    def __init__(self, title, author):</a:t>
            </a:r>
          </a:p>
          <a:p>
            <a:pPr indent="0" lvl="0" marL="0" marR="0" rtl="0" algn="l">
              <a:lnSpc>
                <a:spcPct val="115000"/>
              </a:lnSpc>
              <a:spcBef>
                <a:spcPts val="0"/>
              </a:spcBef>
              <a:spcAft>
                <a:spcPts val="0"/>
              </a:spcAft>
              <a:buSzPct val="25000"/>
              <a:buFont typeface="Arial"/>
              <a:buNone/>
            </a:pPr>
            <a:r>
              <a:rPr b="0" i="0" lang="en" sz="900" u="none" cap="none" strike="noStrike"/>
              <a:t>        super().__init__(title, author)</a:t>
            </a:r>
          </a:p>
          <a:p>
            <a:pPr indent="0" lvl="0" marL="0" marR="0" rtl="0" algn="l">
              <a:lnSpc>
                <a:spcPct val="115000"/>
              </a:lnSpc>
              <a:spcBef>
                <a:spcPts val="0"/>
              </a:spcBef>
              <a:spcAft>
                <a:spcPts val="0"/>
              </a:spcAft>
              <a:buSzPct val="25000"/>
              <a:buFont typeface="Arial"/>
              <a:buNone/>
            </a:pPr>
            <a:r>
              <a:rPr b="0" i="0" lang="en" sz="900" u="none" cap="none" strike="noStrike"/>
              <a:t>        self.bookPrice = 2.0</a:t>
            </a:r>
          </a:p>
          <a:p>
            <a:pPr indent="0" lvl="0" marL="0" marR="0" rtl="0" algn="l">
              <a:lnSpc>
                <a:spcPct val="115000"/>
              </a:lnSpc>
              <a:spcBef>
                <a:spcPts val="0"/>
              </a:spcBef>
              <a:spcAft>
                <a:spcPts val="0"/>
              </a:spcAft>
              <a:buSzPct val="25000"/>
              <a:buFont typeface="Arial"/>
              <a:buNone/>
            </a:pPr>
            <a:r>
              <a:rPr b="0" i="0" lang="en" sz="900" u="none" cap="none" strike="noStrike"/>
              <a:t>    def openBook(self):</a:t>
            </a:r>
          </a:p>
          <a:p>
            <a:pPr indent="0" lvl="0" marL="0" marR="0" rtl="0" algn="l">
              <a:lnSpc>
                <a:spcPct val="115000"/>
              </a:lnSpc>
              <a:spcBef>
                <a:spcPts val="0"/>
              </a:spcBef>
              <a:spcAft>
                <a:spcPts val="0"/>
              </a:spcAft>
              <a:buSzPct val="25000"/>
              <a:buFont typeface="Arial"/>
              <a:buNone/>
            </a:pPr>
            <a:r>
              <a:rPr b="0" i="0" lang="en" sz="900" u="none" cap="none" strike="noStrike"/>
              <a:t>        print('Open the childrens book', self.bookTitle, 'written by', self.bookAuthor, '.')</a:t>
            </a:r>
          </a:p>
          <a:p>
            <a:pPr indent="0" lvl="0" marL="0" marR="0" rtl="0" algn="l">
              <a:lnSpc>
                <a:spcPct val="115000"/>
              </a:lnSpc>
              <a:spcBef>
                <a:spcPts val="0"/>
              </a:spcBef>
              <a:spcAft>
                <a:spcPts val="0"/>
              </a:spcAft>
              <a:buSzPct val="25000"/>
              <a:buFont typeface="Arial"/>
              <a:buNone/>
            </a:pPr>
            <a:r>
              <a:rPr b="0" i="0" lang="en" sz="900" u="none" cap="none" strike="noStrike"/>
              <a:t>    def readBookAloud(self):</a:t>
            </a:r>
          </a:p>
          <a:p>
            <a:pPr indent="0" lvl="0" marL="0" marR="0" rtl="0" algn="l">
              <a:lnSpc>
                <a:spcPct val="115000"/>
              </a:lnSpc>
              <a:spcBef>
                <a:spcPts val="0"/>
              </a:spcBef>
              <a:spcAft>
                <a:spcPts val="0"/>
              </a:spcAft>
              <a:buSzPct val="25000"/>
              <a:buFont typeface="Arial"/>
              <a:buNone/>
            </a:pPr>
            <a:r>
              <a:rPr b="0" i="0" lang="en" sz="900" u="none" cap="none" strike="noStrike"/>
              <a:t>        print('Read the childrens book', self.bookTitle, 'written by', self.bookAuthor, 'aloud.')</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aChildrensBook = ChildrensBook('One Fish Two Fish Red Fish Blue Fish', 'Dr. Seuss')</a:t>
            </a:r>
          </a:p>
          <a:p>
            <a:pPr indent="0" lvl="0" marL="0" marR="0" rtl="0" algn="l">
              <a:lnSpc>
                <a:spcPct val="115000"/>
              </a:lnSpc>
              <a:spcBef>
                <a:spcPts val="0"/>
              </a:spcBef>
              <a:spcAft>
                <a:spcPts val="0"/>
              </a:spcAft>
              <a:buSzPct val="25000"/>
              <a:buFont typeface="Arial"/>
              <a:buNone/>
            </a:pPr>
            <a:r>
              <a:rPr b="0" i="0" lang="en" sz="900" u="none" cap="none" strike="noStrike"/>
              <a:t>aChildrensBook.openBook()</a:t>
            </a:r>
          </a:p>
          <a:p>
            <a:pPr indent="0" lvl="0" marL="0" marR="0" rtl="0" algn="l">
              <a:lnSpc>
                <a:spcPct val="115000"/>
              </a:lnSpc>
              <a:spcBef>
                <a:spcPts val="0"/>
              </a:spcBef>
              <a:spcAft>
                <a:spcPts val="0"/>
              </a:spcAft>
              <a:buSzPct val="25000"/>
              <a:buFont typeface="Arial"/>
              <a:buNone/>
            </a:pPr>
            <a:r>
              <a:rPr b="0" i="0" lang="en" sz="900" u="none" cap="none" strike="noStrike"/>
              <a:t>aChildrensBook.readBookAloud()</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Any instance of the ChildrensBook class will be able to use new methods from it's definition, any methods that replace a method defined in it's parent class, and methods that are unique to it's parent. The instance of the ChildrensBook class uses the initializer __init__ from it's parent class Book, the openBook instance method that replaces or overrides the openBook method in the Book Class, and the new method readBookAloud from the ChildrensBookClass</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Attributes from a parent class are inherited by it's children as well. Class and method attributes can be used in the methods of it's children and in the main program. However, attributes that are defined in a subclass of the parent, are not available for the parent to use.</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When a method is overridden in a subclass, the parent's version is no longer invoked.  This can cause problems if the parent's method performs some function that isn't duplicated in the child's version of the method.</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A good example of this situation occurs when the parent class has attributes that need to be set for correct functioning and the child class defines some new attributes that also need to be set. If both classes have the initializer, only the child class attributes are set.  The super() gets around this problem.</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rPr b="0" i="0" lang="en" sz="900" u="none" cap="none" strike="noStrike"/>
              <a:t>super() returns the class object of the parent, in this example Book.  With that object, it's method, __init__ may be invoked, setting the attributes bookTitle and bookAuthor.  When its finished, the child's initializer continues after the super() statement and sets the new instance attribute bookPrice to 2.0.</a:t>
            </a:r>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spcAft>
                <a:spcPts val="0"/>
              </a:spcAft>
              <a:buSzPct val="25000"/>
              <a:buFont typeface="Arial"/>
              <a:buNone/>
            </a:pPr>
            <a:r>
              <a:t/>
            </a:r>
            <a:endParaRPr b="0" i="0" sz="900" u="none" cap="none" strike="noStrike"/>
          </a:p>
          <a:p>
            <a:pPr indent="0" lvl="0" marL="0" marR="0" rtl="0" algn="l">
              <a:lnSpc>
                <a:spcPct val="115000"/>
              </a:lnSpc>
              <a:spcBef>
                <a:spcPts val="0"/>
              </a:spcBef>
              <a:buSzPct val="25000"/>
              <a:buFont typeface="Arial"/>
              <a:buNone/>
            </a:pPr>
            <a:r>
              <a:t/>
            </a:r>
            <a:endParaRPr b="0" i="0" sz="9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ph type="ctrTitle"/>
          </p:nvPr>
        </p:nvSpPr>
        <p:spPr>
          <a:xfrm>
            <a:off x="311700" y="392150"/>
            <a:ext cx="8520599" cy="2690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80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80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80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80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80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80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80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80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8000">
                <a:solidFill>
                  <a:schemeClr val="accent1"/>
                </a:solidFill>
                <a:latin typeface="Amatic SC"/>
                <a:ea typeface="Amatic SC"/>
                <a:cs typeface="Amatic SC"/>
                <a:sym typeface="Amatic SC"/>
              </a:defRPr>
            </a:lvl9pPr>
          </a:lstStyle>
          <a:p/>
        </p:txBody>
      </p:sp>
      <p:sp>
        <p:nvSpPr>
          <p:cNvPr id="12" name="Shape 12"/>
          <p:cNvSpPr txBox="1"/>
          <p:nvPr>
            <p:ph idx="1" type="subTitle"/>
          </p:nvPr>
        </p:nvSpPr>
        <p:spPr>
          <a:xfrm>
            <a:off x="311700" y="3890400"/>
            <a:ext cx="8520599" cy="706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9pPr>
          </a:lstStyle>
          <a:p/>
        </p:txBody>
      </p:sp>
      <p:sp>
        <p:nvSpPr>
          <p:cNvPr id="13" name="Shape 1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599" cy="19818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lt1"/>
              </a:buClr>
              <a:buFont typeface="Amatic SC"/>
              <a:buNone/>
              <a:defRPr b="1" i="0" sz="12000" u="none" cap="none" strike="noStrike">
                <a:solidFill>
                  <a:schemeClr val="lt1"/>
                </a:solidFill>
                <a:latin typeface="Amatic SC"/>
                <a:ea typeface="Amatic SC"/>
                <a:cs typeface="Amatic SC"/>
                <a:sym typeface="Amatic SC"/>
              </a:defRPr>
            </a:lvl1pPr>
            <a:lvl2pPr indent="0" lvl="1" algn="ctr">
              <a:spcBef>
                <a:spcPts val="0"/>
              </a:spcBef>
              <a:buClr>
                <a:schemeClr val="lt1"/>
              </a:buClr>
              <a:buFont typeface="Amatic SC"/>
              <a:buNone/>
              <a:defRPr b="1" sz="12000">
                <a:solidFill>
                  <a:schemeClr val="lt1"/>
                </a:solidFill>
                <a:latin typeface="Amatic SC"/>
                <a:ea typeface="Amatic SC"/>
                <a:cs typeface="Amatic SC"/>
                <a:sym typeface="Amatic SC"/>
              </a:defRPr>
            </a:lvl2pPr>
            <a:lvl3pPr indent="0" lvl="2" algn="ctr">
              <a:spcBef>
                <a:spcPts val="0"/>
              </a:spcBef>
              <a:buClr>
                <a:schemeClr val="lt1"/>
              </a:buClr>
              <a:buFont typeface="Amatic SC"/>
              <a:buNone/>
              <a:defRPr b="1" sz="12000">
                <a:solidFill>
                  <a:schemeClr val="lt1"/>
                </a:solidFill>
                <a:latin typeface="Amatic SC"/>
                <a:ea typeface="Amatic SC"/>
                <a:cs typeface="Amatic SC"/>
                <a:sym typeface="Amatic SC"/>
              </a:defRPr>
            </a:lvl3pPr>
            <a:lvl4pPr indent="0" lvl="3" algn="ctr">
              <a:spcBef>
                <a:spcPts val="0"/>
              </a:spcBef>
              <a:buClr>
                <a:schemeClr val="lt1"/>
              </a:buClr>
              <a:buFont typeface="Amatic SC"/>
              <a:buNone/>
              <a:defRPr b="1" sz="12000">
                <a:solidFill>
                  <a:schemeClr val="lt1"/>
                </a:solidFill>
                <a:latin typeface="Amatic SC"/>
                <a:ea typeface="Amatic SC"/>
                <a:cs typeface="Amatic SC"/>
                <a:sym typeface="Amatic SC"/>
              </a:defRPr>
            </a:lvl4pPr>
            <a:lvl5pPr indent="0" lvl="4" algn="ctr">
              <a:spcBef>
                <a:spcPts val="0"/>
              </a:spcBef>
              <a:buClr>
                <a:schemeClr val="lt1"/>
              </a:buClr>
              <a:buFont typeface="Amatic SC"/>
              <a:buNone/>
              <a:defRPr b="1" sz="12000">
                <a:solidFill>
                  <a:schemeClr val="lt1"/>
                </a:solidFill>
                <a:latin typeface="Amatic SC"/>
                <a:ea typeface="Amatic SC"/>
                <a:cs typeface="Amatic SC"/>
                <a:sym typeface="Amatic SC"/>
              </a:defRPr>
            </a:lvl5pPr>
            <a:lvl6pPr indent="0" lvl="5" algn="ctr">
              <a:spcBef>
                <a:spcPts val="0"/>
              </a:spcBef>
              <a:buClr>
                <a:schemeClr val="lt1"/>
              </a:buClr>
              <a:buFont typeface="Amatic SC"/>
              <a:buNone/>
              <a:defRPr b="1" sz="12000">
                <a:solidFill>
                  <a:schemeClr val="lt1"/>
                </a:solidFill>
                <a:latin typeface="Amatic SC"/>
                <a:ea typeface="Amatic SC"/>
                <a:cs typeface="Amatic SC"/>
                <a:sym typeface="Amatic SC"/>
              </a:defRPr>
            </a:lvl6pPr>
            <a:lvl7pPr indent="0" lvl="6" algn="ctr">
              <a:spcBef>
                <a:spcPts val="0"/>
              </a:spcBef>
              <a:buClr>
                <a:schemeClr val="lt1"/>
              </a:buClr>
              <a:buFont typeface="Amatic SC"/>
              <a:buNone/>
              <a:defRPr b="1" sz="12000">
                <a:solidFill>
                  <a:schemeClr val="lt1"/>
                </a:solidFill>
                <a:latin typeface="Amatic SC"/>
                <a:ea typeface="Amatic SC"/>
                <a:cs typeface="Amatic SC"/>
                <a:sym typeface="Amatic SC"/>
              </a:defRPr>
            </a:lvl7pPr>
            <a:lvl8pPr indent="0" lvl="7" algn="ctr">
              <a:spcBef>
                <a:spcPts val="0"/>
              </a:spcBef>
              <a:buClr>
                <a:schemeClr val="lt1"/>
              </a:buClr>
              <a:buFont typeface="Amatic SC"/>
              <a:buNone/>
              <a:defRPr b="1" sz="12000">
                <a:solidFill>
                  <a:schemeClr val="lt1"/>
                </a:solidFill>
                <a:latin typeface="Amatic SC"/>
                <a:ea typeface="Amatic SC"/>
                <a:cs typeface="Amatic SC"/>
                <a:sym typeface="Amatic SC"/>
              </a:defRPr>
            </a:lvl8pPr>
            <a:lvl9pPr indent="0" lvl="8" algn="ctr">
              <a:spcBef>
                <a:spcPts val="0"/>
              </a:spcBef>
              <a:buClr>
                <a:schemeClr val="lt1"/>
              </a:buClr>
              <a:buFont typeface="Amatic SC"/>
              <a:buNone/>
              <a:defRPr b="1" sz="12000">
                <a:solidFill>
                  <a:schemeClr val="lt1"/>
                </a:solidFill>
                <a:latin typeface="Amatic SC"/>
                <a:ea typeface="Amatic SC"/>
                <a:cs typeface="Amatic SC"/>
                <a:sym typeface="Amatic SC"/>
              </a:defRPr>
            </a:lvl9pPr>
          </a:lstStyle>
          <a:p/>
        </p:txBody>
      </p:sp>
      <p:sp>
        <p:nvSpPr>
          <p:cNvPr id="48" name="Shape 48"/>
          <p:cNvSpPr txBox="1"/>
          <p:nvPr>
            <p:ph idx="1" type="body"/>
          </p:nvPr>
        </p:nvSpPr>
        <p:spPr>
          <a:xfrm>
            <a:off x="311700" y="33046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16" name="Shape 1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17" name="Shape 1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8" name="Shape 18"/>
        <p:cNvGrpSpPr/>
        <p:nvPr/>
      </p:nvGrpSpPr>
      <p:grpSpPr>
        <a:xfrm>
          <a:off x="0" y="0"/>
          <a:ext cx="0" cy="0"/>
          <a:chOff x="0" y="0"/>
          <a:chExt cx="0" cy="0"/>
        </a:xfrm>
      </p:grpSpPr>
      <p:sp>
        <p:nvSpPr>
          <p:cNvPr id="19" name="Shape 19"/>
          <p:cNvSpPr txBox="1"/>
          <p:nvPr>
            <p:ph type="title"/>
          </p:nvPr>
        </p:nvSpPr>
        <p:spPr>
          <a:xfrm>
            <a:off x="2802750" y="802500"/>
            <a:ext cx="3538499" cy="3538499"/>
          </a:xfrm>
          <a:prstGeom prst="rect">
            <a:avLst/>
          </a:prstGeom>
          <a:solidFill>
            <a:srgbClr val="FFFFFF"/>
          </a:solid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48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48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48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48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48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48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48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48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4800">
                <a:solidFill>
                  <a:schemeClr val="accent1"/>
                </a:solidFill>
                <a:latin typeface="Amatic SC"/>
                <a:ea typeface="Amatic SC"/>
                <a:cs typeface="Amatic SC"/>
                <a:sym typeface="Amatic SC"/>
              </a:defRPr>
            </a:lvl9pPr>
          </a:lstStyle>
          <a:p/>
        </p:txBody>
      </p:sp>
      <p:sp>
        <p:nvSpPr>
          <p:cNvPr id="20" name="Shape 2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23" name="Shape 23"/>
          <p:cNvSpPr txBox="1"/>
          <p:nvPr>
            <p:ph idx="1" type="body"/>
          </p:nvPr>
        </p:nvSpPr>
        <p:spPr>
          <a:xfrm>
            <a:off x="3117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4" name="Shape 24"/>
          <p:cNvSpPr txBox="1"/>
          <p:nvPr>
            <p:ph idx="2" type="body"/>
          </p:nvPr>
        </p:nvSpPr>
        <p:spPr>
          <a:xfrm>
            <a:off x="48324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5" name="Shape 2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0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0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0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0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0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0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0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0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000">
                <a:solidFill>
                  <a:schemeClr val="accent1"/>
                </a:solidFill>
                <a:latin typeface="Amatic SC"/>
                <a:ea typeface="Amatic SC"/>
                <a:cs typeface="Amatic SC"/>
                <a:sym typeface="Amatic SC"/>
              </a:defRPr>
            </a:lvl9pPr>
          </a:lstStyle>
          <a:p/>
        </p:txBody>
      </p:sp>
      <p:sp>
        <p:nvSpPr>
          <p:cNvPr id="28" name="Shape 2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Amatic SC"/>
              <a:buNone/>
              <a:defRPr b="1" i="0" sz="30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30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30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30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30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30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30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30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3000">
                <a:solidFill>
                  <a:schemeClr val="accent1"/>
                </a:solidFill>
                <a:latin typeface="Amatic SC"/>
                <a:ea typeface="Amatic SC"/>
                <a:cs typeface="Amatic SC"/>
                <a:sym typeface="Amatic SC"/>
              </a:defRPr>
            </a:lvl9pPr>
          </a:lstStyle>
          <a:p/>
        </p:txBody>
      </p:sp>
      <p:sp>
        <p:nvSpPr>
          <p:cNvPr id="31" name="Shape 31"/>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32" name="Shape 3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matic SC"/>
              <a:buNone/>
              <a:defRPr b="1" i="0" sz="6000" u="none" cap="none" strike="noStrike">
                <a:solidFill>
                  <a:schemeClr val="lt1"/>
                </a:solidFill>
                <a:latin typeface="Amatic SC"/>
                <a:ea typeface="Amatic SC"/>
                <a:cs typeface="Amatic SC"/>
                <a:sym typeface="Amatic SC"/>
              </a:defRPr>
            </a:lvl1pPr>
            <a:lvl2pPr indent="0" lvl="1">
              <a:spcBef>
                <a:spcPts val="0"/>
              </a:spcBef>
              <a:buClr>
                <a:schemeClr val="lt1"/>
              </a:buClr>
              <a:buFont typeface="Amatic SC"/>
              <a:buNone/>
              <a:defRPr b="1" sz="6000">
                <a:solidFill>
                  <a:schemeClr val="lt1"/>
                </a:solidFill>
                <a:latin typeface="Amatic SC"/>
                <a:ea typeface="Amatic SC"/>
                <a:cs typeface="Amatic SC"/>
                <a:sym typeface="Amatic SC"/>
              </a:defRPr>
            </a:lvl2pPr>
            <a:lvl3pPr indent="0" lvl="2">
              <a:spcBef>
                <a:spcPts val="0"/>
              </a:spcBef>
              <a:buClr>
                <a:schemeClr val="lt1"/>
              </a:buClr>
              <a:buFont typeface="Amatic SC"/>
              <a:buNone/>
              <a:defRPr b="1" sz="6000">
                <a:solidFill>
                  <a:schemeClr val="lt1"/>
                </a:solidFill>
                <a:latin typeface="Amatic SC"/>
                <a:ea typeface="Amatic SC"/>
                <a:cs typeface="Amatic SC"/>
                <a:sym typeface="Amatic SC"/>
              </a:defRPr>
            </a:lvl3pPr>
            <a:lvl4pPr indent="0" lvl="3">
              <a:spcBef>
                <a:spcPts val="0"/>
              </a:spcBef>
              <a:buClr>
                <a:schemeClr val="lt1"/>
              </a:buClr>
              <a:buFont typeface="Amatic SC"/>
              <a:buNone/>
              <a:defRPr b="1" sz="6000">
                <a:solidFill>
                  <a:schemeClr val="lt1"/>
                </a:solidFill>
                <a:latin typeface="Amatic SC"/>
                <a:ea typeface="Amatic SC"/>
                <a:cs typeface="Amatic SC"/>
                <a:sym typeface="Amatic SC"/>
              </a:defRPr>
            </a:lvl4pPr>
            <a:lvl5pPr indent="0" lvl="4">
              <a:spcBef>
                <a:spcPts val="0"/>
              </a:spcBef>
              <a:buClr>
                <a:schemeClr val="lt1"/>
              </a:buClr>
              <a:buFont typeface="Amatic SC"/>
              <a:buNone/>
              <a:defRPr b="1" sz="6000">
                <a:solidFill>
                  <a:schemeClr val="lt1"/>
                </a:solidFill>
                <a:latin typeface="Amatic SC"/>
                <a:ea typeface="Amatic SC"/>
                <a:cs typeface="Amatic SC"/>
                <a:sym typeface="Amatic SC"/>
              </a:defRPr>
            </a:lvl5pPr>
            <a:lvl6pPr indent="0" lvl="5">
              <a:spcBef>
                <a:spcPts val="0"/>
              </a:spcBef>
              <a:buClr>
                <a:schemeClr val="lt1"/>
              </a:buClr>
              <a:buFont typeface="Amatic SC"/>
              <a:buNone/>
              <a:defRPr b="1" sz="6000">
                <a:solidFill>
                  <a:schemeClr val="lt1"/>
                </a:solidFill>
                <a:latin typeface="Amatic SC"/>
                <a:ea typeface="Amatic SC"/>
                <a:cs typeface="Amatic SC"/>
                <a:sym typeface="Amatic SC"/>
              </a:defRPr>
            </a:lvl6pPr>
            <a:lvl7pPr indent="0" lvl="6">
              <a:spcBef>
                <a:spcPts val="0"/>
              </a:spcBef>
              <a:buClr>
                <a:schemeClr val="lt1"/>
              </a:buClr>
              <a:buFont typeface="Amatic SC"/>
              <a:buNone/>
              <a:defRPr b="1" sz="6000">
                <a:solidFill>
                  <a:schemeClr val="lt1"/>
                </a:solidFill>
                <a:latin typeface="Amatic SC"/>
                <a:ea typeface="Amatic SC"/>
                <a:cs typeface="Amatic SC"/>
                <a:sym typeface="Amatic SC"/>
              </a:defRPr>
            </a:lvl7pPr>
            <a:lvl8pPr indent="0" lvl="7">
              <a:spcBef>
                <a:spcPts val="0"/>
              </a:spcBef>
              <a:buClr>
                <a:schemeClr val="lt1"/>
              </a:buClr>
              <a:buFont typeface="Amatic SC"/>
              <a:buNone/>
              <a:defRPr b="1" sz="6000">
                <a:solidFill>
                  <a:schemeClr val="lt1"/>
                </a:solidFill>
                <a:latin typeface="Amatic SC"/>
                <a:ea typeface="Amatic SC"/>
                <a:cs typeface="Amatic SC"/>
                <a:sym typeface="Amatic SC"/>
              </a:defRPr>
            </a:lvl8pPr>
            <a:lvl9pPr indent="0" lvl="8">
              <a:spcBef>
                <a:spcPts val="0"/>
              </a:spcBef>
              <a:buClr>
                <a:schemeClr val="lt1"/>
              </a:buClr>
              <a:buFont typeface="Amatic SC"/>
              <a:buNone/>
              <a:defRPr b="1" sz="6000">
                <a:solidFill>
                  <a:schemeClr val="lt1"/>
                </a:solidFill>
                <a:latin typeface="Amatic SC"/>
                <a:ea typeface="Amatic SC"/>
                <a:cs typeface="Amatic SC"/>
                <a:sym typeface="Amatic SC"/>
              </a:defRPr>
            </a:lvl9pPr>
          </a:lstStyle>
          <a:p/>
        </p:txBody>
      </p:sp>
      <p:sp>
        <p:nvSpPr>
          <p:cNvPr id="35" name="Shape 3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199" cy="1710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Amatic SC"/>
              <a:buNone/>
              <a:defRPr b="1" i="0" sz="5400" u="none" cap="none" strike="noStrike">
                <a:solidFill>
                  <a:schemeClr val="accent1"/>
                </a:solidFill>
                <a:latin typeface="Amatic SC"/>
                <a:ea typeface="Amatic SC"/>
                <a:cs typeface="Amatic SC"/>
                <a:sym typeface="Amatic SC"/>
              </a:defRPr>
            </a:lvl1pPr>
            <a:lvl2pPr indent="0" lvl="1" algn="ctr">
              <a:spcBef>
                <a:spcPts val="0"/>
              </a:spcBef>
              <a:buClr>
                <a:schemeClr val="accent1"/>
              </a:buClr>
              <a:buFont typeface="Amatic SC"/>
              <a:buNone/>
              <a:defRPr b="1" sz="5400">
                <a:solidFill>
                  <a:schemeClr val="accent1"/>
                </a:solidFill>
                <a:latin typeface="Amatic SC"/>
                <a:ea typeface="Amatic SC"/>
                <a:cs typeface="Amatic SC"/>
                <a:sym typeface="Amatic SC"/>
              </a:defRPr>
            </a:lvl2pPr>
            <a:lvl3pPr indent="0" lvl="2" algn="ctr">
              <a:spcBef>
                <a:spcPts val="0"/>
              </a:spcBef>
              <a:buClr>
                <a:schemeClr val="accent1"/>
              </a:buClr>
              <a:buFont typeface="Amatic SC"/>
              <a:buNone/>
              <a:defRPr b="1" sz="5400">
                <a:solidFill>
                  <a:schemeClr val="accent1"/>
                </a:solidFill>
                <a:latin typeface="Amatic SC"/>
                <a:ea typeface="Amatic SC"/>
                <a:cs typeface="Amatic SC"/>
                <a:sym typeface="Amatic SC"/>
              </a:defRPr>
            </a:lvl3pPr>
            <a:lvl4pPr indent="0" lvl="3" algn="ctr">
              <a:spcBef>
                <a:spcPts val="0"/>
              </a:spcBef>
              <a:buClr>
                <a:schemeClr val="accent1"/>
              </a:buClr>
              <a:buFont typeface="Amatic SC"/>
              <a:buNone/>
              <a:defRPr b="1" sz="5400">
                <a:solidFill>
                  <a:schemeClr val="accent1"/>
                </a:solidFill>
                <a:latin typeface="Amatic SC"/>
                <a:ea typeface="Amatic SC"/>
                <a:cs typeface="Amatic SC"/>
                <a:sym typeface="Amatic SC"/>
              </a:defRPr>
            </a:lvl4pPr>
            <a:lvl5pPr indent="0" lvl="4" algn="ctr">
              <a:spcBef>
                <a:spcPts val="0"/>
              </a:spcBef>
              <a:buClr>
                <a:schemeClr val="accent1"/>
              </a:buClr>
              <a:buFont typeface="Amatic SC"/>
              <a:buNone/>
              <a:defRPr b="1" sz="5400">
                <a:solidFill>
                  <a:schemeClr val="accent1"/>
                </a:solidFill>
                <a:latin typeface="Amatic SC"/>
                <a:ea typeface="Amatic SC"/>
                <a:cs typeface="Amatic SC"/>
                <a:sym typeface="Amatic SC"/>
              </a:defRPr>
            </a:lvl5pPr>
            <a:lvl6pPr indent="0" lvl="5" algn="ctr">
              <a:spcBef>
                <a:spcPts val="0"/>
              </a:spcBef>
              <a:buClr>
                <a:schemeClr val="accent1"/>
              </a:buClr>
              <a:buFont typeface="Amatic SC"/>
              <a:buNone/>
              <a:defRPr b="1" sz="5400">
                <a:solidFill>
                  <a:schemeClr val="accent1"/>
                </a:solidFill>
                <a:latin typeface="Amatic SC"/>
                <a:ea typeface="Amatic SC"/>
                <a:cs typeface="Amatic SC"/>
                <a:sym typeface="Amatic SC"/>
              </a:defRPr>
            </a:lvl6pPr>
            <a:lvl7pPr indent="0" lvl="6" algn="ctr">
              <a:spcBef>
                <a:spcPts val="0"/>
              </a:spcBef>
              <a:buClr>
                <a:schemeClr val="accent1"/>
              </a:buClr>
              <a:buFont typeface="Amatic SC"/>
              <a:buNone/>
              <a:defRPr b="1" sz="5400">
                <a:solidFill>
                  <a:schemeClr val="accent1"/>
                </a:solidFill>
                <a:latin typeface="Amatic SC"/>
                <a:ea typeface="Amatic SC"/>
                <a:cs typeface="Amatic SC"/>
                <a:sym typeface="Amatic SC"/>
              </a:defRPr>
            </a:lvl7pPr>
            <a:lvl8pPr indent="0" lvl="7" algn="ctr">
              <a:spcBef>
                <a:spcPts val="0"/>
              </a:spcBef>
              <a:buClr>
                <a:schemeClr val="accent1"/>
              </a:buClr>
              <a:buFont typeface="Amatic SC"/>
              <a:buNone/>
              <a:defRPr b="1" sz="5400">
                <a:solidFill>
                  <a:schemeClr val="accent1"/>
                </a:solidFill>
                <a:latin typeface="Amatic SC"/>
                <a:ea typeface="Amatic SC"/>
                <a:cs typeface="Amatic SC"/>
                <a:sym typeface="Amatic SC"/>
              </a:defRPr>
            </a:lvl8pPr>
            <a:lvl9pPr indent="0" lvl="8" algn="ctr">
              <a:spcBef>
                <a:spcPts val="0"/>
              </a:spcBef>
              <a:buClr>
                <a:schemeClr val="accent1"/>
              </a:buClr>
              <a:buFont typeface="Amatic SC"/>
              <a:buNone/>
              <a:defRPr b="1" sz="5400">
                <a:solidFill>
                  <a:schemeClr val="accent1"/>
                </a:solidFill>
                <a:latin typeface="Amatic SC"/>
                <a:ea typeface="Amatic SC"/>
                <a:cs typeface="Amatic SC"/>
                <a:sym typeface="Amatic SC"/>
              </a:defRPr>
            </a:lvl9pPr>
          </a:lstStyle>
          <a:p/>
        </p:txBody>
      </p:sp>
      <p:sp>
        <p:nvSpPr>
          <p:cNvPr id="40" name="Shape 40"/>
          <p:cNvSpPr txBox="1"/>
          <p:nvPr>
            <p:ph idx="1" type="subTitle"/>
          </p:nvPr>
        </p:nvSpPr>
        <p:spPr>
          <a:xfrm>
            <a:off x="265500" y="2845222"/>
            <a:ext cx="4045199" cy="13455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9pPr>
          </a:lstStyle>
          <a:p/>
        </p:txBody>
      </p:sp>
      <p:sp>
        <p:nvSpPr>
          <p:cNvPr id="41" name="Shape 41"/>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2" name="Shape 4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Amatic SC"/>
              <a:buNone/>
              <a:defRPr b="1" i="0" sz="2400" u="none" cap="none" strike="noStrike">
                <a:solidFill>
                  <a:schemeClr val="accent1"/>
                </a:solidFill>
                <a:latin typeface="Amatic SC"/>
                <a:ea typeface="Amatic SC"/>
                <a:cs typeface="Amatic SC"/>
                <a:sym typeface="Amatic SC"/>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45" name="Shape 4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accent1"/>
              </a:buClr>
              <a:buSzPct val="25000"/>
              <a:buFont typeface="Source Code Pro"/>
              <a:buNone/>
            </a:pPr>
            <a:fld id="{00000000-1234-1234-1234-123412341234}" type="slidenum">
              <a:rPr b="0" i="0" lang="en" sz="1000" u="none" cap="none" strike="noStrike">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Define Classes</a:t>
            </a:r>
          </a:p>
        </p:txBody>
      </p:sp>
      <p:sp>
        <p:nvSpPr>
          <p:cNvPr id="57" name="Shape 57"/>
          <p:cNvSpPr txBox="1"/>
          <p:nvPr>
            <p:ph idx="1" type="body"/>
          </p:nvPr>
        </p:nvSpPr>
        <p:spPr>
          <a:xfrm>
            <a:off x="311700" y="971775"/>
            <a:ext cx="8520599" cy="39587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Getting started</a:t>
            </a:r>
          </a:p>
          <a:p>
            <a:pPr indent="0" lvl="0" marL="2286000" marR="0" rtl="0" algn="l">
              <a:lnSpc>
                <a:spcPct val="115000"/>
              </a:lnSpc>
              <a:spcBef>
                <a:spcPts val="0"/>
              </a:spcBef>
              <a:spcAft>
                <a:spcPts val="0"/>
              </a:spcAft>
              <a:buClr>
                <a:schemeClr val="dk2"/>
              </a:buClr>
              <a:buSzPct val="25000"/>
              <a:buFont typeface="Source Code Pro"/>
              <a:buNone/>
            </a:pPr>
            <a:r>
              <a:rPr b="1" i="0" lang="en" sz="1200" u="none" cap="none" strike="noStrike">
                <a:solidFill>
                  <a:schemeClr val="dk2"/>
                </a:solidFill>
                <a:latin typeface="Source Code Pro"/>
                <a:ea typeface="Source Code Pro"/>
                <a:cs typeface="Source Code Pro"/>
                <a:sym typeface="Source Code Pro"/>
              </a:rPr>
              <a:t>class</a:t>
            </a:r>
            <a:r>
              <a:rPr b="0" i="0" lang="en" sz="1200" u="none" cap="none" strike="noStrike">
                <a:solidFill>
                  <a:schemeClr val="dk2"/>
                </a:solidFill>
                <a:latin typeface="Source Code Pro"/>
                <a:ea typeface="Source Code Pro"/>
                <a:cs typeface="Source Code Pro"/>
                <a:sym typeface="Source Code Pro"/>
              </a:rPr>
              <a:t> Book </a:t>
            </a:r>
            <a:r>
              <a:rPr b="1" i="0" lang="en" sz="1200" u="none" cap="none" strike="noStrike">
                <a:solidFill>
                  <a:schemeClr val="dk2"/>
                </a:solidFill>
                <a:latin typeface="Source Code Pro"/>
                <a:ea typeface="Source Code Pro"/>
                <a:cs typeface="Source Code Pro"/>
                <a:sym typeface="Source Code Pro"/>
              </a:rPr>
              <a:t>():</a:t>
            </a: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a:t>
            </a:r>
            <a:r>
              <a:rPr b="1" i="0" lang="en" sz="1200" u="none" cap="none" strike="noStrike">
                <a:solidFill>
                  <a:schemeClr val="dk2"/>
                </a:solidFill>
                <a:latin typeface="Source Code Pro"/>
                <a:ea typeface="Source Code Pro"/>
                <a:cs typeface="Source Code Pro"/>
                <a:sym typeface="Source Code Pro"/>
              </a:rPr>
              <a:t>pass</a:t>
            </a:r>
          </a:p>
          <a:p>
            <a:pPr indent="0" lvl="0" marL="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Adding detail</a:t>
            </a: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class Book ():</a:t>
            </a: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a:t>
            </a:r>
            <a:r>
              <a:rPr b="1" i="0" lang="en" sz="1200" u="none" cap="none" strike="noStrike">
                <a:solidFill>
                  <a:schemeClr val="dk2"/>
                </a:solidFill>
                <a:latin typeface="Source Code Pro"/>
                <a:ea typeface="Source Code Pro"/>
                <a:cs typeface="Source Code Pro"/>
                <a:sym typeface="Source Code Pro"/>
              </a:rPr>
              <a:t>def</a:t>
            </a:r>
            <a:r>
              <a:rPr b="0" i="0" lang="en" sz="1200" u="none" cap="none" strike="noStrike">
                <a:solidFill>
                  <a:schemeClr val="dk2"/>
                </a:solidFill>
                <a:latin typeface="Source Code Pro"/>
                <a:ea typeface="Source Code Pro"/>
                <a:cs typeface="Source Code Pro"/>
                <a:sym typeface="Source Code Pro"/>
              </a:rPr>
              <a:t> openBook(</a:t>
            </a:r>
            <a:r>
              <a:rPr b="1" i="0" lang="en" sz="1200" u="none" cap="none" strike="noStrike">
                <a:solidFill>
                  <a:schemeClr val="dk2"/>
                </a:solidFill>
                <a:latin typeface="Source Code Pro"/>
                <a:ea typeface="Source Code Pro"/>
                <a:cs typeface="Source Code Pro"/>
                <a:sym typeface="Source Code Pro"/>
              </a:rPr>
              <a:t>self</a:t>
            </a:r>
            <a:r>
              <a:rPr b="0" i="0" lang="en" sz="1200" u="none" cap="none" strike="noStrike">
                <a:solidFill>
                  <a:schemeClr val="dk2"/>
                </a:solidFill>
                <a:latin typeface="Source Code Pro"/>
                <a:ea typeface="Source Code Pro"/>
                <a:cs typeface="Source Code Pro"/>
                <a:sym typeface="Source Code Pro"/>
              </a:rPr>
              <a:t>): </a:t>
            </a: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print('Open the book.')</a:t>
            </a: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a:t>
            </a:r>
            <a:r>
              <a:rPr b="1" i="0" lang="en" sz="1200" u="none" cap="none" strike="noStrike">
                <a:solidFill>
                  <a:schemeClr val="dk2"/>
                </a:solidFill>
                <a:latin typeface="Source Code Pro"/>
                <a:ea typeface="Source Code Pro"/>
                <a:cs typeface="Source Code Pro"/>
                <a:sym typeface="Source Code Pro"/>
              </a:rPr>
              <a:t>def</a:t>
            </a:r>
            <a:r>
              <a:rPr b="0" i="0" lang="en" sz="1200" u="none" cap="none" strike="noStrike">
                <a:solidFill>
                  <a:schemeClr val="dk2"/>
                </a:solidFill>
                <a:latin typeface="Source Code Pro"/>
                <a:ea typeface="Source Code Pro"/>
                <a:cs typeface="Source Code Pro"/>
                <a:sym typeface="Source Code Pro"/>
              </a:rPr>
              <a:t> closeBook(</a:t>
            </a:r>
            <a:r>
              <a:rPr b="1" i="0" lang="en" sz="1200" u="none" cap="none" strike="noStrike">
                <a:solidFill>
                  <a:schemeClr val="dk2"/>
                </a:solidFill>
                <a:latin typeface="Source Code Pro"/>
                <a:ea typeface="Source Code Pro"/>
                <a:cs typeface="Source Code Pro"/>
                <a:sym typeface="Source Code Pro"/>
              </a:rPr>
              <a:t>self</a:t>
            </a:r>
            <a:r>
              <a:rPr b="0" i="0" lang="en" sz="1200" u="none" cap="none" strike="noStrike">
                <a:solidFill>
                  <a:schemeClr val="dk2"/>
                </a:solidFill>
                <a:latin typeface="Source Code Pro"/>
                <a:ea typeface="Source Code Pro"/>
                <a:cs typeface="Source Code Pro"/>
                <a:sym typeface="Source Code Pro"/>
              </a:rPr>
              <a:t>):</a:t>
            </a: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print('Close the book.')</a:t>
            </a:r>
          </a:p>
          <a:p>
            <a:pPr indent="0" lvl="0" marL="22860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aBook = Book()</a:t>
            </a: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aBook.openBook()</a:t>
            </a: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aBook.closeBook()</a:t>
            </a:r>
          </a:p>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Run the program</a:t>
            </a: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Open the book.</a:t>
            </a: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Close the book.</a:t>
            </a:r>
          </a:p>
          <a:p>
            <a:pPr indent="0" lvl="0" marL="0" marR="0" rtl="0" algn="l">
              <a:lnSpc>
                <a:spcPct val="115000"/>
              </a:lnSpc>
              <a:spcBef>
                <a:spcPts val="0"/>
              </a:spcBef>
              <a:spcAft>
                <a:spcPts val="0"/>
              </a:spcAft>
              <a:buClr>
                <a:schemeClr val="dk2"/>
              </a:buClr>
              <a:buSzPct val="25000"/>
              <a:buFont typeface="Source Code Pro"/>
              <a:buNone/>
            </a:pPr>
            <a:r>
              <a:t/>
            </a:r>
            <a:endParaRPr b="0" i="0" sz="900" u="none" cap="none" strike="noStrike">
              <a:solidFill>
                <a:schemeClr val="dk2"/>
              </a:solidFill>
              <a:latin typeface="Arial"/>
              <a:ea typeface="Arial"/>
              <a:cs typeface="Arial"/>
              <a:sym typeface="Arial"/>
            </a:endParaRPr>
          </a:p>
          <a:p>
            <a:pPr indent="0" lvl="0" marL="228600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Inheriting Methods and Attributes....</a:t>
            </a:r>
          </a:p>
        </p:txBody>
      </p:sp>
      <p:sp>
        <p:nvSpPr>
          <p:cNvPr id="111" name="Shape 111"/>
          <p:cNvSpPr txBox="1"/>
          <p:nvPr>
            <p:ph idx="1" type="body"/>
          </p:nvPr>
        </p:nvSpPr>
        <p:spPr>
          <a:xfrm>
            <a:off x="358600" y="975375"/>
            <a:ext cx="8520599" cy="40514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Multiple Inheritance</a:t>
            </a: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1" i="0" lang="en" sz="1100" u="none" cap="none" strike="noStrike">
                <a:solidFill>
                  <a:schemeClr val="dk2"/>
                </a:solidFill>
                <a:latin typeface="Source Code Pro"/>
                <a:ea typeface="Source Code Pro"/>
                <a:cs typeface="Source Code Pro"/>
                <a:sym typeface="Source Code Pro"/>
              </a:rPr>
              <a:t>Class InventorySystem():</a:t>
            </a:r>
          </a:p>
          <a:p>
            <a:pPr indent="0" lvl="0" marL="457200" marR="0" rtl="0" algn="l">
              <a:lnSpc>
                <a:spcPct val="115000"/>
              </a:lnSpc>
              <a:spcBef>
                <a:spcPts val="0"/>
              </a:spcBef>
              <a:spcAft>
                <a:spcPts val="0"/>
              </a:spcAft>
              <a:buClr>
                <a:schemeClr val="dk2"/>
              </a:buClr>
              <a:buSzPct val="25000"/>
              <a:buFont typeface="Source Code Pro"/>
              <a:buNone/>
            </a:pPr>
            <a:r>
              <a:rPr b="1" i="0" lang="en" sz="1100" u="none" cap="none" strike="noStrike">
                <a:solidFill>
                  <a:schemeClr val="dk2"/>
                </a:solidFill>
                <a:latin typeface="Source Code Pro"/>
                <a:ea typeface="Source Code Pro"/>
                <a:cs typeface="Source Code Pro"/>
                <a:sym typeface="Source Code Pro"/>
              </a:rPr>
              <a:t>Pass</a:t>
            </a:r>
          </a:p>
          <a:p>
            <a:pPr indent="0" lvl="0" marL="0" marR="0" rtl="0" algn="l">
              <a:lnSpc>
                <a:spcPct val="115000"/>
              </a:lnSpc>
              <a:spcBef>
                <a:spcPts val="0"/>
              </a:spcBef>
              <a:spcAft>
                <a:spcPts val="0"/>
              </a:spcAft>
              <a:buClr>
                <a:schemeClr val="dk2"/>
              </a:buClr>
              <a:buSzPct val="25000"/>
              <a:buFont typeface="Source Code Pro"/>
              <a:buNone/>
            </a:pPr>
            <a:r>
              <a:t/>
            </a:r>
            <a:endParaRPr b="0" i="0" sz="11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class Book ():</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def __init__(self, title, author):</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self.bookTitle   = title</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self.bookAuthor  = author</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def openBook(self):</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print('Open the book', self.bookTitle, 'written by’, self.bookAuthor, '.')</a:t>
            </a:r>
          </a:p>
          <a:p>
            <a:pPr indent="0" lvl="0" marL="457200" marR="0" rtl="0" algn="l">
              <a:lnSpc>
                <a:spcPct val="115000"/>
              </a:lnSpc>
              <a:spcBef>
                <a:spcPts val="0"/>
              </a:spcBef>
              <a:spcAft>
                <a:spcPts val="0"/>
              </a:spcAft>
              <a:buClr>
                <a:schemeClr val="dk2"/>
              </a:buClr>
              <a:buSzPct val="25000"/>
              <a:buFont typeface="Source Code Pro"/>
              <a:buNone/>
            </a:pPr>
            <a:r>
              <a:t/>
            </a:r>
            <a:endParaRPr b="1" i="0" sz="11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1" i="0" lang="en" sz="1100" u="none" cap="none" strike="noStrike">
                <a:solidFill>
                  <a:schemeClr val="dk2"/>
                </a:solidFill>
                <a:latin typeface="Source Code Pro"/>
                <a:ea typeface="Source Code Pro"/>
                <a:cs typeface="Source Code Pro"/>
                <a:sym typeface="Source Code Pro"/>
              </a:rPr>
              <a:t>class</a:t>
            </a:r>
            <a:r>
              <a:rPr b="0" i="0" lang="en" sz="1100" u="none" cap="none" strike="noStrike">
                <a:solidFill>
                  <a:schemeClr val="dk2"/>
                </a:solidFill>
                <a:latin typeface="Source Code Pro"/>
                <a:ea typeface="Source Code Pro"/>
                <a:cs typeface="Source Code Pro"/>
                <a:sym typeface="Source Code Pro"/>
              </a:rPr>
              <a:t> ChildrensBook(</a:t>
            </a:r>
            <a:r>
              <a:rPr b="1" i="0" lang="en" sz="1100" u="none" cap="none" strike="noStrike">
                <a:solidFill>
                  <a:schemeClr val="dk2"/>
                </a:solidFill>
                <a:latin typeface="Source Code Pro"/>
                <a:ea typeface="Source Code Pro"/>
                <a:cs typeface="Source Code Pro"/>
                <a:sym typeface="Source Code Pro"/>
              </a:rPr>
              <a:t>InventorySystem, Book</a:t>
            </a:r>
            <a:r>
              <a:rPr b="0" i="0" lang="en" sz="1100" u="none" cap="none" strike="noStrike">
                <a:solidFill>
                  <a:schemeClr val="dk2"/>
                </a:solidFill>
                <a:latin typeface="Source Code Pro"/>
                <a:ea typeface="Source Code Pro"/>
                <a:cs typeface="Source Code Pro"/>
                <a:sym typeface="Source Code Pro"/>
              </a:rPr>
              <a:t>):</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def __init__(self, title, author):</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super().__init__(title, author)</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self.bookPrice = 2.0</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def openBook(self):</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print('Open the childrens book', self.bookTitle, 'written by', self.bookAuthor, '.')</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def readBookAloud(self):</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print('Read the childrens book', self.bookTitle, 'written by', self.bookAuthor, 'aloud.')</a:t>
            </a: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900" u="none" cap="none" strike="noStrike">
              <a:solidFill>
                <a:srgbClr val="000000"/>
              </a:solidFill>
              <a:latin typeface="Arial"/>
              <a:ea typeface="Arial"/>
              <a:cs typeface="Arial"/>
              <a:sym typeface="Arial"/>
            </a:endParaRPr>
          </a:p>
          <a:p>
            <a:pPr indent="0" lvl="0" marL="18288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Define Classes...</a:t>
            </a:r>
          </a:p>
        </p:txBody>
      </p:sp>
      <p:sp>
        <p:nvSpPr>
          <p:cNvPr id="63" name="Shape 63"/>
          <p:cNvSpPr txBox="1"/>
          <p:nvPr>
            <p:ph idx="1" type="body"/>
          </p:nvPr>
        </p:nvSpPr>
        <p:spPr>
          <a:xfrm>
            <a:off x="311700" y="971775"/>
            <a:ext cx="8520599" cy="39587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Passing information to a method</a:t>
            </a:r>
          </a:p>
          <a:p>
            <a:pPr indent="0" lvl="0" marL="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class Book ():</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def openBook(self, </a:t>
            </a:r>
            <a:r>
              <a:rPr b="1" i="0" lang="en" sz="1200" u="none" cap="none" strike="noStrike">
                <a:solidFill>
                  <a:schemeClr val="dk2"/>
                </a:solidFill>
                <a:latin typeface="Source Code Pro"/>
                <a:ea typeface="Source Code Pro"/>
                <a:cs typeface="Source Code Pro"/>
                <a:sym typeface="Source Code Pro"/>
              </a:rPr>
              <a:t>title, author</a:t>
            </a:r>
            <a:r>
              <a:rPr b="0" i="0" lang="en" sz="1200" u="none" cap="none" strike="noStrike">
                <a:solidFill>
                  <a:schemeClr val="dk2"/>
                </a:solidFill>
                <a:latin typeface="Source Code Pro"/>
                <a:ea typeface="Source Code Pro"/>
                <a:cs typeface="Source Code Pro"/>
                <a:sym typeface="Source Code Pro"/>
              </a:rPr>
              <a:t>) :</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print('Open the book', title, 'written by', author, '.')</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def closeBook(self, title, author):</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print('Close the book', title, 'written by', author, '.')</a:t>
            </a:r>
          </a:p>
          <a:p>
            <a:pPr indent="0" lvl="0" marL="18288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aBook = Book()</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aBook.openBook(</a:t>
            </a:r>
            <a:r>
              <a:rPr b="1" i="0" lang="en" sz="1200" u="none" cap="none" strike="noStrike">
                <a:solidFill>
                  <a:schemeClr val="dk2"/>
                </a:solidFill>
                <a:latin typeface="Source Code Pro"/>
                <a:ea typeface="Source Code Pro"/>
                <a:cs typeface="Source Code Pro"/>
                <a:sym typeface="Source Code Pro"/>
              </a:rPr>
              <a:t>'Calculus Today','Dr. Diffy Q'</a:t>
            </a:r>
            <a:r>
              <a:rPr b="0" i="0" lang="en" sz="1200" u="none" cap="none" strike="noStrike">
                <a:solidFill>
                  <a:schemeClr val="dk2"/>
                </a:solidFill>
                <a:latin typeface="Source Code Pro"/>
                <a:ea typeface="Source Code Pro"/>
                <a:cs typeface="Source Code Pro"/>
                <a:sym typeface="Source Code Pro"/>
              </a:rPr>
              <a:t>)</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aBook.closeBook('Calculus Today','Dr. Diffy Q')</a:t>
            </a:r>
          </a:p>
          <a:p>
            <a:pPr indent="0" lvl="0" marL="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Run the program</a:t>
            </a:r>
          </a:p>
          <a:p>
            <a:pPr indent="0" lvl="0" marL="18288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Open the book Calculus Today written by Dr. Diffy Q .</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Close the book Calculus Today written by Dr. Diffy Q .</a:t>
            </a:r>
          </a:p>
          <a:p>
            <a:pPr indent="0" lvl="0" marL="457200" marR="0" rtl="0" algn="l">
              <a:lnSpc>
                <a:spcPct val="115000"/>
              </a:lnSpc>
              <a:spcBef>
                <a:spcPts val="0"/>
              </a:spcBef>
              <a:spcAft>
                <a:spcPts val="0"/>
              </a:spcAft>
              <a:buClr>
                <a:schemeClr val="dk2"/>
              </a:buClr>
              <a:buSzPct val="25000"/>
              <a:buFont typeface="Source Code Pro"/>
              <a:buNone/>
            </a:pPr>
            <a:r>
              <a:t/>
            </a:r>
            <a:endParaRPr b="0" i="0" sz="900" u="none" cap="none" strike="noStrike">
              <a:solidFill>
                <a:srgbClr val="000000"/>
              </a:solidFill>
              <a:latin typeface="Arial"/>
              <a:ea typeface="Arial"/>
              <a:cs typeface="Arial"/>
              <a:sym typeface="Arial"/>
            </a:endParaRPr>
          </a:p>
          <a:p>
            <a:pPr indent="0" lvl="0" marL="2743200" marR="0" rtl="0" algn="l">
              <a:lnSpc>
                <a:spcPct val="115000"/>
              </a:lnSpc>
              <a:spcBef>
                <a:spcPts val="0"/>
              </a:spcBef>
              <a:spcAft>
                <a:spcPts val="0"/>
              </a:spcAft>
              <a:buClr>
                <a:schemeClr val="dk2"/>
              </a:buClr>
              <a:buSzPct val="25000"/>
              <a:buFont typeface="Source Code Pro"/>
              <a:buNone/>
            </a:pPr>
            <a:r>
              <a:t/>
            </a:r>
            <a:endParaRPr b="1"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900" u="none" cap="none" strike="noStrike">
              <a:solidFill>
                <a:srgbClr val="000000"/>
              </a:solidFill>
              <a:latin typeface="Arial"/>
              <a:ea typeface="Arial"/>
              <a:cs typeface="Arial"/>
              <a:sym typeface="Arial"/>
            </a:endParaRPr>
          </a:p>
          <a:p>
            <a:pPr indent="0" lvl="0" marL="228600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80225"/>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Add attributes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69" name="Shape 69"/>
          <p:cNvSpPr txBox="1"/>
          <p:nvPr>
            <p:ph idx="1" type="body"/>
          </p:nvPr>
        </p:nvSpPr>
        <p:spPr>
          <a:xfrm>
            <a:off x="311700" y="1022250"/>
            <a:ext cx="8520599" cy="39576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Instance variables instead of arguments</a:t>
            </a:r>
          </a:p>
          <a:p>
            <a:pPr indent="0" lvl="0" marL="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900" u="none" cap="none" strike="noStrike">
              <a:solidFill>
                <a:schemeClr val="dk2"/>
              </a:solidFill>
              <a:latin typeface="Arial"/>
              <a:ea typeface="Arial"/>
              <a:cs typeface="Arial"/>
              <a:sym typeface="Arial"/>
            </a:endParaRP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class Book () :</a:t>
            </a: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a:t>
            </a:r>
            <a:r>
              <a:rPr b="1" i="0" lang="en" sz="1200" u="none" cap="none" strike="noStrike">
                <a:solidFill>
                  <a:schemeClr val="dk2"/>
                </a:solidFill>
                <a:latin typeface="Source Code Pro"/>
                <a:ea typeface="Source Code Pro"/>
                <a:cs typeface="Source Code Pro"/>
                <a:sym typeface="Source Code Pro"/>
              </a:rPr>
              <a:t>def __init__(self, title, author) :</a:t>
            </a:r>
          </a:p>
          <a:p>
            <a:pPr indent="0" lvl="0" marL="1371600" marR="0" rtl="0" algn="l">
              <a:lnSpc>
                <a:spcPct val="115000"/>
              </a:lnSpc>
              <a:spcBef>
                <a:spcPts val="0"/>
              </a:spcBef>
              <a:spcAft>
                <a:spcPts val="0"/>
              </a:spcAft>
              <a:buClr>
                <a:schemeClr val="dk2"/>
              </a:buClr>
              <a:buSzPct val="25000"/>
              <a:buFont typeface="Source Code Pro"/>
              <a:buNone/>
            </a:pPr>
            <a:r>
              <a:rPr b="1" i="0" lang="en" sz="1200" u="none" cap="none" strike="noStrike">
                <a:solidFill>
                  <a:schemeClr val="dk2"/>
                </a:solidFill>
                <a:latin typeface="Source Code Pro"/>
                <a:ea typeface="Source Code Pro"/>
                <a:cs typeface="Source Code Pro"/>
                <a:sym typeface="Source Code Pro"/>
              </a:rPr>
              <a:t>		self.bookTitle = title</a:t>
            </a:r>
          </a:p>
          <a:p>
            <a:pPr indent="0" lvl="0" marL="1371600" marR="0" rtl="0" algn="l">
              <a:lnSpc>
                <a:spcPct val="115000"/>
              </a:lnSpc>
              <a:spcBef>
                <a:spcPts val="0"/>
              </a:spcBef>
              <a:spcAft>
                <a:spcPts val="0"/>
              </a:spcAft>
              <a:buClr>
                <a:schemeClr val="dk2"/>
              </a:buClr>
              <a:buSzPct val="25000"/>
              <a:buFont typeface="Source Code Pro"/>
              <a:buNone/>
            </a:pPr>
            <a:r>
              <a:rPr b="1" i="0" lang="en" sz="1200" u="none" cap="none" strike="noStrike">
                <a:solidFill>
                  <a:schemeClr val="dk2"/>
                </a:solidFill>
                <a:latin typeface="Source Code Pro"/>
                <a:ea typeface="Source Code Pro"/>
                <a:cs typeface="Source Code Pro"/>
                <a:sym typeface="Source Code Pro"/>
              </a:rPr>
              <a:t>		self.bookAuthor = author</a:t>
            </a:r>
          </a:p>
          <a:p>
            <a:pPr indent="0" lvl="0" marL="1371600" marR="0" rtl="0" algn="l">
              <a:lnSpc>
                <a:spcPct val="115000"/>
              </a:lnSpc>
              <a:spcBef>
                <a:spcPts val="0"/>
              </a:spcBef>
              <a:spcAft>
                <a:spcPts val="0"/>
              </a:spcAft>
              <a:buClr>
                <a:schemeClr val="dk2"/>
              </a:buClr>
              <a:buSzPct val="25000"/>
              <a:buFont typeface="Source Code Pro"/>
              <a:buNone/>
            </a:pPr>
            <a:r>
              <a:t/>
            </a:r>
            <a:endParaRPr b="1" i="0" sz="1200" u="none" cap="none" strike="noStrike">
              <a:solidFill>
                <a:schemeClr val="dk2"/>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def openBook</a:t>
            </a:r>
            <a:r>
              <a:rPr b="1" i="0" lang="en" sz="1200" u="none" cap="none" strike="noStrike">
                <a:solidFill>
                  <a:schemeClr val="dk2"/>
                </a:solidFill>
                <a:latin typeface="Source Code Pro"/>
                <a:ea typeface="Source Code Pro"/>
                <a:cs typeface="Source Code Pro"/>
                <a:sym typeface="Source Code Pro"/>
              </a:rPr>
              <a:t>(self)</a:t>
            </a:r>
            <a:r>
              <a:rPr b="0" i="0" lang="en" sz="1200" u="none" cap="none" strike="noStrike">
                <a:solidFill>
                  <a:schemeClr val="dk2"/>
                </a:solidFill>
                <a:latin typeface="Source Code Pro"/>
                <a:ea typeface="Source Code Pro"/>
                <a:cs typeface="Source Code Pro"/>
                <a:sym typeface="Source Code Pro"/>
              </a:rPr>
              <a:t> :</a:t>
            </a: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print('Open the book', </a:t>
            </a:r>
            <a:r>
              <a:rPr b="1" i="0" lang="en" sz="1200" u="none" cap="none" strike="noStrike">
                <a:solidFill>
                  <a:schemeClr val="dk2"/>
                </a:solidFill>
                <a:latin typeface="Source Code Pro"/>
                <a:ea typeface="Source Code Pro"/>
                <a:cs typeface="Source Code Pro"/>
                <a:sym typeface="Source Code Pro"/>
              </a:rPr>
              <a:t>self.bookTitle</a:t>
            </a:r>
            <a:r>
              <a:rPr b="0" i="0" lang="en" sz="1200" u="none" cap="none" strike="noStrike">
                <a:solidFill>
                  <a:schemeClr val="dk2"/>
                </a:solidFill>
                <a:latin typeface="Source Code Pro"/>
                <a:ea typeface="Source Code Pro"/>
                <a:cs typeface="Source Code Pro"/>
                <a:sym typeface="Source Code Pro"/>
              </a:rPr>
              <a:t>, 'written by', </a:t>
            </a:r>
            <a:r>
              <a:rPr b="1" i="0" lang="en" sz="1200" u="none" cap="none" strike="noStrike">
                <a:solidFill>
                  <a:schemeClr val="dk2"/>
                </a:solidFill>
                <a:latin typeface="Source Code Pro"/>
                <a:ea typeface="Source Code Pro"/>
                <a:cs typeface="Source Code Pro"/>
                <a:sym typeface="Source Code Pro"/>
              </a:rPr>
              <a:t>self.bookAuthor</a:t>
            </a:r>
            <a:r>
              <a:rPr b="0" i="0" lang="en" sz="1200" u="none" cap="none" strike="noStrike">
                <a:solidFill>
                  <a:schemeClr val="dk2"/>
                </a:solidFill>
                <a:latin typeface="Source Code Pro"/>
                <a:ea typeface="Source Code Pro"/>
                <a:cs typeface="Source Code Pro"/>
                <a:sym typeface="Source Code Pro"/>
              </a:rPr>
              <a:t>, '.')</a:t>
            </a: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def closeBook(self):</a:t>
            </a: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print('Close the book', self.bookTitle, 'written by', self.bookAuthor, '.')</a:t>
            </a:r>
          </a:p>
          <a:p>
            <a:pPr indent="0" lvl="0" marL="0" marR="0" rtl="0" algn="l">
              <a:lnSpc>
                <a:spcPct val="115000"/>
              </a:lnSpc>
              <a:spcBef>
                <a:spcPts val="0"/>
              </a:spcBef>
              <a:spcAft>
                <a:spcPts val="0"/>
              </a:spcAft>
              <a:buClr>
                <a:schemeClr val="dk2"/>
              </a:buClr>
              <a:buSzPct val="25000"/>
              <a:buFont typeface="Source Code Pro"/>
              <a:buNone/>
            </a:pPr>
            <a:r>
              <a:t/>
            </a:r>
            <a:endParaRPr b="0" i="0" sz="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Add attributes…</a:t>
            </a:r>
          </a:p>
        </p:txBody>
      </p:sp>
      <p:sp>
        <p:nvSpPr>
          <p:cNvPr id="75" name="Shape 75"/>
          <p:cNvSpPr txBox="1"/>
          <p:nvPr>
            <p:ph idx="1" type="body"/>
          </p:nvPr>
        </p:nvSpPr>
        <p:spPr>
          <a:xfrm>
            <a:off x="311700" y="1266100"/>
            <a:ext cx="8520599" cy="3713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The rest of the program</a:t>
            </a:r>
          </a:p>
          <a:p>
            <a:pPr indent="0" lvl="0" marL="0" marR="0" rtl="0" algn="l">
              <a:lnSpc>
                <a:spcPct val="115000"/>
              </a:lnSpc>
              <a:spcBef>
                <a:spcPts val="0"/>
              </a:spcBef>
              <a:spcAft>
                <a:spcPts val="0"/>
              </a:spcAft>
              <a:buClr>
                <a:schemeClr val="dk2"/>
              </a:buClr>
              <a:buSzPct val="25000"/>
              <a:buFont typeface="Source Code Pro"/>
              <a:buNone/>
            </a:pPr>
            <a:r>
              <a:t/>
            </a:r>
            <a:endParaRPr b="0" i="0" sz="900" u="none" cap="none" strike="noStrike">
              <a:solidFill>
                <a:schemeClr val="dk2"/>
              </a:solidFill>
              <a:latin typeface="Arial"/>
              <a:ea typeface="Arial"/>
              <a:cs typeface="Arial"/>
              <a:sym typeface="Arial"/>
            </a:endParaRP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aBook = Book (</a:t>
            </a:r>
            <a:r>
              <a:rPr b="1" i="0" lang="en" sz="1200" u="none" cap="none" strike="noStrike">
                <a:solidFill>
                  <a:schemeClr val="dk2"/>
                </a:solidFill>
                <a:latin typeface="Source Code Pro"/>
                <a:ea typeface="Source Code Pro"/>
                <a:cs typeface="Source Code Pro"/>
                <a:sym typeface="Source Code Pro"/>
              </a:rPr>
              <a:t>'Calculus Today', 'Dr. Diffy Q'</a:t>
            </a:r>
            <a:r>
              <a:rPr b="0" i="0" lang="en" sz="1200" u="none" cap="none" strike="noStrike">
                <a:solidFill>
                  <a:schemeClr val="dk2"/>
                </a:solidFill>
                <a:latin typeface="Source Code Pro"/>
                <a:ea typeface="Source Code Pro"/>
                <a:cs typeface="Source Code Pro"/>
                <a:sym typeface="Source Code Pro"/>
              </a:rPr>
              <a:t>)</a:t>
            </a: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rPr b="1" i="0" lang="en" sz="1200" u="none" cap="none" strike="noStrike">
                <a:solidFill>
                  <a:schemeClr val="dk2"/>
                </a:solidFill>
                <a:latin typeface="Source Code Pro"/>
                <a:ea typeface="Source Code Pro"/>
                <a:cs typeface="Source Code Pro"/>
                <a:sym typeface="Source Code Pro"/>
              </a:rPr>
              <a:t>aBook.openBook()</a:t>
            </a: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aBook.closeBook()</a:t>
            </a: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Run the program</a:t>
            </a:r>
          </a:p>
          <a:p>
            <a:pPr indent="0" lvl="0" marL="1371600" marR="0" rtl="0" algn="l">
              <a:lnSpc>
                <a:spcPct val="115000"/>
              </a:lnSpc>
              <a:spcBef>
                <a:spcPts val="0"/>
              </a:spcBef>
              <a:spcAft>
                <a:spcPts val="0"/>
              </a:spcAft>
              <a:buClr>
                <a:schemeClr val="dk2"/>
              </a:buClr>
              <a:buSzPct val="25000"/>
              <a:buFont typeface="Source Code Pro"/>
              <a:buNone/>
            </a:pPr>
            <a:r>
              <a:t/>
            </a:r>
            <a:endParaRPr b="0" i="0" sz="900" u="none" cap="none" strike="noStrike">
              <a:solidFill>
                <a:schemeClr val="dk2"/>
              </a:solidFill>
              <a:latin typeface="Arial"/>
              <a:ea typeface="Arial"/>
              <a:cs typeface="Arial"/>
              <a:sym typeface="Arial"/>
            </a:endParaRP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Open the book Calculus Today written by Dr. Diffy Q .</a:t>
            </a: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Close the book Calculus Today written by Dr. Diffy Q .</a:t>
            </a: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Add attributes...</a:t>
            </a:r>
          </a:p>
        </p:txBody>
      </p:sp>
      <p:sp>
        <p:nvSpPr>
          <p:cNvPr id="81" name="Shape 81"/>
          <p:cNvSpPr txBox="1"/>
          <p:nvPr>
            <p:ph idx="1" type="body"/>
          </p:nvPr>
        </p:nvSpPr>
        <p:spPr>
          <a:xfrm>
            <a:off x="311700" y="1266100"/>
            <a:ext cx="8520599" cy="3713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Using attributes in a program</a:t>
            </a: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aBook = Book ('Calculus Today', 'Dr. Diffy Q')</a:t>
            </a: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print('The book is',</a:t>
            </a:r>
            <a:r>
              <a:rPr b="1" i="0" lang="en" sz="1200" u="none" cap="none" strike="noStrike">
                <a:solidFill>
                  <a:srgbClr val="000000"/>
                </a:solidFill>
                <a:latin typeface="Source Code Pro"/>
                <a:ea typeface="Source Code Pro"/>
                <a:cs typeface="Source Code Pro"/>
                <a:sym typeface="Source Code Pro"/>
              </a:rPr>
              <a:t> aBook.bookTitle</a:t>
            </a:r>
            <a:r>
              <a:rPr b="0" i="0" lang="en" sz="1200" u="none" cap="none" strike="noStrike">
                <a:solidFill>
                  <a:srgbClr val="000000"/>
                </a:solidFill>
                <a:latin typeface="Source Code Pro"/>
                <a:ea typeface="Source Code Pro"/>
                <a:cs typeface="Source Code Pro"/>
                <a:sym typeface="Source Code Pro"/>
              </a:rPr>
              <a:t>, '.')</a:t>
            </a: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print('The author is', </a:t>
            </a:r>
            <a:r>
              <a:rPr b="1" i="0" lang="en" sz="1200" u="none" cap="none" strike="noStrike">
                <a:solidFill>
                  <a:srgbClr val="000000"/>
                </a:solidFill>
                <a:latin typeface="Source Code Pro"/>
                <a:ea typeface="Source Code Pro"/>
                <a:cs typeface="Source Code Pro"/>
                <a:sym typeface="Source Code Pro"/>
              </a:rPr>
              <a:t>aBook.bookAuthor</a:t>
            </a:r>
            <a:r>
              <a:rPr b="0" i="0" lang="en" sz="1200" u="none" cap="none" strike="noStrike">
                <a:solidFill>
                  <a:srgbClr val="000000"/>
                </a:solidFill>
                <a:latin typeface="Source Code Pro"/>
                <a:ea typeface="Source Code Pro"/>
                <a:cs typeface="Source Code Pro"/>
                <a:sym typeface="Source Code Pro"/>
              </a:rPr>
              <a:t>, '.')</a:t>
            </a:r>
          </a:p>
          <a:p>
            <a:pPr indent="0" lvl="0" marL="0" marR="0" rtl="0" algn="l">
              <a:lnSpc>
                <a:spcPct val="115000"/>
              </a:lnSpc>
              <a:spcBef>
                <a:spcPts val="0"/>
              </a:spcBef>
              <a:spcAft>
                <a:spcPts val="0"/>
              </a:spcAft>
              <a:buClr>
                <a:schemeClr val="dk2"/>
              </a:buClr>
              <a:buSzPct val="25000"/>
              <a:buFont typeface="Source Code Pro"/>
              <a:buNone/>
            </a:pPr>
            <a:r>
              <a:t/>
            </a:r>
            <a:endParaRPr b="0" i="0" sz="900" u="none" cap="none" strike="noStrike">
              <a:solidFill>
                <a:srgbClr val="000000"/>
              </a:solidFill>
              <a:latin typeface="Arial"/>
              <a:ea typeface="Arial"/>
              <a:cs typeface="Arial"/>
              <a:sym typeface="Arial"/>
            </a:endParaRP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Run the program</a:t>
            </a:r>
          </a:p>
          <a:p>
            <a:pPr indent="0" lvl="0" marL="27432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The book is Calculus Today .</a:t>
            </a: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The author is Dr. Diffy Q .</a:t>
            </a: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Add attributes...</a:t>
            </a:r>
          </a:p>
          <a:p>
            <a:pPr indent="0" lvl="0" marL="0" marR="0" rtl="0" algn="l">
              <a:lnSpc>
                <a:spcPct val="100000"/>
              </a:lnSpc>
              <a:spcBef>
                <a:spcPts val="0"/>
              </a:spcBef>
              <a:spcAft>
                <a:spcPts val="0"/>
              </a:spcAft>
              <a:buClr>
                <a:schemeClr val="accent1"/>
              </a:buClr>
              <a:buSzPct val="25000"/>
              <a:buFont typeface="Amatic SC"/>
              <a:buNone/>
            </a:pPr>
            <a:r>
              <a:t/>
            </a:r>
            <a:endParaRPr b="0" i="0" sz="4200" u="none" cap="none" strike="noStrike">
              <a:solidFill>
                <a:schemeClr val="accent1"/>
              </a:solidFill>
              <a:latin typeface="Amatic SC"/>
              <a:ea typeface="Amatic SC"/>
              <a:cs typeface="Amatic SC"/>
              <a:sym typeface="Amatic SC"/>
            </a:endParaRPr>
          </a:p>
        </p:txBody>
      </p:sp>
      <p:sp>
        <p:nvSpPr>
          <p:cNvPr id="87" name="Shape 87"/>
          <p:cNvSpPr txBox="1"/>
          <p:nvPr>
            <p:ph idx="1" type="body"/>
          </p:nvPr>
        </p:nvSpPr>
        <p:spPr>
          <a:xfrm>
            <a:off x="405500" y="1153525"/>
            <a:ext cx="8520599" cy="3713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A good thing or a not so good thing</a:t>
            </a: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aBook.bookTitle = 'The Cat in the Hat'</a:t>
            </a: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aBook.bookAuthor  = 'Dr. Seuss'</a:t>
            </a: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aBook.openBook()</a:t>
            </a: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aBook.closeBook()</a:t>
            </a: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Run the program</a:t>
            </a:r>
          </a:p>
          <a:p>
            <a:pPr indent="0" lvl="0" marL="3657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Open the book The Cat in the Hat written by Dr. Seuss .</a:t>
            </a:r>
          </a:p>
          <a:p>
            <a:pPr indent="0" lvl="0" marL="13716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Close the book The Cat in the Hat written by Dr. Seuss .</a:t>
            </a: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Add attributes...</a:t>
            </a:r>
          </a:p>
        </p:txBody>
      </p:sp>
      <p:sp>
        <p:nvSpPr>
          <p:cNvPr id="93" name="Shape 93"/>
          <p:cNvSpPr txBox="1"/>
          <p:nvPr>
            <p:ph idx="1" type="body"/>
          </p:nvPr>
        </p:nvSpPr>
        <p:spPr>
          <a:xfrm>
            <a:off x="311700" y="1266100"/>
            <a:ext cx="8520599" cy="3713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Class attributes</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 class Book ():</a:t>
            </a:r>
          </a:p>
          <a:p>
            <a:pPr indent="0" lvl="0" marL="2286000" marR="0" rtl="0" algn="l">
              <a:lnSpc>
                <a:spcPct val="115000"/>
              </a:lnSpc>
              <a:spcBef>
                <a:spcPts val="0"/>
              </a:spcBef>
              <a:spcAft>
                <a:spcPts val="0"/>
              </a:spcAft>
              <a:buClr>
                <a:schemeClr val="dk2"/>
              </a:buClr>
              <a:buSzPct val="25000"/>
              <a:buFont typeface="Source Code Pro"/>
              <a:buNone/>
            </a:pPr>
            <a:r>
              <a:rPr b="1" i="0" lang="en" sz="1200" u="none" cap="none" strike="noStrike">
                <a:solidFill>
                  <a:schemeClr val="dk2"/>
                </a:solidFill>
                <a:latin typeface="Source Code Pro"/>
                <a:ea typeface="Source Code Pro"/>
                <a:cs typeface="Source Code Pro"/>
                <a:sym typeface="Source Code Pro"/>
              </a:rPr>
              <a:t>booksCreated = 0</a:t>
            </a:r>
          </a:p>
          <a:p>
            <a:pPr indent="0" lvl="0" marL="2286000" marR="0" rtl="0" algn="l">
              <a:lnSpc>
                <a:spcPct val="115000"/>
              </a:lnSpc>
              <a:spcBef>
                <a:spcPts val="0"/>
              </a:spcBef>
              <a:spcAft>
                <a:spcPts val="0"/>
              </a:spcAft>
              <a:buClr>
                <a:schemeClr val="dk2"/>
              </a:buClr>
              <a:buSzPct val="25000"/>
              <a:buFont typeface="Source Code Pro"/>
              <a:buNone/>
            </a:pPr>
            <a:r>
              <a:t/>
            </a:r>
            <a:endParaRPr b="1" i="0" sz="1200" u="none" cap="none" strike="noStrike">
              <a:solidFill>
                <a:schemeClr val="dk2"/>
              </a:solidFill>
              <a:latin typeface="Source Code Pro"/>
              <a:ea typeface="Source Code Pro"/>
              <a:cs typeface="Source Code Pro"/>
              <a:sym typeface="Source Code Pro"/>
            </a:endParaRP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def __init__(self, title, author):</a:t>
            </a:r>
          </a:p>
          <a:p>
            <a:pPr indent="0" lvl="0" marL="27432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self.bookTitle       = title</a:t>
            </a:r>
          </a:p>
          <a:p>
            <a:pPr indent="0" lvl="0" marL="27432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self.bookAuthor   = author</a:t>
            </a:r>
          </a:p>
          <a:p>
            <a:pPr indent="0" lvl="0" marL="2743200" marR="0" rtl="0" algn="l">
              <a:lnSpc>
                <a:spcPct val="115000"/>
              </a:lnSpc>
              <a:spcBef>
                <a:spcPts val="0"/>
              </a:spcBef>
              <a:spcAft>
                <a:spcPts val="0"/>
              </a:spcAft>
              <a:buClr>
                <a:schemeClr val="dk2"/>
              </a:buClr>
              <a:buSzPct val="25000"/>
              <a:buFont typeface="Source Code Pro"/>
              <a:buNone/>
            </a:pPr>
            <a:r>
              <a:rPr b="1" i="0" lang="en" sz="1200" u="none" cap="none" strike="noStrike">
                <a:solidFill>
                  <a:schemeClr val="dk2"/>
                </a:solidFill>
                <a:latin typeface="Source Code Pro"/>
                <a:ea typeface="Source Code Pro"/>
                <a:cs typeface="Source Code Pro"/>
                <a:sym typeface="Source Code Pro"/>
              </a:rPr>
              <a:t>Book.booksCreated = Book.booksCreated + 1</a:t>
            </a:r>
          </a:p>
          <a:p>
            <a:pPr indent="0" lvl="0" marL="457200" marR="0" rtl="0" algn="l">
              <a:lnSpc>
                <a:spcPct val="115000"/>
              </a:lnSpc>
              <a:spcBef>
                <a:spcPts val="0"/>
              </a:spcBef>
              <a:spcAft>
                <a:spcPts val="0"/>
              </a:spcAft>
              <a:buClr>
                <a:schemeClr val="dk2"/>
              </a:buClr>
              <a:buSzPct val="25000"/>
              <a:buFont typeface="Source Code Pro"/>
              <a:buNone/>
            </a:pPr>
            <a:r>
              <a:t/>
            </a:r>
            <a:endParaRPr b="1" i="0" sz="1200" u="none" cap="none" strike="noStrike">
              <a:solidFill>
                <a:schemeClr val="dk2"/>
              </a:solidFill>
              <a:latin typeface="Source Code Pro"/>
              <a:ea typeface="Source Code Pro"/>
              <a:cs typeface="Source Code Pro"/>
              <a:sym typeface="Source Code Pro"/>
            </a:endParaRP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aBook = Book ('Calculus Today', 'Dr. Diffy Q')</a:t>
            </a:r>
          </a:p>
          <a:p>
            <a:pPr indent="0" lvl="0" marL="22860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bBook = Book ('Schneier On Security', 'Bruce Schneier')</a:t>
            </a:r>
          </a:p>
          <a:p>
            <a:pPr indent="0" lvl="0" marL="22860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2286000" marR="0" rtl="0" algn="l">
              <a:lnSpc>
                <a:spcPct val="115000"/>
              </a:lnSpc>
              <a:spcBef>
                <a:spcPts val="0"/>
              </a:spcBef>
              <a:spcAft>
                <a:spcPts val="0"/>
              </a:spcAft>
              <a:buClr>
                <a:schemeClr val="dk2"/>
              </a:buClr>
              <a:buSzPct val="25000"/>
              <a:buFont typeface="Source Code Pro"/>
              <a:buNone/>
            </a:pPr>
            <a:r>
              <a:rPr b="1" i="0" lang="en" sz="1200" u="none" cap="none" strike="noStrike">
                <a:solidFill>
                  <a:schemeClr val="dk2"/>
                </a:solidFill>
                <a:latin typeface="Source Code Pro"/>
                <a:ea typeface="Source Code Pro"/>
                <a:cs typeface="Source Code Pro"/>
                <a:sym typeface="Source Code Pro"/>
              </a:rPr>
              <a:t>print(Book.booksCreated, ' virtual book(s) exist.')</a:t>
            </a:r>
          </a:p>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Run the program</a:t>
            </a:r>
          </a:p>
          <a:p>
            <a:pPr indent="0" lvl="0" marL="54864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chemeClr val="dk2"/>
                </a:solidFill>
                <a:latin typeface="Source Code Pro"/>
                <a:ea typeface="Source Code Pro"/>
                <a:cs typeface="Source Code Pro"/>
                <a:sym typeface="Source Code Pro"/>
              </a:rPr>
              <a:t>2  virtual book(s) exist.</a:t>
            </a: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Add attributes...</a:t>
            </a:r>
          </a:p>
        </p:txBody>
      </p:sp>
      <p:sp>
        <p:nvSpPr>
          <p:cNvPr id="99" name="Shape 99"/>
          <p:cNvSpPr txBox="1"/>
          <p:nvPr>
            <p:ph idx="1" type="body"/>
          </p:nvPr>
        </p:nvSpPr>
        <p:spPr>
          <a:xfrm>
            <a:off x="349225" y="937875"/>
            <a:ext cx="8520599" cy="40514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Class attributes</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class Book () :</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    </a:t>
            </a:r>
            <a:r>
              <a:rPr b="1" i="0" lang="en" sz="1200" u="none" cap="none" strike="noStrike">
                <a:solidFill>
                  <a:srgbClr val="000000"/>
                </a:solidFill>
                <a:latin typeface="Source Code Pro"/>
                <a:ea typeface="Source Code Pro"/>
                <a:cs typeface="Source Code Pro"/>
                <a:sym typeface="Source Code Pro"/>
              </a:rPr>
              <a:t>__count = 0</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    def __init__(self, title, author):</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        self.bookTitle    = title</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        self.bookAuthor   = author</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        </a:t>
            </a:r>
            <a:r>
              <a:rPr b="1" i="0" lang="en" sz="1200" u="none" cap="none" strike="noStrike">
                <a:solidFill>
                  <a:srgbClr val="000000"/>
                </a:solidFill>
                <a:latin typeface="Source Code Pro"/>
                <a:ea typeface="Source Code Pro"/>
                <a:cs typeface="Source Code Pro"/>
                <a:sym typeface="Source Code Pro"/>
              </a:rPr>
              <a:t>Book.__count = Book.__count + 1</a:t>
            </a:r>
          </a:p>
          <a:p>
            <a:pPr indent="0" lvl="0" marL="1828800" marR="0" rtl="0" algn="l">
              <a:lnSpc>
                <a:spcPct val="115000"/>
              </a:lnSpc>
              <a:spcBef>
                <a:spcPts val="0"/>
              </a:spcBef>
              <a:spcAft>
                <a:spcPts val="0"/>
              </a:spcAft>
              <a:buClr>
                <a:schemeClr val="dk2"/>
              </a:buClr>
              <a:buSzPct val="25000"/>
              <a:buFont typeface="Source Code Pro"/>
              <a:buNone/>
            </a:pPr>
            <a:r>
              <a:t/>
            </a:r>
            <a:endParaRPr b="1" i="0" sz="1200" u="none" cap="none" strike="noStrike">
              <a:solidFill>
                <a:schemeClr val="dk2"/>
              </a:solidFill>
              <a:latin typeface="Source Code Pro"/>
              <a:ea typeface="Source Code Pro"/>
              <a:cs typeface="Source Code Pro"/>
              <a:sym typeface="Source Code Pro"/>
            </a:endParaRP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aBook = Book ('Calculus Today', 'Dr. Diffy Q')</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bBook = Book ('Schneier on Security', 'Bruce Schneier')</a:t>
            </a: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print(</a:t>
            </a:r>
            <a:r>
              <a:rPr b="1" i="0" lang="en" sz="1200" u="none" cap="none" strike="noStrike">
                <a:solidFill>
                  <a:srgbClr val="000000"/>
                </a:solidFill>
                <a:latin typeface="Source Code Pro"/>
                <a:ea typeface="Source Code Pro"/>
                <a:cs typeface="Source Code Pro"/>
                <a:sym typeface="Source Code Pro"/>
              </a:rPr>
              <a:t>Book.__count</a:t>
            </a:r>
            <a:r>
              <a:rPr b="0" i="0" lang="en" sz="1200" u="none" cap="none" strike="noStrike">
                <a:solidFill>
                  <a:srgbClr val="000000"/>
                </a:solidFill>
                <a:latin typeface="Source Code Pro"/>
                <a:ea typeface="Source Code Pro"/>
                <a:cs typeface="Source Code Pro"/>
                <a:sym typeface="Source Code Pro"/>
              </a:rPr>
              <a:t>, 'virtual book(s) were created')</a:t>
            </a:r>
          </a:p>
          <a:p>
            <a:pPr indent="0" lvl="0" marL="18288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Run the program with Book.__count in the print statement</a:t>
            </a:r>
          </a:p>
          <a:p>
            <a:pPr indent="0" lvl="0" marL="18288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AttributeError: type object 'Book' has no attribute '__count'</a:t>
            </a: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Run the program with Book._Book__count in the print statement</a:t>
            </a:r>
          </a:p>
          <a:p>
            <a:pPr indent="0" lvl="0" marL="18288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828800" marR="0" rtl="0" algn="l">
              <a:lnSpc>
                <a:spcPct val="115000"/>
              </a:lnSpc>
              <a:spcBef>
                <a:spcPts val="0"/>
              </a:spcBef>
              <a:spcAft>
                <a:spcPts val="0"/>
              </a:spcAft>
              <a:buClr>
                <a:schemeClr val="dk2"/>
              </a:buClr>
              <a:buSzPct val="25000"/>
              <a:buFont typeface="Source Code Pro"/>
              <a:buNone/>
            </a:pPr>
            <a:r>
              <a:rPr b="0" i="0" lang="en" sz="1200" u="none" cap="none" strike="noStrike">
                <a:solidFill>
                  <a:srgbClr val="000000"/>
                </a:solidFill>
                <a:latin typeface="Source Code Pro"/>
                <a:ea typeface="Source Code Pro"/>
                <a:cs typeface="Source Code Pro"/>
                <a:sym typeface="Source Code Pro"/>
              </a:rPr>
              <a:t>2 virtual book(s) were created</a:t>
            </a:r>
          </a:p>
          <a:p>
            <a:pPr indent="0" lvl="0" marL="0" marR="0" rtl="0" algn="l">
              <a:lnSpc>
                <a:spcPct val="115000"/>
              </a:lnSpc>
              <a:spcBef>
                <a:spcPts val="0"/>
              </a:spcBef>
              <a:spcAft>
                <a:spcPts val="0"/>
              </a:spcAft>
              <a:buClr>
                <a:schemeClr val="dk2"/>
              </a:buClr>
              <a:buSzPct val="25000"/>
              <a:buFont typeface="Source Code Pro"/>
              <a:buNone/>
            </a:pPr>
            <a:r>
              <a:t/>
            </a:r>
            <a:endParaRPr b="0" i="0" sz="900" u="none" cap="none" strike="noStrike">
              <a:solidFill>
                <a:srgbClr val="000000"/>
              </a:solidFill>
              <a:latin typeface="Arial"/>
              <a:ea typeface="Arial"/>
              <a:cs typeface="Arial"/>
              <a:sym typeface="Arial"/>
            </a:endParaRPr>
          </a:p>
          <a:p>
            <a:pPr indent="0" lvl="0" marL="18288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Inheriting Methods and Attributes</a:t>
            </a:r>
          </a:p>
        </p:txBody>
      </p:sp>
      <p:sp>
        <p:nvSpPr>
          <p:cNvPr id="105" name="Shape 105"/>
          <p:cNvSpPr txBox="1"/>
          <p:nvPr>
            <p:ph idx="1" type="body"/>
          </p:nvPr>
        </p:nvSpPr>
        <p:spPr>
          <a:xfrm>
            <a:off x="358600" y="975375"/>
            <a:ext cx="8520599" cy="40514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400" u="none" cap="none" strike="noStrike">
                <a:solidFill>
                  <a:schemeClr val="dk2"/>
                </a:solidFill>
                <a:latin typeface="Source Code Pro"/>
                <a:ea typeface="Source Code Pro"/>
                <a:cs typeface="Source Code Pro"/>
                <a:sym typeface="Source Code Pro"/>
              </a:rPr>
              <a:t>Reuse other implementations</a:t>
            </a:r>
          </a:p>
          <a:p>
            <a:pPr indent="0" lvl="0" marL="0" marR="0" rtl="0" algn="l">
              <a:lnSpc>
                <a:spcPct val="115000"/>
              </a:lnSpc>
              <a:spcBef>
                <a:spcPts val="0"/>
              </a:spcBef>
              <a:spcAft>
                <a:spcPts val="0"/>
              </a:spcAft>
              <a:buClr>
                <a:schemeClr val="dk2"/>
              </a:buClr>
              <a:buSzPct val="25000"/>
              <a:buFont typeface="Source Code Pro"/>
              <a:buNone/>
            </a:pPr>
            <a:r>
              <a:t/>
            </a:r>
            <a:endParaRPr b="0" i="0" sz="11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class Book ():</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def __init__(self, title, author):</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self.bookTitle   = title</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self.bookAuthor  = author</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def openBook(self):</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print('Open the book', self.bookTitle, 'written by’, self.bookAuthor, '.')</a:t>
            </a:r>
          </a:p>
          <a:p>
            <a:pPr indent="0" lvl="0" marL="0" marR="0" rtl="0" algn="l">
              <a:lnSpc>
                <a:spcPct val="115000"/>
              </a:lnSpc>
              <a:spcBef>
                <a:spcPts val="0"/>
              </a:spcBef>
              <a:spcAft>
                <a:spcPts val="0"/>
              </a:spcAft>
              <a:buClr>
                <a:schemeClr val="dk2"/>
              </a:buClr>
              <a:buSzPct val="25000"/>
              <a:buFont typeface="Source Code Pro"/>
              <a:buNone/>
            </a:pPr>
            <a:r>
              <a:t/>
            </a:r>
            <a:endParaRPr b="0" i="0" sz="11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rPr b="1" i="0" lang="en" sz="1100" u="none" cap="none" strike="noStrike">
                <a:solidFill>
                  <a:schemeClr val="dk2"/>
                </a:solidFill>
                <a:latin typeface="Source Code Pro"/>
                <a:ea typeface="Source Code Pro"/>
                <a:cs typeface="Source Code Pro"/>
                <a:sym typeface="Source Code Pro"/>
              </a:rPr>
              <a:t>class</a:t>
            </a:r>
            <a:r>
              <a:rPr b="0" i="0" lang="en" sz="1100" u="none" cap="none" strike="noStrike">
                <a:solidFill>
                  <a:schemeClr val="dk2"/>
                </a:solidFill>
                <a:latin typeface="Source Code Pro"/>
                <a:ea typeface="Source Code Pro"/>
                <a:cs typeface="Source Code Pro"/>
                <a:sym typeface="Source Code Pro"/>
              </a:rPr>
              <a:t> ChildrensBook(</a:t>
            </a:r>
            <a:r>
              <a:rPr b="1" i="0" lang="en" sz="1100" u="none" cap="none" strike="noStrike">
                <a:solidFill>
                  <a:schemeClr val="dk2"/>
                </a:solidFill>
                <a:latin typeface="Source Code Pro"/>
                <a:ea typeface="Source Code Pro"/>
                <a:cs typeface="Source Code Pro"/>
                <a:sym typeface="Source Code Pro"/>
              </a:rPr>
              <a:t>Book</a:t>
            </a:r>
            <a:r>
              <a:rPr b="0" i="0" lang="en" sz="1100" u="none" cap="none" strike="noStrike">
                <a:solidFill>
                  <a:schemeClr val="dk2"/>
                </a:solidFill>
                <a:latin typeface="Source Code Pro"/>
                <a:ea typeface="Source Code Pro"/>
                <a:cs typeface="Source Code Pro"/>
                <a:sym typeface="Source Code Pro"/>
              </a:rPr>
              <a:t>):</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def __init__(self, title, author):</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a:t>
            </a:r>
            <a:r>
              <a:rPr b="1" i="0" lang="en" sz="1100" u="none" cap="none" strike="noStrike">
                <a:solidFill>
                  <a:schemeClr val="dk2"/>
                </a:solidFill>
                <a:latin typeface="Source Code Pro"/>
                <a:ea typeface="Source Code Pro"/>
                <a:cs typeface="Source Code Pro"/>
                <a:sym typeface="Source Code Pro"/>
              </a:rPr>
              <a:t>super().__init__(title, author)</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a:t>
            </a:r>
            <a:r>
              <a:rPr b="1" i="0" lang="en" sz="1100" u="none" cap="none" strike="noStrike">
                <a:solidFill>
                  <a:schemeClr val="dk2"/>
                </a:solidFill>
                <a:latin typeface="Source Code Pro"/>
                <a:ea typeface="Source Code Pro"/>
                <a:cs typeface="Source Code Pro"/>
                <a:sym typeface="Source Code Pro"/>
              </a:rPr>
              <a:t>self.bookPrice = 2.0</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def openBook(self):</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print('Open the childrens book', self.bookTitle, 'written by', self.bookAuthor, '.')</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def readBookAloud(self):</a:t>
            </a:r>
          </a:p>
          <a:p>
            <a:pPr indent="0" lvl="0" marL="0" marR="0" rtl="0" algn="l">
              <a:lnSpc>
                <a:spcPct val="115000"/>
              </a:lnSpc>
              <a:spcBef>
                <a:spcPts val="0"/>
              </a:spcBef>
              <a:spcAft>
                <a:spcPts val="0"/>
              </a:spcAft>
              <a:buClr>
                <a:schemeClr val="dk2"/>
              </a:buClr>
              <a:buSzPct val="25000"/>
              <a:buFont typeface="Source Code Pro"/>
              <a:buNone/>
            </a:pPr>
            <a:r>
              <a:rPr b="0" i="0" lang="en" sz="1100" u="none" cap="none" strike="noStrike">
                <a:solidFill>
                  <a:schemeClr val="dk2"/>
                </a:solidFill>
                <a:latin typeface="Source Code Pro"/>
                <a:ea typeface="Source Code Pro"/>
                <a:cs typeface="Source Code Pro"/>
                <a:sym typeface="Source Code Pro"/>
              </a:rPr>
              <a:t>        print('Read the childrens book', self.bookTitle, 'written by', self.bookAuthor, 'aloud.')</a:t>
            </a: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900" u="none" cap="none" strike="noStrike">
              <a:solidFill>
                <a:srgbClr val="000000"/>
              </a:solidFill>
              <a:latin typeface="Arial"/>
              <a:ea typeface="Arial"/>
              <a:cs typeface="Arial"/>
              <a:sym typeface="Arial"/>
            </a:endParaRPr>
          </a:p>
          <a:p>
            <a:pPr indent="0" lvl="0" marL="18288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137160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2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