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embeddedFontLst>
    <p:embeddedFont>
      <p:font typeface="Amatic SC"/>
      <p:regular r:id="rId74"/>
      <p:bold r:id="rId75"/>
    </p:embeddedFont>
    <p:embeddedFont>
      <p:font typeface="Source Code Pro"/>
      <p:regular r:id="rId76"/>
      <p:bold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AmaticSC-bold.fntdata"/><Relationship Id="rId30" Type="http://schemas.openxmlformats.org/officeDocument/2006/relationships/slide" Target="slides/slide25.xml"/><Relationship Id="rId74" Type="http://schemas.openxmlformats.org/officeDocument/2006/relationships/font" Target="fonts/AmaticSC-regular.fntdata"/><Relationship Id="rId33" Type="http://schemas.openxmlformats.org/officeDocument/2006/relationships/slide" Target="slides/slide28.xml"/><Relationship Id="rId77" Type="http://schemas.openxmlformats.org/officeDocument/2006/relationships/font" Target="fonts/SourceCodePro-bold.fntdata"/><Relationship Id="rId32" Type="http://schemas.openxmlformats.org/officeDocument/2006/relationships/slide" Target="slides/slide27.xml"/><Relationship Id="rId76" Type="http://schemas.openxmlformats.org/officeDocument/2006/relationships/font" Target="fonts/SourceCodePro-regular.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I am afraid that the explanations might be too hard for students to catch. Perhaps put some of the rules in text?
-Jay 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Here is a function fib, that calculates the nth element of the fibonacci sequence. It's more or less a one to one mapping of the recursive relation we saw in the previous slide. The base cases here are when the argument n in the function call is either 0 or 1. If we have a number n greater than 1 then we make two other recursive calls, which may lead to more recursive calls themselves, to get the previous two terms in the sequence so that we can add them to get the nth element.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An iterative solution for the problem is also easy to write, though the recursive solution looks more like the mathematical definition.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If we check the functions fib() and fibi(), we will find out that the iterative version fibi() is a LOT FASTER than the recursive version fib(). To get an idea of how much this "a lot faster" can be, we use the timeit module to measure the calls, as a benchmark to compare different solutions.</a:t>
            </a:r>
          </a:p>
          <a:p>
            <a:pPr indent="0" lvl="0" marL="0" marR="0" rtl="0" algn="l">
              <a:spcBef>
                <a:spcPts val="0"/>
              </a:spcBef>
              <a:spcAft>
                <a:spcPts val="0"/>
              </a:spcAft>
              <a:buSzPct val="25000"/>
              <a:buFont typeface="Arial"/>
              <a:buNone/>
            </a:pPr>
            <a:r>
              <a:t/>
            </a:r>
            <a:endParaRPr b="0" i="0" sz="1000" u="none" cap="none" strike="noStrike">
              <a:solidFill>
                <a:srgbClr val="555555"/>
              </a:solidFill>
              <a:highlight>
                <a:srgbClr val="FFFFFF"/>
              </a:highlight>
              <a:latin typeface="Verdana"/>
              <a:ea typeface="Verdana"/>
              <a:cs typeface="Verdana"/>
              <a:sym typeface="Verdana"/>
            </a:endParaRPr>
          </a:p>
          <a:p>
            <a:pPr indent="0" lvl="0" marL="0" marR="0" rtl="0" algn="l">
              <a:spcBef>
                <a:spcPts val="0"/>
              </a:spcBef>
              <a:spcAft>
                <a:spcPts val="0"/>
              </a:spcAft>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time1 is the time in seconds it takes for 3 calls to fib(n) and time2 respectively the time for fibi(). If we look at the results, we can see that calling fib(20) three times needs about 14 milliseconds. fibi(20) needs just 0.011 milliseconds for 3 calls. So fibi(20) is about 1300 times faster then fib(20). </a:t>
            </a:r>
          </a:p>
          <a:p>
            <a:pPr indent="0" lvl="0" marL="0" marR="0" rtl="0" algn="l">
              <a:spcBef>
                <a:spcPts val="0"/>
              </a:spcBef>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fib(40) needs already 215 seconds for three calls, while fibi(40) can do it in 0.016 milliseconds. fibi(40) is more than 13 millions times faster than fib(40). Why is it so? Let’s see.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Let's have a look at the calculation tree, i.e. the order in which the functions are called. fib() is substituted by f() over here</a:t>
            </a:r>
          </a:p>
          <a:p>
            <a:pPr indent="0" lvl="0" marL="0" marR="0" rtl="0" algn="l">
              <a:spcBef>
                <a:spcPts val="0"/>
              </a:spcBef>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We can see that the subtree f(2) appears 3 times and the subtree for the calculation of f(3) two times. If you imagine extending this tree for f(6), you will understand that f(4) will be called two times, f(3) three times and so on. This means, our recursion doesn't remember previously calculated values. Every recursive call needs to reach the base case even if  some other recursive called has reached the base case before. These extra calls are adding to the time taken by the function to calculate the nth element of the sequence and hence making the recursive method inefficient.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We can see that it is even faster than the iterative version. Of course, the larger the arguments the greater the benefit of our memoization.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-No clear answer, but there are known trade-offs </a:t>
            </a:r>
          </a:p>
          <a:p>
            <a:pPr indent="0" lvl="0" marL="0" marR="0" rtl="0" algn="l">
              <a:spcBef>
                <a:spcPts val="0"/>
              </a:spcBef>
              <a:spcAft>
                <a:spcPts val="0"/>
              </a:spcAft>
              <a:buSzPct val="25000"/>
              <a:buFont typeface="Arial"/>
              <a:buNone/>
            </a:pPr>
            <a:r>
              <a:rPr b="0" i="0" lang="en" sz="1100" u="none" cap="none" strike="noStrike"/>
              <a:t>    -“Mathematicians” often prefer recursive approach. Solutions often shorter, closer in spirit to abstract</a:t>
            </a:r>
          </a:p>
          <a:p>
            <a:pPr indent="0" lvl="0" marL="0" marR="0" rtl="0" algn="l">
              <a:spcBef>
                <a:spcPts val="0"/>
              </a:spcBef>
              <a:spcAft>
                <a:spcPts val="0"/>
              </a:spcAft>
              <a:buSzPct val="25000"/>
              <a:buFont typeface="Arial"/>
              <a:buNone/>
            </a:pPr>
            <a:r>
              <a:rPr b="0" i="0" lang="en" sz="1100" u="none" cap="none" strike="noStrike"/>
              <a:t>	mathematical entity, but good recursive solutions may be more difficult to design and test. </a:t>
            </a:r>
          </a:p>
          <a:p>
            <a:pPr indent="0" lvl="0" marL="0" marR="0" rtl="0" algn="l">
              <a:spcBef>
                <a:spcPts val="0"/>
              </a:spcBef>
              <a:spcAft>
                <a:spcPts val="0"/>
              </a:spcAft>
              <a:buSzPct val="25000"/>
              <a:buFont typeface="Arial"/>
              <a:buNone/>
            </a:pPr>
            <a:r>
              <a:rPr b="0" i="0" lang="en" sz="1100" u="none" cap="none" strike="noStrike"/>
              <a:t>	-“Programmers”, esp. w/o college CS training, often prefer iterative solutions. ! </a:t>
            </a:r>
          </a:p>
          <a:p>
            <a:pPr indent="0" lvl="0" marL="0" marR="0" rtl="0" algn="l">
              <a:spcBef>
                <a:spcPts val="0"/>
              </a:spcBef>
              <a:spcAft>
                <a:spcPts val="0"/>
              </a:spcAft>
              <a:buSzPct val="25000"/>
              <a:buFont typeface="Arial"/>
              <a:buNone/>
            </a:pPr>
            <a:r>
              <a:rPr b="0" i="0" lang="en" sz="1100" u="none" cap="none" strike="noStrike"/>
              <a:t>	- Somehow, it seems more appealing to many. Control stays local to loop, less “magical”.</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There is an old legend about a temple or monastery, which contains three poles. One of them filled with 64 gold disks. The disks are of different sizes, and they are put on top of each other, according to their size, i.e. each disk on the pole a little smaller than the one beneath it. The priests, if the legend is about a temple, or the monks, if it is about a monastery, have to move this stack from one of the three poles to another one. But one rule has to be applied: a large disk can never be placed on top of a smaller one. When they would have finished their work, the legend tells, the temple would crumble into dust, and the world would end. </a:t>
            </a:r>
          </a:p>
          <a:p>
            <a:pPr indent="0" lvl="0" marL="0" marR="0" rtl="0" algn="l">
              <a:spcBef>
                <a:spcPts val="0"/>
              </a:spcBef>
              <a:spcAft>
                <a:spcPts val="0"/>
              </a:spcAft>
              <a:buSzPct val="25000"/>
              <a:buFont typeface="Arial"/>
              <a:buNone/>
            </a:pPr>
            <a:r>
              <a:t/>
            </a:r>
            <a:endParaRPr b="0" i="0" sz="1000" u="none" cap="none" strike="noStrike">
              <a:solidFill>
                <a:srgbClr val="555555"/>
              </a:solidFill>
              <a:highlight>
                <a:srgbClr val="FFFFFF"/>
              </a:highlight>
              <a:latin typeface="Verdana"/>
              <a:ea typeface="Verdana"/>
              <a:cs typeface="Verdana"/>
              <a:sym typeface="Verdana"/>
            </a:endParaRPr>
          </a:p>
          <a:p>
            <a:pPr indent="0" lvl="0" marL="0" marR="0" rtl="0" algn="l">
              <a:spcBef>
                <a:spcPts val="0"/>
              </a:spcBef>
              <a:buSzPct val="25000"/>
              <a:buFont typeface="Arial"/>
              <a:buNone/>
            </a:pPr>
            <a:r>
              <a:t/>
            </a:r>
            <a:endParaRPr b="0" i="0" sz="1000" u="none" cap="none" strike="noStrike">
              <a:solidFill>
                <a:srgbClr val="555555"/>
              </a:solidFill>
              <a:highlight>
                <a:srgbClr val="FFFFFF"/>
              </a:highlight>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000" u="none" cap="none" strike="noStrike">
              <a:solidFill>
                <a:srgbClr val="555555"/>
              </a:solidFill>
              <a:highlight>
                <a:srgbClr val="FFFFFF"/>
              </a:highlight>
              <a:latin typeface="Verdana"/>
              <a:ea typeface="Verdana"/>
              <a:cs typeface="Verdana"/>
              <a:sym typeface="Verdana"/>
            </a:endParaRPr>
          </a:p>
          <a:p>
            <a:pPr indent="0" lvl="0" marL="0" marR="0" rtl="0" algn="l">
              <a:spcBef>
                <a:spcPts val="0"/>
              </a:spcBef>
              <a:spcAft>
                <a:spcPts val="0"/>
              </a:spcAft>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But don't be afraid, it's not very likely that they will finish their work soon, because 2</a:t>
            </a:r>
            <a:r>
              <a:rPr b="0" baseline="30000" i="0" lang="en" sz="1100" u="none" cap="none" strike="noStrike">
                <a:solidFill>
                  <a:srgbClr val="555555"/>
                </a:solidFill>
                <a:highlight>
                  <a:srgbClr val="FFFFFF"/>
                </a:highlight>
                <a:latin typeface="Verdana"/>
                <a:ea typeface="Verdana"/>
                <a:cs typeface="Verdana"/>
                <a:sym typeface="Verdana"/>
              </a:rPr>
              <a:t>64</a:t>
            </a:r>
            <a:r>
              <a:rPr b="0" i="0" lang="en" sz="1000" u="none" cap="none" strike="noStrike">
                <a:solidFill>
                  <a:srgbClr val="555555"/>
                </a:solidFill>
                <a:highlight>
                  <a:srgbClr val="FFFFFF"/>
                </a:highlight>
                <a:latin typeface="Verdana"/>
                <a:ea typeface="Verdana"/>
                <a:cs typeface="Verdana"/>
                <a:sym typeface="Verdana"/>
              </a:rPr>
              <a:t> - 1 moves are necessary, i.e. 18,446,744,073,709,551,615 to move the tower according to the rules. </a:t>
            </a:r>
          </a:p>
          <a:p>
            <a:pPr indent="0" lvl="0" marL="0" marR="0" rtl="0" algn="l">
              <a:spcBef>
                <a:spcPts val="0"/>
              </a:spcBef>
              <a:spcAft>
                <a:spcPts val="0"/>
              </a:spcAft>
              <a:buSzPct val="25000"/>
              <a:buFont typeface="Arial"/>
              <a:buNone/>
            </a:pPr>
            <a:r>
              <a:t/>
            </a:r>
            <a:endParaRPr b="0" i="0" sz="1000" u="none" cap="none" strike="noStrike">
              <a:solidFill>
                <a:srgbClr val="555555"/>
              </a:solidFill>
              <a:highlight>
                <a:srgbClr val="FFFFFF"/>
              </a:highlight>
              <a:latin typeface="Verdana"/>
              <a:ea typeface="Verdana"/>
              <a:cs typeface="Verdana"/>
              <a:sym typeface="Verdana"/>
            </a:endParaRPr>
          </a:p>
          <a:p>
            <a:pPr indent="0" lvl="0" marL="0" marR="0" rtl="0" algn="l">
              <a:spcBef>
                <a:spcPts val="0"/>
              </a:spcBef>
              <a:spcAft>
                <a:spcPts val="0"/>
              </a:spcAft>
              <a:buClr>
                <a:srgbClr val="555555"/>
              </a:buClr>
              <a:buSzPct val="25000"/>
              <a:buFont typeface="Verdana"/>
              <a:buNone/>
            </a:pPr>
            <a:r>
              <a:rPr b="0" i="0" lang="en" sz="1000" u="none" cap="none" strike="noStrike">
                <a:solidFill>
                  <a:srgbClr val="555555"/>
                </a:solidFill>
                <a:highlight>
                  <a:srgbClr val="FFFFFF"/>
                </a:highlight>
                <a:latin typeface="Verdana"/>
                <a:ea typeface="Verdana"/>
                <a:cs typeface="Verdana"/>
                <a:sym typeface="Verdana"/>
              </a:rPr>
              <a:t>But there is - most probably - no ancient legend. The legend and the game "towers of Hanoi" had been conceived by the French mathematician Edouard Lucas in 1883. </a:t>
            </a:r>
          </a:p>
          <a:p>
            <a:pPr indent="0" lvl="0" marL="0" marR="0" rtl="0" algn="l">
              <a:spcBef>
                <a:spcPts val="0"/>
              </a:spcBef>
              <a:spcAft>
                <a:spcPts val="0"/>
              </a:spcAft>
              <a:buSzPct val="25000"/>
              <a:buFont typeface="Arial"/>
              <a:buNone/>
            </a:pPr>
            <a:r>
              <a:t/>
            </a:r>
            <a:endParaRPr b="0" i="0" sz="1000" u="none" cap="none" strike="noStrike">
              <a:solidFill>
                <a:srgbClr val="555555"/>
              </a:solidFill>
              <a:highlight>
                <a:srgbClr val="FFFFFF"/>
              </a:highlight>
              <a:latin typeface="Verdana"/>
              <a:ea typeface="Verdana"/>
              <a:cs typeface="Verdana"/>
              <a:sym typeface="Verdana"/>
            </a:endParaRPr>
          </a:p>
          <a:p>
            <a:pPr indent="0" lvl="0" marL="0" marR="0" rtl="0" algn="l">
              <a:spcBef>
                <a:spcPts val="0"/>
              </a:spcBef>
              <a:buSzPct val="25000"/>
              <a:buFont typeface="Arial"/>
              <a:buNone/>
            </a:pPr>
            <a:r>
              <a:t/>
            </a:r>
            <a:endParaRPr b="0" i="0" sz="1000" u="none" cap="none" strike="noStrike">
              <a:solidFill>
                <a:srgbClr val="555555"/>
              </a:solidFill>
              <a:highlight>
                <a:srgbClr val="FFFFFF"/>
              </a:highlight>
              <a:latin typeface="Verdana"/>
              <a:ea typeface="Verdana"/>
              <a:cs typeface="Verdana"/>
              <a:sym typeface="Verdan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228600" marR="0" rtl="0" algn="l">
              <a:spcBef>
                <a:spcPts val="0"/>
              </a:spcBef>
              <a:spcAft>
                <a:spcPts val="0"/>
              </a:spcAft>
              <a:buSzPct val="25000"/>
              <a:buFont typeface="Arial"/>
              <a:buNone/>
            </a:pPr>
            <a:r>
              <a:t/>
            </a:r>
            <a:endParaRPr b="0" i="0" sz="1000" u="none" cap="none" strike="noStrike">
              <a:solidFill>
                <a:srgbClr val="555555"/>
              </a:solidFill>
              <a:latin typeface="Verdana"/>
              <a:ea typeface="Verdana"/>
              <a:cs typeface="Verdana"/>
              <a:sym typeface="Verdana"/>
            </a:endParaRPr>
          </a:p>
          <a:p>
            <a:pPr indent="-228600" lvl="0" marL="457200" marR="0" rtl="0" algn="l">
              <a:spcBef>
                <a:spcPts val="0"/>
              </a:spcBef>
              <a:spcAft>
                <a:spcPts val="0"/>
              </a:spcAft>
              <a:buClr>
                <a:srgbClr val="555555"/>
              </a:buClr>
              <a:buSzPct val="25000"/>
              <a:buFont typeface="Verdana"/>
              <a:buNone/>
            </a:pPr>
            <a:r>
              <a:rPr b="0" i="0" lang="en" sz="1000" u="none" cap="none" strike="noStrike">
                <a:solidFill>
                  <a:srgbClr val="555555"/>
                </a:solidFill>
                <a:latin typeface="Verdana"/>
                <a:ea typeface="Verdana"/>
                <a:cs typeface="Verdana"/>
                <a:sym typeface="Verdana"/>
              </a:rPr>
              <a:t>The game "Towers of Hanoi" uses three rods. A number of disks are stacked in decreasing order based on their sizes, from the bottom to the top of one rod, i.e. the largest disk is at the bottom of the rod and the smallest one is on the top. </a:t>
            </a:r>
            <a:r>
              <a:rPr b="0" i="0" lang="en" sz="1400" u="none" cap="none" strike="noStrike">
                <a:solidFill>
                  <a:schemeClr val="dk2"/>
                </a:solidFill>
                <a:latin typeface="Source Code Pro"/>
                <a:ea typeface="Source Code Pro"/>
                <a:cs typeface="Source Code Pro"/>
                <a:sym typeface="Source Code Pro"/>
              </a:rPr>
              <a:t>As we can see in the image</a:t>
            </a:r>
            <a:r>
              <a:rPr b="0" i="0" lang="en" sz="1000" u="none" cap="none" strike="noStrike">
                <a:solidFill>
                  <a:srgbClr val="555555"/>
                </a:solidFill>
                <a:latin typeface="Verdana"/>
                <a:ea typeface="Verdana"/>
                <a:cs typeface="Verdana"/>
                <a:sym typeface="Verdana"/>
              </a:rPr>
              <a:t>. The disks build a conical tower. </a:t>
            </a:r>
          </a:p>
          <a:p>
            <a:pPr indent="-228600" lvl="0" marL="457200" marR="0" rtl="0" algn="l">
              <a:spcBef>
                <a:spcPts val="0"/>
              </a:spcBef>
              <a:spcAft>
                <a:spcPts val="0"/>
              </a:spcAft>
              <a:buSzPct val="25000"/>
              <a:buFont typeface="Arial"/>
              <a:buNone/>
            </a:pPr>
            <a:r>
              <a:t/>
            </a:r>
            <a:endParaRPr b="0" i="0" sz="1000" u="none" cap="none" strike="noStrike">
              <a:solidFill>
                <a:srgbClr val="555555"/>
              </a:solidFill>
              <a:latin typeface="Verdana"/>
              <a:ea typeface="Verdana"/>
              <a:cs typeface="Verdana"/>
              <a:sym typeface="Verdana"/>
            </a:endParaRPr>
          </a:p>
          <a:p>
            <a:pPr indent="-228600" lvl="0" marL="457200" marR="0" rtl="0" algn="l">
              <a:spcBef>
                <a:spcPts val="0"/>
              </a:spcBef>
              <a:spcAft>
                <a:spcPts val="0"/>
              </a:spcAft>
              <a:buClr>
                <a:srgbClr val="555555"/>
              </a:buClr>
              <a:buSzPct val="25000"/>
              <a:buFont typeface="Verdana"/>
              <a:buNone/>
            </a:pPr>
            <a:r>
              <a:rPr b="0" i="0" lang="en" sz="1000" u="none" cap="none" strike="noStrike">
                <a:solidFill>
                  <a:srgbClr val="555555"/>
                </a:solidFill>
                <a:latin typeface="Verdana"/>
                <a:ea typeface="Verdana"/>
                <a:cs typeface="Verdana"/>
                <a:sym typeface="Verdana"/>
              </a:rPr>
              <a:t>The aim of the game is to move the all the disks from one rod to another rod. </a:t>
            </a:r>
          </a:p>
          <a:p>
            <a:pPr indent="-228600" lvl="0" marL="457200" marR="0" rtl="0" algn="l">
              <a:spcBef>
                <a:spcPts val="0"/>
              </a:spcBef>
              <a:spcAft>
                <a:spcPts val="0"/>
              </a:spcAft>
              <a:buSzPct val="25000"/>
              <a:buFont typeface="Arial"/>
              <a:buNone/>
            </a:pPr>
            <a:r>
              <a:t/>
            </a:r>
            <a:endParaRPr b="0" i="0" sz="1000" u="none" cap="none" strike="noStrike">
              <a:solidFill>
                <a:srgbClr val="555555"/>
              </a:solidFill>
              <a:latin typeface="Verdana"/>
              <a:ea typeface="Verdana"/>
              <a:cs typeface="Verdana"/>
              <a:sym typeface="Verdana"/>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228600" marR="0" rtl="0" algn="l">
              <a:spcBef>
                <a:spcPts val="0"/>
              </a:spcBef>
              <a:spcAft>
                <a:spcPts val="0"/>
              </a:spcAft>
              <a:buClr>
                <a:srgbClr val="555555"/>
              </a:buClr>
              <a:buSzPct val="25000"/>
              <a:buFont typeface="Verdana"/>
              <a:buNone/>
            </a:pPr>
            <a:br>
              <a:rPr b="0" i="0" lang="en" sz="1000" u="none" cap="none" strike="noStrike">
                <a:solidFill>
                  <a:srgbClr val="555555"/>
                </a:solidFill>
                <a:latin typeface="Verdana"/>
                <a:ea typeface="Verdana"/>
                <a:cs typeface="Verdana"/>
                <a:sym typeface="Verdana"/>
              </a:rPr>
            </a:br>
            <a:r>
              <a:rPr b="0" i="0" lang="en" sz="1000" u="none" cap="none" strike="noStrike">
                <a:solidFill>
                  <a:srgbClr val="555555"/>
                </a:solidFill>
                <a:latin typeface="Verdana"/>
                <a:ea typeface="Verdana"/>
                <a:cs typeface="Verdana"/>
                <a:sym typeface="Verdana"/>
              </a:rPr>
              <a:t>However one cannot just simply pick up the stack of disks and place on another rod. There are a few rules that have to be obeyed:</a:t>
            </a:r>
          </a:p>
          <a:p>
            <a:pPr indent="0" lvl="0" marL="0" marR="0" rtl="0" algn="l">
              <a:lnSpc>
                <a:spcPct val="115000"/>
              </a:lnSpc>
              <a:spcBef>
                <a:spcPts val="0"/>
              </a:spcBef>
              <a:spcAft>
                <a:spcPts val="0"/>
              </a:spcAft>
              <a:buSzPct val="25000"/>
              <a:buFont typeface="Arial"/>
              <a:buNone/>
            </a:pPr>
            <a:r>
              <a:t/>
            </a:r>
            <a:endParaRPr b="0" i="0" sz="1000" u="none" cap="none" strike="noStrike">
              <a:solidFill>
                <a:srgbClr val="555555"/>
              </a:solidFill>
              <a:latin typeface="Verdana"/>
              <a:ea typeface="Verdana"/>
              <a:cs typeface="Verdana"/>
              <a:sym typeface="Verdana"/>
            </a:endParaRPr>
          </a:p>
          <a:p>
            <a:pPr indent="0" lvl="0" marL="0" marR="0" rtl="0" algn="l">
              <a:lnSpc>
                <a:spcPct val="115000"/>
              </a:lnSpc>
              <a:spcBef>
                <a:spcPts val="0"/>
              </a:spcBef>
              <a:spcAft>
                <a:spcPts val="0"/>
              </a:spcAft>
              <a:buClr>
                <a:srgbClr val="555555"/>
              </a:buClr>
              <a:buSzPct val="25000"/>
              <a:buFont typeface="Verdana"/>
              <a:buNone/>
            </a:pPr>
            <a:r>
              <a:rPr b="0" i="0" lang="en" sz="1000" u="none" cap="none" strike="noStrike">
                <a:solidFill>
                  <a:srgbClr val="555555"/>
                </a:solidFill>
                <a:latin typeface="Verdana"/>
                <a:ea typeface="Verdana"/>
                <a:cs typeface="Verdana"/>
                <a:sym typeface="Verdana"/>
              </a:rPr>
              <a:t>Firstly, Only one disk may be moved at a time. And that disk has to be the uppermost disk from one of the rods. Also, we have to keep in mind that the disk being moved has to be smaller than the uppermost disk of the rod, the disk is being moved to. So basically no disk can be placed on top of a smaller disk at any point of time.</a:t>
            </a:r>
          </a:p>
          <a:p>
            <a:pPr indent="0" lvl="0" marL="0" marR="0" rtl="0" algn="l">
              <a:lnSpc>
                <a:spcPct val="115000"/>
              </a:lnSpc>
              <a:spcBef>
                <a:spcPts val="0"/>
              </a:spcBef>
              <a:spcAft>
                <a:spcPts val="0"/>
              </a:spcAft>
              <a:buClr>
                <a:srgbClr val="555555"/>
              </a:buClr>
              <a:buSzPct val="25000"/>
              <a:buFont typeface="Verdana"/>
              <a:buNone/>
            </a:pPr>
            <a:r>
              <a:rPr b="0" i="0" lang="en" sz="1000" u="none" cap="none" strike="noStrike">
                <a:solidFill>
                  <a:srgbClr val="555555"/>
                </a:solidFill>
                <a:latin typeface="Verdana"/>
                <a:ea typeface="Verdana"/>
                <a:cs typeface="Verdana"/>
                <a:sym typeface="Verdana"/>
              </a:rPr>
              <a:t> </a:t>
            </a:r>
          </a:p>
          <a:p>
            <a:pPr indent="0" lvl="0" marL="0" marR="0" rtl="0" algn="l">
              <a:lnSpc>
                <a:spcPct val="115000"/>
              </a:lnSpc>
              <a:spcBef>
                <a:spcPts val="0"/>
              </a:spcBef>
              <a:buClr>
                <a:srgbClr val="555555"/>
              </a:buClr>
              <a:buSzPct val="25000"/>
              <a:buFont typeface="Verdana"/>
              <a:buNone/>
            </a:pPr>
            <a:r>
              <a:rPr b="0" i="0" lang="en" sz="1000" u="none" cap="none" strike="noStrike">
                <a:solidFill>
                  <a:srgbClr val="555555"/>
                </a:solidFill>
                <a:latin typeface="Verdana"/>
                <a:ea typeface="Verdana"/>
                <a:cs typeface="Verdana"/>
                <a:sym typeface="Verdana"/>
              </a:rPr>
              <a:t>The rules of the game are very simple, but the solution is not so obvious.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Recursion is a way of programming or coding a problem, in which a function calls itself one or more times in its body. If a function definition fulfils the condition of recursion, we call this function a recursive function.</a:t>
            </a:r>
          </a:p>
          <a:p>
            <a:pPr indent="0" lvl="0" marL="0" marR="0" rtl="0" algn="l">
              <a:spcBef>
                <a:spcPts val="0"/>
              </a:spcBef>
              <a:spcAft>
                <a:spcPts val="0"/>
              </a:spcAft>
              <a:buSzPct val="25000"/>
              <a:buFont typeface="Arial"/>
              <a:buNone/>
            </a:pPr>
            <a:r>
              <a:rPr b="0" i="0" lang="en" sz="1100" u="none" cap="none" strike="noStrike"/>
              <a:t> </a:t>
            </a:r>
          </a:p>
          <a:p>
            <a:pPr indent="0" lvl="0" marL="0" marR="0" rtl="0" algn="l">
              <a:spcBef>
                <a:spcPts val="0"/>
              </a:spcBef>
              <a:spcAft>
                <a:spcPts val="0"/>
              </a:spcAft>
              <a:buSzPct val="25000"/>
              <a:buFont typeface="Arial"/>
              <a:buNone/>
            </a:pPr>
            <a:r>
              <a:rPr b="0" i="0" lang="en" sz="1100" u="none" cap="none" strike="noStrike"/>
              <a:t>In order to get an idea about recursion, we would be now looking at an example of a recursive function that calculates factorials of a non-negative integer. Before that, we should know what factorials are. For those who don’t know what factorials are, factorial of a non-negative integer is nothing but the product of all the positive integers less than or equal to the number. So 6! Would be 1 * 2 * 3* 4 * 5 * 6 that is 720. Also note that the factorial of 0 is 1.</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Clr>
                <a:srgbClr val="555555"/>
              </a:buClr>
              <a:buSzPct val="110000"/>
              <a:buFont typeface="Verdana"/>
              <a:buChar char="-"/>
            </a:pPr>
            <a:r>
              <a:rPr b="0" i="0" lang="en" sz="1000" u="none" cap="none" strike="noStrike">
                <a:solidFill>
                  <a:srgbClr val="555555"/>
                </a:solidFill>
                <a:latin typeface="Verdana"/>
                <a:ea typeface="Verdana"/>
                <a:cs typeface="Verdana"/>
                <a:sym typeface="Verdana"/>
              </a:rPr>
              <a:t>The number of moves necessary to move a tower with n disks can be calculated as: 2</a:t>
            </a:r>
            <a:r>
              <a:rPr b="0" baseline="30000" i="0" lang="en" sz="1100" u="none" cap="none" strike="noStrike">
                <a:solidFill>
                  <a:srgbClr val="555555"/>
                </a:solidFill>
                <a:latin typeface="Verdana"/>
                <a:ea typeface="Verdana"/>
                <a:cs typeface="Verdana"/>
                <a:sym typeface="Verdana"/>
              </a:rPr>
              <a:t>n</a:t>
            </a:r>
            <a:r>
              <a:rPr b="0" i="0" lang="en" sz="1000" u="none" cap="none" strike="noStrike">
                <a:solidFill>
                  <a:srgbClr val="555555"/>
                </a:solidFill>
                <a:latin typeface="Verdana"/>
                <a:ea typeface="Verdana"/>
                <a:cs typeface="Verdana"/>
                <a:sym typeface="Verdana"/>
              </a:rPr>
              <a:t> - 1 </a:t>
            </a:r>
          </a:p>
          <a:p>
            <a:pPr indent="-292100" lvl="0" marL="457200" marR="0" rtl="0" algn="l">
              <a:spcBef>
                <a:spcPts val="0"/>
              </a:spcBef>
              <a:spcAft>
                <a:spcPts val="0"/>
              </a:spcAft>
              <a:buClr>
                <a:srgbClr val="555555"/>
              </a:buClr>
              <a:buSzPct val="83333"/>
              <a:buFont typeface="Verdana"/>
              <a:buChar char="-"/>
            </a:pPr>
            <a:r>
              <a:rPr b="0" i="0" lang="en" sz="1200" u="none" cap="none" strike="noStrike">
                <a:solidFill>
                  <a:srgbClr val="1F0909"/>
                </a:solidFill>
              </a:rPr>
              <a:t>From the formula above, we know that we need 7 moves to move a tower of 3 disks from the leftmost rod let's call it SOURCE.  To the rod in the middle  which we will call the TARGET. </a:t>
            </a:r>
          </a:p>
          <a:p>
            <a:pPr indent="-292100" lvl="0" marL="457200" marR="0" rtl="0" algn="l">
              <a:spcBef>
                <a:spcPts val="0"/>
              </a:spcBef>
              <a:spcAft>
                <a:spcPts val="0"/>
              </a:spcAft>
              <a:buClr>
                <a:srgbClr val="555555"/>
              </a:buClr>
              <a:buSzPct val="83333"/>
              <a:buFont typeface="Verdana"/>
              <a:buChar char="-"/>
            </a:pPr>
            <a:r>
              <a:t/>
            </a:r>
            <a:endParaRPr b="0" i="0" sz="1200" u="none" cap="none" strike="noStrike">
              <a:solidFill>
                <a:srgbClr val="1F0909"/>
              </a:solidFill>
            </a:endParaRPr>
          </a:p>
          <a:p>
            <a:pPr indent="-292100" lvl="0" marL="457200" marR="0" rtl="0" algn="l">
              <a:spcBef>
                <a:spcPts val="0"/>
              </a:spcBef>
              <a:spcAft>
                <a:spcPts val="0"/>
              </a:spcAft>
              <a:buClr>
                <a:srgbClr val="555555"/>
              </a:buClr>
              <a:buSzPct val="83333"/>
              <a:buFont typeface="Verdana"/>
              <a:buChar char="-"/>
            </a:pPr>
            <a:r>
              <a:rPr b="0" i="0" lang="en" sz="1200" u="none" cap="none" strike="noStrike">
                <a:solidFill>
                  <a:srgbClr val="1F0909"/>
                </a:solidFill>
              </a:rPr>
              <a:t>The pole in the right (we will call it AUX) is needed as an auxiliary stack to deposit disks temporarily. </a:t>
            </a:r>
          </a:p>
          <a:p>
            <a:pPr indent="-304800" lvl="0" marL="457200" marR="0" rtl="0" algn="l">
              <a:spcBef>
                <a:spcPts val="0"/>
              </a:spcBef>
              <a:spcAft>
                <a:spcPts val="0"/>
              </a:spcAft>
              <a:buClr>
                <a:srgbClr val="1F0909"/>
              </a:buClr>
              <a:buSzPct val="100000"/>
              <a:buFont typeface="Arial"/>
              <a:buChar char="-"/>
            </a:pPr>
            <a:r>
              <a:t/>
            </a:r>
            <a:endParaRPr b="0" i="0" sz="1200" u="none" cap="none" strike="noStrike">
              <a:solidFill>
                <a:srgbClr val="1F0909"/>
              </a:solidFill>
            </a:endParaRPr>
          </a:p>
          <a:p>
            <a:pPr indent="-228600" lvl="0" marL="457200" marR="0" rtl="0" algn="l">
              <a:spcBef>
                <a:spcPts val="0"/>
              </a:spcBef>
              <a:buClr>
                <a:srgbClr val="1F0909"/>
              </a:buClr>
              <a:buSzPct val="25000"/>
              <a:buFont typeface="Arial"/>
              <a:buNone/>
            </a:pPr>
            <a:r>
              <a:rPr b="0" i="0" lang="en" sz="1200" u="none" cap="none" strike="noStrike">
                <a:solidFill>
                  <a:srgbClr val="1F0909"/>
                </a:solidFill>
              </a:rPr>
              <a:t>Before we examine the case with 3 disks, as it is depicted in the image on the right side, we will have a look at towers of size 1 (i.e. just one disk) and size 2.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Clr>
                <a:srgbClr val="1F0909"/>
              </a:buClr>
              <a:buSzPct val="25000"/>
              <a:buFont typeface="Arial"/>
              <a:buNone/>
            </a:pPr>
            <a:r>
              <a:rPr b="0" i="0" lang="en" sz="1200" u="none" cap="none" strike="noStrike">
                <a:solidFill>
                  <a:srgbClr val="1F0909"/>
                </a:solidFill>
              </a:rPr>
              <a:t>The solution for a tower with just one disk is straightforward: We will move the one disk on the SOURCE tower to the TARGET tower and we are finished. Not there is no use of the auxiliary peg in this case.</a:t>
            </a:r>
          </a:p>
          <a:p>
            <a:pPr indent="-228600" lvl="0" marL="457200" marR="0" rtl="0" algn="l">
              <a:spcBef>
                <a:spcPts val="0"/>
              </a:spcBef>
              <a:spcAft>
                <a:spcPts val="0"/>
              </a:spcAft>
              <a:buSzPct val="25000"/>
              <a:buFont typeface="Arial"/>
              <a:buNone/>
            </a:pPr>
            <a:r>
              <a:t/>
            </a:r>
            <a:endParaRPr b="0" i="0" sz="1200" u="none" cap="none" strike="noStrike">
              <a:solidFill>
                <a:srgbClr val="1F0909"/>
              </a:solidFill>
            </a:endParaRPr>
          </a:p>
          <a:p>
            <a:pPr indent="0" lvl="0" marL="228600" marR="0" rtl="0" algn="l">
              <a:spcBef>
                <a:spcPts val="0"/>
              </a:spcBef>
              <a:buSzPct val="25000"/>
              <a:buFont typeface="Arial"/>
              <a:buNone/>
            </a:pPr>
            <a:r>
              <a:t/>
            </a:r>
            <a:endParaRPr b="0" i="0" sz="1000" u="none" cap="none" strike="noStrike">
              <a:solidFill>
                <a:srgbClr val="555555"/>
              </a:solidFill>
              <a:latin typeface="Verdana"/>
              <a:ea typeface="Verdana"/>
              <a:cs typeface="Verdana"/>
              <a:sym typeface="Verdan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25000"/>
              <a:buFont typeface="Arial"/>
              <a:buNone/>
            </a:pPr>
            <a:r>
              <a:t/>
            </a:r>
            <a:endParaRPr b="0" i="0" sz="1200" u="none" cap="none" strike="noStrike">
              <a:solidFill>
                <a:srgbClr val="1F0909"/>
              </a:solidFill>
            </a:endParaRPr>
          </a:p>
          <a:p>
            <a:pPr indent="-228600" lvl="0" marL="457200" marR="0" rtl="0" algn="l">
              <a:spcBef>
                <a:spcPts val="0"/>
              </a:spcBef>
              <a:spcAft>
                <a:spcPts val="0"/>
              </a:spcAft>
              <a:buClr>
                <a:srgbClr val="1F0909"/>
              </a:buClr>
              <a:buSzPct val="25000"/>
              <a:buFont typeface="Arial"/>
              <a:buNone/>
            </a:pPr>
            <a:r>
              <a:rPr b="0" i="0" lang="en" sz="1200" u="none" cap="none" strike="noStrike">
                <a:solidFill>
                  <a:srgbClr val="1F0909"/>
                </a:solidFill>
              </a:rPr>
              <a:t>Let's look now at a tower with size 2, i.e. two disks. There are two possibilities to move the first disk, the disk on top of the stack of SOURCE: We can move this disk either to TARGET or to AUX.</a:t>
            </a:r>
          </a:p>
          <a:p>
            <a:pPr indent="-228600" lvl="0" marL="457200" marR="0" rtl="0" algn="l">
              <a:spcBef>
                <a:spcPts val="0"/>
              </a:spcBef>
              <a:spcAft>
                <a:spcPts val="0"/>
              </a:spcAft>
              <a:buSzPct val="25000"/>
              <a:buFont typeface="Arial"/>
              <a:buNone/>
            </a:pPr>
            <a:r>
              <a:t/>
            </a:r>
            <a:endParaRPr b="0" i="0" sz="1200" u="none" cap="none" strike="noStrike">
              <a:solidFill>
                <a:srgbClr val="1F0909"/>
              </a:solidFill>
            </a:endParaRPr>
          </a:p>
          <a:p>
            <a:pPr indent="-304800" lvl="0" marL="673100" marR="0" rtl="0" algn="l">
              <a:lnSpc>
                <a:spcPct val="150000"/>
              </a:lnSpc>
              <a:spcBef>
                <a:spcPts val="0"/>
              </a:spcBef>
              <a:spcAft>
                <a:spcPts val="0"/>
              </a:spcAft>
              <a:buSzPct val="25000"/>
              <a:buNone/>
            </a:pPr>
            <a:r>
              <a:rPr b="0" i="0" lang="en" sz="1200" u="none" cap="none" strike="noStrike">
                <a:solidFill>
                  <a:srgbClr val="1F0909"/>
                </a:solidFill>
              </a:rPr>
              <a:t>So let's start by moving the smallest disk from SOURCE to TARGET. </a:t>
            </a:r>
          </a:p>
          <a:p>
            <a:pPr indent="0" lvl="0" marL="0" marR="0" rtl="0" algn="l">
              <a:spcBef>
                <a:spcPts val="170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04800" lvl="0" marL="673100" marR="0" rtl="0" algn="l">
              <a:lnSpc>
                <a:spcPct val="150000"/>
              </a:lnSpc>
              <a:spcBef>
                <a:spcPts val="0"/>
              </a:spcBef>
              <a:spcAft>
                <a:spcPts val="0"/>
              </a:spcAft>
              <a:buSzPct val="25000"/>
              <a:buNone/>
            </a:pPr>
            <a:r>
              <a:rPr b="0" i="0" lang="en" sz="1200" u="none" cap="none" strike="noStrike">
                <a:solidFill>
                  <a:srgbClr val="1F0909"/>
                </a:solidFill>
              </a:rPr>
              <a:t>Now there are two choices: We can move this disk again, either back to the SOURCE peg, which obviously doesn't make sense, or we could move it to AUX, which doesn't make sense either, because we could have moved it there as our first step. </a:t>
            </a:r>
          </a:p>
          <a:p>
            <a:pPr indent="-304800" lvl="0" marL="673100" marR="0" rtl="0" algn="l">
              <a:lnSpc>
                <a:spcPct val="150000"/>
              </a:lnSpc>
              <a:spcBef>
                <a:spcPts val="1700"/>
              </a:spcBef>
              <a:spcAft>
                <a:spcPts val="0"/>
              </a:spcAft>
              <a:buSzPct val="25000"/>
              <a:buNone/>
            </a:pPr>
            <a:r>
              <a:rPr b="0" i="0" lang="en" sz="1200" u="none" cap="none" strike="noStrike">
                <a:solidFill>
                  <a:srgbClr val="1F0909"/>
                </a:solidFill>
              </a:rPr>
              <a:t>So the only move which makes sense is moving the other disk, i.e. the largest disk, to AUX. Now, we have to move the smallest disk again, because we don't want to move the largest disk back to SOURCE again. We can move the smallest disk to AUX. Moving the smallest disk from peg SOURCE to TARGET as our first step has not shown to be successful. So, we will move this disk to peg AUX in our first step. After this we move the second disk to TARGET. After this we move the smallest disk from AUX to TARGET and we have finished our task!</a:t>
            </a:r>
          </a:p>
          <a:p>
            <a:pPr indent="-304800" lvl="0" marL="457200" marR="0" rtl="0" algn="l">
              <a:spcBef>
                <a:spcPts val="1700"/>
              </a:spcBef>
              <a:spcAft>
                <a:spcPts val="0"/>
              </a:spcAft>
              <a:buClr>
                <a:srgbClr val="1F0909"/>
              </a:buClr>
              <a:buSzPct val="100000"/>
              <a:buFont typeface="Arial"/>
              <a:buChar char="-"/>
            </a:pPr>
            <a:r>
              <a:t/>
            </a:r>
            <a:endParaRPr b="0" i="0" sz="1200" u="none" cap="none" strike="noStrike">
              <a:solidFill>
                <a:srgbClr val="1F0909"/>
              </a:solidFill>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25000"/>
              <a:buFont typeface="Arial"/>
              <a:buNone/>
            </a:pPr>
            <a:r>
              <a:t/>
            </a:r>
            <a:endParaRPr b="0" i="0" sz="1200" u="none" cap="none" strike="noStrike">
              <a:solidFill>
                <a:srgbClr val="1F0909"/>
              </a:solidFill>
            </a:endParaRPr>
          </a:p>
          <a:p>
            <a:pPr indent="-304800" lvl="0" marL="457200" marR="0" rtl="0" algn="l">
              <a:lnSpc>
                <a:spcPct val="150000"/>
              </a:lnSpc>
              <a:spcBef>
                <a:spcPts val="0"/>
              </a:spcBef>
              <a:spcAft>
                <a:spcPts val="0"/>
              </a:spcAft>
              <a:buSzPct val="25000"/>
              <a:buNone/>
            </a:pPr>
            <a:r>
              <a:rPr b="0" i="0" lang="en" sz="1200" u="none" cap="none" strike="noStrike">
                <a:solidFill>
                  <a:srgbClr val="1F0909"/>
                </a:solidFill>
              </a:rPr>
              <a:t>Now we can see that we have moved the tower of size 2 to the peg AUX, but the target had been peg TARGET. We have already used the maximal number of moves, i.e. 22 - 1 = 3</a:t>
            </a:r>
          </a:p>
          <a:p>
            <a:pPr indent="0" lvl="0" marL="0" marR="0" rtl="0" algn="l">
              <a:spcBef>
                <a:spcPts val="1700"/>
              </a:spcBef>
              <a:buSzPct val="250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04800" lvl="0" marL="673100" marR="0" rtl="0" algn="l">
              <a:lnSpc>
                <a:spcPct val="150000"/>
              </a:lnSpc>
              <a:spcBef>
                <a:spcPts val="0"/>
              </a:spcBef>
              <a:spcAft>
                <a:spcPts val="0"/>
              </a:spcAft>
              <a:buSzPct val="25000"/>
              <a:buNone/>
            </a:pPr>
            <a:r>
              <a:rPr b="0" i="0" lang="en" sz="1200" u="none" cap="none" strike="noStrike">
                <a:solidFill>
                  <a:srgbClr val="1F0909"/>
                </a:solidFill>
              </a:rPr>
              <a:t>Moving the smallest disk from peg SOURCE to TARGET as our first step has not shown to be successful.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SzPct val="25000"/>
              <a:buFont typeface="Arial"/>
              <a:buNone/>
            </a:pPr>
            <a:r>
              <a:t/>
            </a:r>
            <a:endParaRPr b="0" i="0" sz="1200" u="none" cap="none" strike="noStrike">
              <a:solidFill>
                <a:srgbClr val="1F0909"/>
              </a:solidFill>
            </a:endParaRPr>
          </a:p>
          <a:p>
            <a:pPr indent="-304800" lvl="0" marL="673100" marR="0" rtl="0" algn="l">
              <a:lnSpc>
                <a:spcPct val="150000"/>
              </a:lnSpc>
              <a:spcBef>
                <a:spcPts val="1700"/>
              </a:spcBef>
              <a:spcAft>
                <a:spcPts val="0"/>
              </a:spcAft>
              <a:buSzPct val="25000"/>
              <a:buNone/>
            </a:pPr>
            <a:r>
              <a:rPr b="0" i="0" lang="en" sz="1200" u="none" cap="none" strike="noStrike">
                <a:solidFill>
                  <a:srgbClr val="1F0909"/>
                </a:solidFill>
              </a:rPr>
              <a:t>So, we will move this disk to peg AUX in our first step.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04800" lvl="0" marL="673100" marR="0" rtl="0" algn="l">
              <a:lnSpc>
                <a:spcPct val="150000"/>
              </a:lnSpc>
              <a:spcBef>
                <a:spcPts val="0"/>
              </a:spcBef>
              <a:spcAft>
                <a:spcPts val="0"/>
              </a:spcAft>
              <a:buSzPct val="25000"/>
              <a:buNone/>
            </a:pPr>
            <a:r>
              <a:rPr b="0" i="0" lang="en" sz="1200" u="none" cap="none" strike="noStrike">
                <a:solidFill>
                  <a:srgbClr val="1F0909"/>
                </a:solidFill>
              </a:rPr>
              <a:t> After this we move the second disk to TARGET.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04800" lvl="0" marL="673100" marR="0" rtl="0" algn="l">
              <a:lnSpc>
                <a:spcPct val="150000"/>
              </a:lnSpc>
              <a:spcBef>
                <a:spcPts val="0"/>
              </a:spcBef>
              <a:spcAft>
                <a:spcPts val="0"/>
              </a:spcAft>
              <a:buSzPct val="25000"/>
              <a:buNone/>
            </a:pPr>
            <a:r>
              <a:rPr b="0" i="0" lang="en" sz="1200" u="none" cap="none" strike="noStrike">
                <a:solidFill>
                  <a:srgbClr val="1F0909"/>
                </a:solidFill>
              </a:rPr>
              <a:t>And finally we move the smallest disk from AUX to TARGET and we have finished our task!</a:t>
            </a:r>
          </a:p>
          <a:p>
            <a:pPr indent="0" lvl="0" marL="0" marR="0" rtl="0" algn="l">
              <a:spcBef>
                <a:spcPts val="1700"/>
              </a:spcBef>
              <a:buSzPct val="25000"/>
              <a:buFont typeface="Arial"/>
              <a:buNone/>
            </a:pPr>
            <a:r>
              <a:t/>
            </a:r>
            <a:endParaRPr b="0" i="0" sz="1000" u="none" cap="none" strike="noStrike">
              <a:solidFill>
                <a:srgbClr val="555555"/>
              </a:solidFill>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Here we have a recursive function -  fact. It is recursive since it calls itself. When we call this function with a non-negative integer, it will recursively call itself by decreasing the number by 1. Therefore, each function call basically results in the multiplication of the number with the factorial of predecessor of the number until the number itself becomes 1. </a:t>
            </a:r>
          </a:p>
          <a:p>
            <a:pPr indent="0" lvl="0" marL="0" marR="0" rtl="0" algn="l">
              <a:spcBef>
                <a:spcPts val="0"/>
              </a:spcBef>
              <a:spcAft>
                <a:spcPts val="0"/>
              </a:spcAft>
              <a:buSzPct val="25000"/>
              <a:buFont typeface="Arial"/>
              <a:buNone/>
            </a:pPr>
            <a:r>
              <a:rPr b="0" i="0" lang="en" sz="1100" u="none" cap="none" strike="noStrike"/>
              <a:t>	</a:t>
            </a:r>
          </a:p>
          <a:p>
            <a:pPr indent="0" lvl="0" marL="0" marR="0" rtl="0" algn="l">
              <a:spcBef>
                <a:spcPts val="0"/>
              </a:spcBef>
              <a:spcAft>
                <a:spcPts val="0"/>
              </a:spcAft>
              <a:buSzPct val="25000"/>
              <a:buFont typeface="Arial"/>
              <a:buNone/>
            </a:pPr>
            <a:r>
              <a:rPr b="0" i="0" lang="en" sz="1100" u="none" cap="none" strike="noStrike"/>
              <a:t>Over here I would like you to notice when the recursion ends.  It ends when the number becomes 1.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We have seen how we solve the problem when we have 1 disk and 2 disks. Now let’s see how we solve the problem when we have 3 disks. For this we’ll use the recursive approach which involves 3 steps.</a:t>
            </a:r>
          </a:p>
          <a:p>
            <a:pPr indent="-228600" lvl="0" marL="457200" marR="0" rtl="0" algn="l">
              <a:spcBef>
                <a:spcPts val="0"/>
              </a:spcBef>
              <a:spcAft>
                <a:spcPts val="0"/>
              </a:spcAft>
              <a:buSzPct val="100000"/>
              <a:buFont typeface="Arial"/>
              <a:buAutoNum type="arabicParenR"/>
            </a:pPr>
            <a:r>
              <a:rPr b="0" i="0" lang="en" sz="1100" u="none" cap="none" strike="noStrike"/>
              <a:t>Move n-1 disks from source to aux using target peg as a place to temporarily store disks. In this case we will move 2 disks first</a:t>
            </a:r>
          </a:p>
          <a:p>
            <a:pPr indent="-228600" lvl="0" marL="457200" marR="0" rtl="0" algn="l">
              <a:spcBef>
                <a:spcPts val="0"/>
              </a:spcBef>
              <a:spcAft>
                <a:spcPts val="0"/>
              </a:spcAft>
              <a:buSzPct val="100000"/>
              <a:buFont typeface="Arial"/>
              <a:buAutoNum type="arabicParenR"/>
            </a:pPr>
            <a:r>
              <a:rPr b="0" i="0" lang="en" sz="1100" u="none" cap="none" strike="noStrike"/>
              <a:t>Then we have to move the nth disk from the source to the target. In this case it would be the third disk</a:t>
            </a:r>
          </a:p>
          <a:p>
            <a:pPr indent="-228600" lvl="0" marL="457200" marR="0" rtl="0" algn="l">
              <a:spcBef>
                <a:spcPts val="0"/>
              </a:spcBef>
              <a:spcAft>
                <a:spcPts val="0"/>
              </a:spcAft>
              <a:buSzPct val="100000"/>
              <a:buFont typeface="Arial"/>
              <a:buAutoNum type="arabicParenR"/>
            </a:pPr>
            <a:r>
              <a:rPr b="0" i="0" lang="en" sz="1100" u="none" cap="none" strike="noStrike"/>
              <a:t>And finally we move the n-1 disks from the aux peg to the target peg</a:t>
            </a:r>
          </a:p>
          <a:p>
            <a:pPr indent="0" lvl="0" marL="0" marR="0" rtl="0" algn="l">
              <a:spcBef>
                <a:spcPts val="0"/>
              </a:spcBef>
              <a:spcAft>
                <a:spcPts val="0"/>
              </a:spcAft>
              <a:buSzPct val="25000"/>
              <a:buFont typeface="Arial"/>
              <a:buNone/>
            </a:pPr>
            <a:br>
              <a:rPr b="0" i="0" lang="en" sz="1100" u="none" cap="none" strike="noStrike"/>
            </a:br>
            <a:r>
              <a:rPr b="0" i="0" lang="en" sz="1100" u="none" cap="none" strike="noStrike"/>
              <a:t>To implement this, we will write a recursive function that takes 4 parameter - Disks that need to be moved,  Source Peg from where the disks need to be moved, Auxiliary Peg which will be aux peg to temporarily store the disks and the target Peg to which the disk should be moved. Note that  in each recursive call the target and helper pegs might change and would not be the same as our original target and helper peg as we will shortly. However after completion our disks would be present at the intended target peg</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Disks that need to be moved,  Source Peg from where the disks need to be moved, Auxiliary Peg which will be aux peg to temporarily store the disks and the Destination Peg to which the disk should be moved.</a:t>
            </a:r>
          </a:p>
          <a:p>
            <a:pPr indent="0" lvl="0" marL="0" marR="0" rtl="0" algn="l">
              <a:spcBef>
                <a:spcPts val="0"/>
              </a:spcBef>
              <a:spcAft>
                <a:spcPts val="0"/>
              </a:spcAft>
              <a:buSzPct val="25000"/>
              <a:buFont typeface="Arial"/>
              <a:buNone/>
            </a:pPr>
            <a:r>
              <a:rPr b="0" i="0" lang="en" sz="1100" u="none" cap="none" strike="noStrike"/>
              <a:t>Over here our base case is when we have only 1 peg remaining since we can then move the peg directly from the source to the target peg.</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Now let’s see how it works. From now on i’ll refer to the leftmost peg as A, the centre peg as b and the rightmost peg as c.</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Our initial call would have arguments 3, A, B and C respectively. That means we have to move 3 disks from source A to target B using C as a spare. The first step,  According to our algorithm, is to move the top 2 disks from A to C using B as a spare and to this our function would have a recursive call with arguments 2, A, C and B respectively. Now for the 2 disks, again the first step is to move 1 disk from the source that is A to the auxiliary ,that would be B in this case, using C as a spare. This would result in another recursive call with the arguments 1 , A, B and C respectively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Now let’s see how it works. From now on i’ll refer to the leftmost peg as A, the centre peg as b and the rightmost peg as c.</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Our initial call would have arguments 3, A, B and C respectively. That means we have to move 3 disks from source A to target B using C as a spare. The first step,  According to our algorithm, is to move the top 2 disks from A to C using B as a spare and to this our function would have a recursive call with arguments 2, A, C and B respectively. Now for the 2 disks, again the first step is to move 1 disk from the source that is A to the auxiliary ,that would be B in this case, using C as a spare. This would result in another recursive call with the arguments 1 , A, B and C respectively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Now let’s see how it works. From now on i’ll refer to the leftmost peg as A, the centre peg as b and the rightmost peg as c.</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Our initial call would have arguments 3, A, B and C respectively. That means we have to move 3 disks from source A to target B using C as a spare. The first step,  According to our algorithm, is to move the top 2 disks from A to C using B as a spare and to this our function would have a recursive call with arguments 2, A, C and B respectively. Now for the 2 disks, again the first step is to move 1 disk from the source that is A to the auxiliary ,that would be B in this case, using C as a spare. This would result in another recursive call with the arguments 1 , A, B and C respectively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2" name="Shape 3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Now let’s see how it works. From now on i’ll refer to the leftmost peg as A, the centre peg as b and the rightmost peg as c.</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Our initial call would have arguments 3, A, B and C respectively. That means we have to move 3 disks from source A to target B using C as a spare. The first step,  According to our algorithm, is to move the top 2 disks from A to C using B as a spare and to this our function would have a recursive call with arguments 2, A, C and B respectively. Now for the 2 disks, again the first step is to move 1 disk from the source that is A to the auxiliary ,that would be B in this case, using C as a spare. This would result in another recursive call with the arguments 1 , A, B and C respectively. At this point of time, another recursive call would be made where the number of disks to be transferred would be 0. However, nothing will happen here since there is nothing to be moved. So we will go back to the point where this recursive call was made from.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7" name="Shape 3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Now let’s see how it works. From now on i’ll refer to the leftmost peg as A, the centre peg as b and the rightmost peg as c.</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Our initial call would have arguments 3, A, B and C respectively. That means we have to move 3 disks from source A to target B using C as a spare. The first step,  According to our algorithm, is to move the top 2 disks from A to C using B as a spare and to this our function would have a recursive call with arguments 2, A, C and B respectively. Now for the 2 disks, again the first step is to move 1 disk from the source that is A to the auxiliary ,that would be B in this case, using C as a spare. This would result in another recursive call with the arguments 1 , A, B and C respectively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2" name="Shape 3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Right Here. Now The next step of the algorithm states that we have to move the nth disk, that would the top most disk in this case,  to the target and that would be B in this case. After we move the disk we have to move the tower of size n-1 which would be 0 from the aux peg that would be C to the  target that would be B. A recursive call with arguments 0, C, B,A would be made but since there is nothing to me moved no change would occur in this recursive call. Since we have completed all the steps in the call of honoi(1, A, b, C), we would go back to the honoi (2,A, C, B)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7" name="Shape 3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output from our function would be 24 if our input is 4. We would shortly see how each function call was made and how we reached to our final solution.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As we saw in the previous slide, the recursion ends when the number is reduced to "1". A recursive function terminates, if with every recursive call converges to a base case. In the case where a base case is not handled or where the recursion doesn’t converge to the base case, we might have infinite recursion.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7" name="Shape 3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Since we have tower of 1 disk from the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2" name="Shape 3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7" name="Shape 4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2" name="Shape 4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7" name="Shape 4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2" name="Shape 4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7" name="Shape 4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2" name="Shape 4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7" name="Shape 4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2" name="Shape 5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Times New Roman"/>
              <a:buNone/>
            </a:pPr>
            <a:r>
              <a:rPr b="0" i="0" lang="en" sz="1100" u="none" cap="none" strike="noStrike">
                <a:latin typeface="Times New Roman"/>
                <a:ea typeface="Times New Roman"/>
                <a:cs typeface="Times New Roman"/>
                <a:sym typeface="Times New Roman"/>
              </a:rPr>
              <a:t>Now to understand function evaluation in general, and recursive processes in particular we would take the help of a tool called The substitution model of evaluation.</a:t>
            </a:r>
          </a:p>
          <a:p>
            <a:pPr indent="0" lvl="0" marL="0" marR="0" rtl="0" algn="l">
              <a:spcBef>
                <a:spcPts val="0"/>
              </a:spcBef>
              <a:spcAft>
                <a:spcPts val="0"/>
              </a:spcAft>
              <a:buSzPct val="25000"/>
              <a:buFont typeface="Arial"/>
              <a:buNone/>
            </a:pPr>
            <a:r>
              <a:t/>
            </a:r>
            <a:endParaRPr b="0" i="0" sz="1100" u="none" cap="none" strike="noStrike">
              <a:latin typeface="Times New Roman"/>
              <a:ea typeface="Times New Roman"/>
              <a:cs typeface="Times New Roman"/>
              <a:sym typeface="Times New Roman"/>
            </a:endParaRPr>
          </a:p>
          <a:p>
            <a:pPr indent="0" lvl="0" marL="0" marR="0" rtl="0" algn="l">
              <a:spcBef>
                <a:spcPts val="0"/>
              </a:spcBef>
              <a:spcAft>
                <a:spcPts val="0"/>
              </a:spcAft>
              <a:buSzPct val="25000"/>
              <a:buFont typeface="Times New Roman"/>
              <a:buNone/>
            </a:pPr>
            <a:r>
              <a:rPr b="0" i="0" lang="en" sz="1100" u="none" cap="none" strike="noStrike">
                <a:latin typeface="Times New Roman"/>
                <a:ea typeface="Times New Roman"/>
                <a:cs typeface="Times New Roman"/>
                <a:sym typeface="Times New Roman"/>
              </a:rPr>
              <a:t>Our first call of fact has an integer argument of 4. Over here we would need to multiply 4 by the factorial of the predecessor of 4 i.e. 3. This would further result in another recursive call where the argument is 3 and that would result in another recursive call where the argument is 2. Our recursive calls would end when the argument is equal to 1 where the value of 1 would be returned. After 1 has been returned by our final recursive call we will go back to the point from where the recursive call was made and that would be the point where our argument was 2. The product of 2 and 1 is calculated and then value is returned. This process will continue till we reach our original functional call.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7" name="Shape 5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2" name="Shape 5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7" name="Shape 5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2" name="Shape 5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7" name="Shape 5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2" name="Shape 6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7" name="Shape 6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2" name="Shape 6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7" name="Shape 6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2" name="Shape 6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Recursion has some advantages like it makes our code look cleaner and that it is extremely helpful if we are solving a problem using the divide and conquer paradigm where we break a complex problem into much simpler sub problems and then solve them individually.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Furthermore sequence generation is easier using recursion that using  a nested loop.  Nested Loop is a loop within a loop, like an inner loop within the body of an outer one. How this works is that the first pass of the outer loop triggers the inner loop, which executes to completion. Then the second pass of the outer loop triggers the inner loop again. This repeats until the outer loop finishes. Of course, a break within either the inner or outer loop would interrupt this process. This break is what we have called in the previous slide base condition. We will talk more about this later.</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7" name="Shape 6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2" name="Shape 6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7" name="Shape 7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2" name="Shape 7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7" name="Shape 7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2" name="Shape 7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7" name="Shape 7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2" name="Shape 7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Now let’s see how it works. Our first task is to move 2 disks from the source to auxilarry.</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7" name="Shape 7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logic behind recursion sometimes can be hard to follow and therefore problems may arise during debugging of the code. Recursive calls are also inefficient, as we will further see, since they take up a lot of memory and time even at the speed of a computer.</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17500" lvl="0" marL="457200" marR="0" rtl="0" algn="l">
              <a:lnSpc>
                <a:spcPct val="115000"/>
              </a:lnSpc>
              <a:spcBef>
                <a:spcPts val="0"/>
              </a:spcBef>
              <a:spcAft>
                <a:spcPts val="0"/>
              </a:spcAft>
              <a:buSzPct val="100000"/>
              <a:buFont typeface="Source Code Pro"/>
              <a:buChar char="-"/>
            </a:pPr>
            <a:r>
              <a:rPr b="0" i="0" lang="en" sz="1400" u="none" cap="none" strike="noStrike">
                <a:latin typeface="Source Code Pro"/>
                <a:ea typeface="Source Code Pro"/>
                <a:cs typeface="Source Code Pro"/>
                <a:sym typeface="Source Code Pro"/>
              </a:rPr>
              <a:t>One of the things that quickly relate to the word "recursion" is called the Fibonacci Sequence.</a:t>
            </a:r>
          </a:p>
          <a:p>
            <a:pPr indent="-317500" lvl="0" marL="457200" marR="0" rtl="0" algn="l">
              <a:lnSpc>
                <a:spcPct val="115000"/>
              </a:lnSpc>
              <a:spcBef>
                <a:spcPts val="1600"/>
              </a:spcBef>
              <a:spcAft>
                <a:spcPts val="0"/>
              </a:spcAft>
              <a:buSzPct val="100000"/>
              <a:buFont typeface="Source Code Pro"/>
              <a:buChar char="-"/>
            </a:pPr>
            <a:r>
              <a:rPr b="0" i="0" lang="en" sz="1400" u="none" cap="none" strike="noStrike">
                <a:latin typeface="Source Code Pro"/>
                <a:ea typeface="Source Code Pro"/>
                <a:cs typeface="Source Code Pro"/>
                <a:sym typeface="Source Code Pro"/>
              </a:rPr>
              <a:t>* 0, 1, 1, 2, 3, 5, 8, 13, 21, 34, ... each number in the sequence is the result of adding the two previous numbers. An easy rule that only marks the beginning and the calculation method, but not the end.</a:t>
            </a:r>
            <a:br>
              <a:rPr b="0" i="0" lang="en" sz="1400" u="none" cap="none" strike="noStrike">
                <a:latin typeface="Source Code Pro"/>
                <a:ea typeface="Source Code Pro"/>
                <a:cs typeface="Source Code Pro"/>
                <a:sym typeface="Source Code Pro"/>
              </a:rPr>
            </a:br>
            <a:r>
              <a:rPr b="0" i="0" lang="en" sz="1400" u="none" cap="none" strike="noStrike">
                <a:latin typeface="Source Code Pro"/>
                <a:ea typeface="Source Code Pro"/>
                <a:cs typeface="Source Code Pro"/>
                <a:sym typeface="Source Code Pro"/>
              </a:rPr>
              <a:t>The Fibonacci sequence is named after the mathematician Leonardo of Pisa, who is better known as Fibonacci. In his book "Liber Abaci" (published in 1202) he introduced the sequence as an exercise dealing with bunnies. His sequence of the Fibonacci numbers begins with F1 = 1, while in modern mathematics the sequence starts with F0 = 0. But this has no effect on the other members of the sequence. </a:t>
            </a:r>
            <a:br>
              <a:rPr b="0" i="0" lang="en" sz="1400" u="none" cap="none" strike="noStrike">
                <a:latin typeface="Source Code Pro"/>
                <a:ea typeface="Source Code Pro"/>
                <a:cs typeface="Source Code Pro"/>
                <a:sym typeface="Source Code Pro"/>
              </a:rPr>
            </a:br>
            <a:br>
              <a:rPr b="0" i="0" lang="en" sz="1400" u="none" cap="none" strike="noStrike">
                <a:latin typeface="Source Code Pro"/>
                <a:ea typeface="Source Code Pro"/>
                <a:cs typeface="Source Code Pro"/>
                <a:sym typeface="Source Code Pro"/>
              </a:rPr>
            </a:br>
            <a:r>
              <a:rPr b="0" i="0" lang="en" sz="1400" u="none" cap="none" strike="noStrike">
                <a:latin typeface="Source Code Pro"/>
                <a:ea typeface="Source Code Pro"/>
                <a:cs typeface="Source Code Pro"/>
                <a:sym typeface="Source Code Pro"/>
              </a:rPr>
              <a:t>* The Fibonacci numbers are the result of an artificial rabbit population, satisfying the following conditions: </a:t>
            </a:r>
            <a:br>
              <a:rPr b="0" i="0" lang="en" sz="1400" u="none" cap="none" strike="noStrike">
                <a:latin typeface="Source Code Pro"/>
                <a:ea typeface="Source Code Pro"/>
                <a:cs typeface="Source Code Pro"/>
                <a:sym typeface="Source Code Pro"/>
              </a:rPr>
            </a:br>
            <a:r>
              <a:rPr b="0" i="0" lang="en" sz="1400" u="none" cap="none" strike="noStrike">
                <a:latin typeface="Source Code Pro"/>
                <a:ea typeface="Source Code Pro"/>
                <a:cs typeface="Source Code Pro"/>
                <a:sym typeface="Source Code Pro"/>
              </a:rPr>
              <a:t>- a newly born pair of rabbits, one male, one female, build the initial population</a:t>
            </a:r>
            <a:br>
              <a:rPr b="0" i="0" lang="en" sz="1400" u="none" cap="none" strike="noStrike">
                <a:latin typeface="Source Code Pro"/>
                <a:ea typeface="Source Code Pro"/>
                <a:cs typeface="Source Code Pro"/>
                <a:sym typeface="Source Code Pro"/>
              </a:rPr>
            </a:br>
            <a:r>
              <a:rPr b="0" i="0" lang="en" sz="1400" u="none" cap="none" strike="noStrike">
                <a:latin typeface="Source Code Pro"/>
                <a:ea typeface="Source Code Pro"/>
                <a:cs typeface="Source Code Pro"/>
                <a:sym typeface="Source Code Pro"/>
              </a:rPr>
              <a:t>- these rabbits are able to mate at the age of one month so that at the end of its second month a female can bring forth another pair of rabbits</a:t>
            </a:r>
            <a:br>
              <a:rPr b="0" i="0" lang="en" sz="1400" u="none" cap="none" strike="noStrike">
                <a:latin typeface="Source Code Pro"/>
                <a:ea typeface="Source Code Pro"/>
                <a:cs typeface="Source Code Pro"/>
                <a:sym typeface="Source Code Pro"/>
              </a:rPr>
            </a:br>
            <a:r>
              <a:rPr b="0" i="0" lang="en" sz="1400" u="none" cap="none" strike="noStrike">
                <a:latin typeface="Source Code Pro"/>
                <a:ea typeface="Source Code Pro"/>
                <a:cs typeface="Source Code Pro"/>
                <a:sym typeface="Source Code Pro"/>
              </a:rPr>
              <a:t>- these rabbits are immortal</a:t>
            </a:r>
            <a:br>
              <a:rPr b="0" i="0" lang="en" sz="1400" u="none" cap="none" strike="noStrike">
                <a:latin typeface="Source Code Pro"/>
                <a:ea typeface="Source Code Pro"/>
                <a:cs typeface="Source Code Pro"/>
                <a:sym typeface="Source Code Pro"/>
              </a:rPr>
            </a:br>
            <a:r>
              <a:rPr b="0" i="0" lang="en" sz="1400" u="none" cap="none" strike="noStrike">
                <a:latin typeface="Source Code Pro"/>
                <a:ea typeface="Source Code Pro"/>
                <a:cs typeface="Source Code Pro"/>
                <a:sym typeface="Source Code Pro"/>
              </a:rPr>
              <a:t>- a mating pair always produces one new pair (one male, one female) every month from the second month onwards</a:t>
            </a:r>
            <a:br>
              <a:rPr b="0" i="0" lang="en" sz="1400" u="none" cap="none" strike="noStrike">
                <a:latin typeface="Source Code Pro"/>
                <a:ea typeface="Source Code Pro"/>
                <a:cs typeface="Source Code Pro"/>
                <a:sym typeface="Source Code Pro"/>
              </a:rPr>
            </a:br>
            <a:r>
              <a:rPr b="0" i="0" lang="en" sz="1400" u="none" cap="none" strike="noStrike">
                <a:latin typeface="Source Code Pro"/>
                <a:ea typeface="Source Code Pro"/>
                <a:cs typeface="Source Code Pro"/>
                <a:sym typeface="Source Code Pro"/>
              </a:rPr>
              <a:t>The Fibonacci numbers are the numbers of rabbit pairs after n months, i.e. after 10 months we will have F10 rabbits.</a:t>
            </a:r>
            <a:br>
              <a:rPr b="0" i="0" lang="en" sz="1400" u="none" cap="none" strike="noStrike">
                <a:latin typeface="Source Code Pro"/>
                <a:ea typeface="Source Code Pro"/>
                <a:cs typeface="Source Code Pro"/>
                <a:sym typeface="Source Code Pro"/>
              </a:rPr>
            </a:br>
            <a:br>
              <a:rPr b="0" i="0" lang="en" sz="1400" u="none" cap="none" strike="noStrike">
                <a:latin typeface="Source Code Pro"/>
                <a:ea typeface="Source Code Pro"/>
                <a:cs typeface="Source Code Pro"/>
                <a:sym typeface="Source Code Pro"/>
              </a:rPr>
            </a:b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04800" lvl="0" marL="457200" marR="0" rtl="0" algn="l">
              <a:spcBef>
                <a:spcPts val="0"/>
              </a:spcBef>
              <a:spcAft>
                <a:spcPts val="0"/>
              </a:spcAft>
              <a:buSzPct val="100000"/>
              <a:buFont typeface="Source Code Pro"/>
              <a:buChar char="-"/>
            </a:pPr>
            <a:r>
              <a:rPr b="0" i="0" lang="en" sz="1200" u="none" cap="none" strike="noStrike">
                <a:latin typeface="Source Code Pro"/>
                <a:ea typeface="Source Code Pro"/>
                <a:cs typeface="Source Code Pro"/>
                <a:sym typeface="Source Code Pro"/>
              </a:rPr>
              <a:t>We can represent the fibonacci sequence, like other sequences, in the form of a recurrence relation.</a:t>
            </a:r>
          </a:p>
          <a:p>
            <a:pPr indent="-304800" lvl="0" marL="457200" marR="0" rtl="0" algn="l">
              <a:spcBef>
                <a:spcPts val="0"/>
              </a:spcBef>
              <a:spcAft>
                <a:spcPts val="0"/>
              </a:spcAft>
              <a:buSzPct val="100000"/>
              <a:buFont typeface="Source Code Pro"/>
              <a:buChar char="-"/>
            </a:pPr>
            <a:r>
              <a:rPr b="0" i="0" lang="en" sz="1200" u="none" cap="none" strike="noStrike">
                <a:latin typeface="Source Code Pro"/>
                <a:ea typeface="Source Code Pro"/>
                <a:cs typeface="Source Code Pro"/>
                <a:sym typeface="Source Code Pro"/>
              </a:rPr>
              <a:t>In recurrence relations each further term of the sequence is defined as a function of the preceding terms.As we can see, in the recurrence relation of the fibonacci sequence, the nth element of the sequence, where n is greater than 1, is the sum of the two previous elements of the sequence. In the relation we have also defined the initial values of the zeroth and the first element of the sequence to be 0 and 1 respectively.</a:t>
            </a:r>
          </a:p>
          <a:p>
            <a:pPr indent="-304800" lvl="0" marL="457200" marR="0" rtl="0" algn="l">
              <a:spcBef>
                <a:spcPts val="0"/>
              </a:spcBef>
              <a:buSzPct val="100000"/>
              <a:buFont typeface="Source Code Pro"/>
              <a:buChar char="-"/>
            </a:pPr>
            <a:r>
              <a:rPr b="0" i="0" lang="en" sz="1200" u="none" cap="none" strike="noStrike">
                <a:latin typeface="Source Code Pro"/>
                <a:ea typeface="Source Code Pro"/>
                <a:cs typeface="Source Code Pro"/>
                <a:sym typeface="Source Code Pro"/>
              </a:rPr>
              <a:t>As mentioned, it is only necessary to add the last two terms of the sequence to calculate the next. How could we see this idea in Python?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311700" y="392150"/>
            <a:ext cx="8520599" cy="2690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80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80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80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80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80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80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80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80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8000">
                <a:solidFill>
                  <a:schemeClr val="accent1"/>
                </a:solidFill>
                <a:latin typeface="Amatic SC"/>
                <a:ea typeface="Amatic SC"/>
                <a:cs typeface="Amatic SC"/>
                <a:sym typeface="Amatic SC"/>
              </a:defRPr>
            </a:lvl9pPr>
          </a:lstStyle>
          <a:p/>
        </p:txBody>
      </p:sp>
      <p:sp>
        <p:nvSpPr>
          <p:cNvPr id="12" name="Shape 12"/>
          <p:cNvSpPr txBox="1"/>
          <p:nvPr>
            <p:ph idx="1" type="subTitle"/>
          </p:nvPr>
        </p:nvSpPr>
        <p:spPr>
          <a:xfrm>
            <a:off x="311700" y="3890400"/>
            <a:ext cx="8520599" cy="706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9pPr>
          </a:lstStyle>
          <a:p/>
        </p:txBody>
      </p:sp>
      <p:sp>
        <p:nvSpPr>
          <p:cNvPr id="13" name="Shape 1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599" cy="1981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1"/>
              </a:buClr>
              <a:buFont typeface="Amatic SC"/>
              <a:buNone/>
              <a:defRPr b="1" i="0" sz="12000" u="none" cap="none" strike="noStrike">
                <a:solidFill>
                  <a:schemeClr val="lt1"/>
                </a:solidFill>
                <a:latin typeface="Amatic SC"/>
                <a:ea typeface="Amatic SC"/>
                <a:cs typeface="Amatic SC"/>
                <a:sym typeface="Amatic SC"/>
              </a:defRPr>
            </a:lvl1pPr>
            <a:lvl2pPr indent="0" lvl="1" algn="ctr">
              <a:spcBef>
                <a:spcPts val="0"/>
              </a:spcBef>
              <a:buClr>
                <a:schemeClr val="lt1"/>
              </a:buClr>
              <a:buFont typeface="Amatic SC"/>
              <a:buNone/>
              <a:defRPr b="1" sz="12000">
                <a:solidFill>
                  <a:schemeClr val="lt1"/>
                </a:solidFill>
                <a:latin typeface="Amatic SC"/>
                <a:ea typeface="Amatic SC"/>
                <a:cs typeface="Amatic SC"/>
                <a:sym typeface="Amatic SC"/>
              </a:defRPr>
            </a:lvl2pPr>
            <a:lvl3pPr indent="0" lvl="2" algn="ctr">
              <a:spcBef>
                <a:spcPts val="0"/>
              </a:spcBef>
              <a:buClr>
                <a:schemeClr val="lt1"/>
              </a:buClr>
              <a:buFont typeface="Amatic SC"/>
              <a:buNone/>
              <a:defRPr b="1" sz="12000">
                <a:solidFill>
                  <a:schemeClr val="lt1"/>
                </a:solidFill>
                <a:latin typeface="Amatic SC"/>
                <a:ea typeface="Amatic SC"/>
                <a:cs typeface="Amatic SC"/>
                <a:sym typeface="Amatic SC"/>
              </a:defRPr>
            </a:lvl3pPr>
            <a:lvl4pPr indent="0" lvl="3" algn="ctr">
              <a:spcBef>
                <a:spcPts val="0"/>
              </a:spcBef>
              <a:buClr>
                <a:schemeClr val="lt1"/>
              </a:buClr>
              <a:buFont typeface="Amatic SC"/>
              <a:buNone/>
              <a:defRPr b="1" sz="12000">
                <a:solidFill>
                  <a:schemeClr val="lt1"/>
                </a:solidFill>
                <a:latin typeface="Amatic SC"/>
                <a:ea typeface="Amatic SC"/>
                <a:cs typeface="Amatic SC"/>
                <a:sym typeface="Amatic SC"/>
              </a:defRPr>
            </a:lvl4pPr>
            <a:lvl5pPr indent="0" lvl="4" algn="ctr">
              <a:spcBef>
                <a:spcPts val="0"/>
              </a:spcBef>
              <a:buClr>
                <a:schemeClr val="lt1"/>
              </a:buClr>
              <a:buFont typeface="Amatic SC"/>
              <a:buNone/>
              <a:defRPr b="1" sz="12000">
                <a:solidFill>
                  <a:schemeClr val="lt1"/>
                </a:solidFill>
                <a:latin typeface="Amatic SC"/>
                <a:ea typeface="Amatic SC"/>
                <a:cs typeface="Amatic SC"/>
                <a:sym typeface="Amatic SC"/>
              </a:defRPr>
            </a:lvl5pPr>
            <a:lvl6pPr indent="0" lvl="5" algn="ctr">
              <a:spcBef>
                <a:spcPts val="0"/>
              </a:spcBef>
              <a:buClr>
                <a:schemeClr val="lt1"/>
              </a:buClr>
              <a:buFont typeface="Amatic SC"/>
              <a:buNone/>
              <a:defRPr b="1" sz="12000">
                <a:solidFill>
                  <a:schemeClr val="lt1"/>
                </a:solidFill>
                <a:latin typeface="Amatic SC"/>
                <a:ea typeface="Amatic SC"/>
                <a:cs typeface="Amatic SC"/>
                <a:sym typeface="Amatic SC"/>
              </a:defRPr>
            </a:lvl6pPr>
            <a:lvl7pPr indent="0" lvl="6" algn="ctr">
              <a:spcBef>
                <a:spcPts val="0"/>
              </a:spcBef>
              <a:buClr>
                <a:schemeClr val="lt1"/>
              </a:buClr>
              <a:buFont typeface="Amatic SC"/>
              <a:buNone/>
              <a:defRPr b="1" sz="12000">
                <a:solidFill>
                  <a:schemeClr val="lt1"/>
                </a:solidFill>
                <a:latin typeface="Amatic SC"/>
                <a:ea typeface="Amatic SC"/>
                <a:cs typeface="Amatic SC"/>
                <a:sym typeface="Amatic SC"/>
              </a:defRPr>
            </a:lvl7pPr>
            <a:lvl8pPr indent="0" lvl="7" algn="ctr">
              <a:spcBef>
                <a:spcPts val="0"/>
              </a:spcBef>
              <a:buClr>
                <a:schemeClr val="lt1"/>
              </a:buClr>
              <a:buFont typeface="Amatic SC"/>
              <a:buNone/>
              <a:defRPr b="1" sz="12000">
                <a:solidFill>
                  <a:schemeClr val="lt1"/>
                </a:solidFill>
                <a:latin typeface="Amatic SC"/>
                <a:ea typeface="Amatic SC"/>
                <a:cs typeface="Amatic SC"/>
                <a:sym typeface="Amatic SC"/>
              </a:defRPr>
            </a:lvl8pPr>
            <a:lvl9pPr indent="0" lvl="8" algn="ctr">
              <a:spcBef>
                <a:spcPts val="0"/>
              </a:spcBef>
              <a:buClr>
                <a:schemeClr val="lt1"/>
              </a:buClr>
              <a:buFont typeface="Amatic SC"/>
              <a:buNone/>
              <a:defRPr b="1" sz="12000">
                <a:solidFill>
                  <a:schemeClr val="lt1"/>
                </a:solidFill>
                <a:latin typeface="Amatic SC"/>
                <a:ea typeface="Amatic SC"/>
                <a:cs typeface="Amatic SC"/>
                <a:sym typeface="Amatic SC"/>
              </a:defRPr>
            </a:lvl9pPr>
          </a:lstStyle>
          <a:p/>
        </p:txBody>
      </p:sp>
      <p:sp>
        <p:nvSpPr>
          <p:cNvPr id="48" name="Shape 48"/>
          <p:cNvSpPr txBox="1"/>
          <p:nvPr>
            <p:ph idx="1" type="body"/>
          </p:nvPr>
        </p:nvSpPr>
        <p:spPr>
          <a:xfrm>
            <a:off x="311700" y="33046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16" name="Shape 1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17" name="Shape 1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8" name="Shape 18"/>
        <p:cNvGrpSpPr/>
        <p:nvPr/>
      </p:nvGrpSpPr>
      <p:grpSpPr>
        <a:xfrm>
          <a:off x="0" y="0"/>
          <a:ext cx="0" cy="0"/>
          <a:chOff x="0" y="0"/>
          <a:chExt cx="0" cy="0"/>
        </a:xfrm>
      </p:grpSpPr>
      <p:sp>
        <p:nvSpPr>
          <p:cNvPr id="19" name="Shape 19"/>
          <p:cNvSpPr txBox="1"/>
          <p:nvPr>
            <p:ph type="title"/>
          </p:nvPr>
        </p:nvSpPr>
        <p:spPr>
          <a:xfrm>
            <a:off x="2802750" y="802500"/>
            <a:ext cx="3538499" cy="3538499"/>
          </a:xfrm>
          <a:prstGeom prst="rect">
            <a:avLst/>
          </a:prstGeom>
          <a:solidFill>
            <a:srgbClr val="FFFFFF"/>
          </a:solid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48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48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48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48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48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48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48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48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4800">
                <a:solidFill>
                  <a:schemeClr val="accent1"/>
                </a:solidFill>
                <a:latin typeface="Amatic SC"/>
                <a:ea typeface="Amatic SC"/>
                <a:cs typeface="Amatic SC"/>
                <a:sym typeface="Amatic SC"/>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23" name="Shape 23"/>
          <p:cNvSpPr txBox="1"/>
          <p:nvPr>
            <p:ph idx="1" type="body"/>
          </p:nvPr>
        </p:nvSpPr>
        <p:spPr>
          <a:xfrm>
            <a:off x="3117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4" name="Shape 24"/>
          <p:cNvSpPr txBox="1"/>
          <p:nvPr>
            <p:ph idx="2" type="body"/>
          </p:nvPr>
        </p:nvSpPr>
        <p:spPr>
          <a:xfrm>
            <a:off x="48324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5" name="Shape 2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0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0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0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0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0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0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0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0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000">
                <a:solidFill>
                  <a:schemeClr val="accent1"/>
                </a:solidFill>
                <a:latin typeface="Amatic SC"/>
                <a:ea typeface="Amatic SC"/>
                <a:cs typeface="Amatic SC"/>
                <a:sym typeface="Amatic SC"/>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Amatic SC"/>
              <a:buNone/>
              <a:defRPr b="1" i="0" sz="30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30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30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30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30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30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30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30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3000">
                <a:solidFill>
                  <a:schemeClr val="accent1"/>
                </a:solidFill>
                <a:latin typeface="Amatic SC"/>
                <a:ea typeface="Amatic SC"/>
                <a:cs typeface="Amatic SC"/>
                <a:sym typeface="Amatic SC"/>
              </a:defRPr>
            </a:lvl9pPr>
          </a:lstStyle>
          <a:p/>
        </p:txBody>
      </p:sp>
      <p:sp>
        <p:nvSpPr>
          <p:cNvPr id="31" name="Shape 31"/>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32" name="Shape 3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matic SC"/>
              <a:buNone/>
              <a:defRPr b="1" i="0" sz="6000" u="none" cap="none" strike="noStrike">
                <a:solidFill>
                  <a:schemeClr val="lt1"/>
                </a:solidFill>
                <a:latin typeface="Amatic SC"/>
                <a:ea typeface="Amatic SC"/>
                <a:cs typeface="Amatic SC"/>
                <a:sym typeface="Amatic SC"/>
              </a:defRPr>
            </a:lvl1pPr>
            <a:lvl2pPr indent="0" lvl="1">
              <a:spcBef>
                <a:spcPts val="0"/>
              </a:spcBef>
              <a:buClr>
                <a:schemeClr val="lt1"/>
              </a:buClr>
              <a:buFont typeface="Amatic SC"/>
              <a:buNone/>
              <a:defRPr b="1" sz="6000">
                <a:solidFill>
                  <a:schemeClr val="lt1"/>
                </a:solidFill>
                <a:latin typeface="Amatic SC"/>
                <a:ea typeface="Amatic SC"/>
                <a:cs typeface="Amatic SC"/>
                <a:sym typeface="Amatic SC"/>
              </a:defRPr>
            </a:lvl2pPr>
            <a:lvl3pPr indent="0" lvl="2">
              <a:spcBef>
                <a:spcPts val="0"/>
              </a:spcBef>
              <a:buClr>
                <a:schemeClr val="lt1"/>
              </a:buClr>
              <a:buFont typeface="Amatic SC"/>
              <a:buNone/>
              <a:defRPr b="1" sz="6000">
                <a:solidFill>
                  <a:schemeClr val="lt1"/>
                </a:solidFill>
                <a:latin typeface="Amatic SC"/>
                <a:ea typeface="Amatic SC"/>
                <a:cs typeface="Amatic SC"/>
                <a:sym typeface="Amatic SC"/>
              </a:defRPr>
            </a:lvl3pPr>
            <a:lvl4pPr indent="0" lvl="3">
              <a:spcBef>
                <a:spcPts val="0"/>
              </a:spcBef>
              <a:buClr>
                <a:schemeClr val="lt1"/>
              </a:buClr>
              <a:buFont typeface="Amatic SC"/>
              <a:buNone/>
              <a:defRPr b="1" sz="6000">
                <a:solidFill>
                  <a:schemeClr val="lt1"/>
                </a:solidFill>
                <a:latin typeface="Amatic SC"/>
                <a:ea typeface="Amatic SC"/>
                <a:cs typeface="Amatic SC"/>
                <a:sym typeface="Amatic SC"/>
              </a:defRPr>
            </a:lvl4pPr>
            <a:lvl5pPr indent="0" lvl="4">
              <a:spcBef>
                <a:spcPts val="0"/>
              </a:spcBef>
              <a:buClr>
                <a:schemeClr val="lt1"/>
              </a:buClr>
              <a:buFont typeface="Amatic SC"/>
              <a:buNone/>
              <a:defRPr b="1" sz="6000">
                <a:solidFill>
                  <a:schemeClr val="lt1"/>
                </a:solidFill>
                <a:latin typeface="Amatic SC"/>
                <a:ea typeface="Amatic SC"/>
                <a:cs typeface="Amatic SC"/>
                <a:sym typeface="Amatic SC"/>
              </a:defRPr>
            </a:lvl5pPr>
            <a:lvl6pPr indent="0" lvl="5">
              <a:spcBef>
                <a:spcPts val="0"/>
              </a:spcBef>
              <a:buClr>
                <a:schemeClr val="lt1"/>
              </a:buClr>
              <a:buFont typeface="Amatic SC"/>
              <a:buNone/>
              <a:defRPr b="1" sz="6000">
                <a:solidFill>
                  <a:schemeClr val="lt1"/>
                </a:solidFill>
                <a:latin typeface="Amatic SC"/>
                <a:ea typeface="Amatic SC"/>
                <a:cs typeface="Amatic SC"/>
                <a:sym typeface="Amatic SC"/>
              </a:defRPr>
            </a:lvl6pPr>
            <a:lvl7pPr indent="0" lvl="6">
              <a:spcBef>
                <a:spcPts val="0"/>
              </a:spcBef>
              <a:buClr>
                <a:schemeClr val="lt1"/>
              </a:buClr>
              <a:buFont typeface="Amatic SC"/>
              <a:buNone/>
              <a:defRPr b="1" sz="6000">
                <a:solidFill>
                  <a:schemeClr val="lt1"/>
                </a:solidFill>
                <a:latin typeface="Amatic SC"/>
                <a:ea typeface="Amatic SC"/>
                <a:cs typeface="Amatic SC"/>
                <a:sym typeface="Amatic SC"/>
              </a:defRPr>
            </a:lvl7pPr>
            <a:lvl8pPr indent="0" lvl="7">
              <a:spcBef>
                <a:spcPts val="0"/>
              </a:spcBef>
              <a:buClr>
                <a:schemeClr val="lt1"/>
              </a:buClr>
              <a:buFont typeface="Amatic SC"/>
              <a:buNone/>
              <a:defRPr b="1" sz="6000">
                <a:solidFill>
                  <a:schemeClr val="lt1"/>
                </a:solidFill>
                <a:latin typeface="Amatic SC"/>
                <a:ea typeface="Amatic SC"/>
                <a:cs typeface="Amatic SC"/>
                <a:sym typeface="Amatic SC"/>
              </a:defRPr>
            </a:lvl8pPr>
            <a:lvl9pPr indent="0" lvl="8">
              <a:spcBef>
                <a:spcPts val="0"/>
              </a:spcBef>
              <a:buClr>
                <a:schemeClr val="lt1"/>
              </a:buClr>
              <a:buFont typeface="Amatic SC"/>
              <a:buNone/>
              <a:defRPr b="1" sz="6000">
                <a:solidFill>
                  <a:schemeClr val="lt1"/>
                </a:solidFill>
                <a:latin typeface="Amatic SC"/>
                <a:ea typeface="Amatic SC"/>
                <a:cs typeface="Amatic SC"/>
                <a:sym typeface="Amatic SC"/>
              </a:defRPr>
            </a:lvl9pPr>
          </a:lstStyle>
          <a:p/>
        </p:txBody>
      </p:sp>
      <p:sp>
        <p:nvSpPr>
          <p:cNvPr id="35" name="Shape 3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199" cy="1710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Amatic SC"/>
              <a:buNone/>
              <a:defRPr b="1" i="0" sz="54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54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54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54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54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54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54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54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5400">
                <a:solidFill>
                  <a:schemeClr val="accent1"/>
                </a:solidFill>
                <a:latin typeface="Amatic SC"/>
                <a:ea typeface="Amatic SC"/>
                <a:cs typeface="Amatic SC"/>
                <a:sym typeface="Amatic SC"/>
              </a:defRPr>
            </a:lvl9pPr>
          </a:lstStyle>
          <a:p/>
        </p:txBody>
      </p:sp>
      <p:sp>
        <p:nvSpPr>
          <p:cNvPr id="40" name="Shape 40"/>
          <p:cNvSpPr txBox="1"/>
          <p:nvPr>
            <p:ph idx="1" type="subTitle"/>
          </p:nvPr>
        </p:nvSpPr>
        <p:spPr>
          <a:xfrm>
            <a:off x="265500" y="2845222"/>
            <a:ext cx="4045199" cy="13455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9pPr>
          </a:lstStyle>
          <a:p/>
        </p:txBody>
      </p:sp>
      <p:sp>
        <p:nvSpPr>
          <p:cNvPr id="41" name="Shape 41"/>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2" name="Shape 4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Amatic SC"/>
              <a:buNone/>
              <a:defRPr b="1" i="0" sz="2400" u="none" cap="none" strike="noStrike">
                <a:solidFill>
                  <a:schemeClr val="accent1"/>
                </a:solidFill>
                <a:latin typeface="Amatic SC"/>
                <a:ea typeface="Amatic SC"/>
                <a:cs typeface="Amatic SC"/>
                <a:sym typeface="Amatic SC"/>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45" name="Shape 4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accent1"/>
              </a:buClr>
              <a:buSzPct val="25000"/>
              <a:buFont typeface="Source Code Pro"/>
              <a:buNone/>
            </a:pPr>
            <a:fld id="{00000000-1234-1234-1234-123412341234}" type="slidenum">
              <a:rPr b="0" i="0" lang="en" sz="1000" u="none" cap="none" strike="noStrike">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9.png"/><Relationship Id="rId4" Type="http://schemas.openxmlformats.org/officeDocument/2006/relationships/image" Target="../media/image0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9.png"/><Relationship Id="rId4" Type="http://schemas.openxmlformats.org/officeDocument/2006/relationships/image" Target="../media/image0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9.png"/><Relationship Id="rId4" Type="http://schemas.openxmlformats.org/officeDocument/2006/relationships/image" Target="../media/image0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9.png"/><Relationship Id="rId4" Type="http://schemas.openxmlformats.org/officeDocument/2006/relationships/image" Target="../media/image0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9.png"/><Relationship Id="rId4" Type="http://schemas.openxmlformats.org/officeDocument/2006/relationships/image" Target="../media/image0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9.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9.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9.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09.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09.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09.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09.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09.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09.pn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09.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09.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09.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0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09.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09.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09.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09.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09.png"/><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09.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09.png"/><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09.pn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09.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09.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09.png"/><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09.png"/><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09.png"/><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09.png"/><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09.pn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09.png"/><Relationship Id="rId4"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09.png"/><Relationship Id="rId4"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09.png"/><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Recursion</a:t>
            </a:r>
          </a:p>
        </p:txBody>
      </p:sp>
      <p:sp>
        <p:nvSpPr>
          <p:cNvPr id="57" name="Shape 57"/>
          <p:cNvSpPr txBox="1"/>
          <p:nvPr>
            <p:ph idx="1" type="body"/>
          </p:nvPr>
        </p:nvSpPr>
        <p:spPr>
          <a:xfrm>
            <a:off x="311700" y="1228675"/>
            <a:ext cx="8520599" cy="3543600"/>
          </a:xfrm>
          <a:prstGeom prst="rect">
            <a:avLst/>
          </a:prstGeom>
          <a:noFill/>
          <a:ln>
            <a:noFill/>
          </a:ln>
        </p:spPr>
        <p:txBody>
          <a:bodyPr anchorCtr="0" anchor="t" bIns="91425" lIns="91425" rIns="91425" tIns="91425">
            <a:noAutofit/>
          </a:bodyPr>
          <a:lstStyle/>
          <a:p>
            <a:pPr indent="-317500" lvl="0" marL="457200" marR="0" rtl="0" algn="l">
              <a:lnSpc>
                <a:spcPct val="165000"/>
              </a:lnSpc>
              <a:spcBef>
                <a:spcPts val="0"/>
              </a:spcBef>
              <a:spcAft>
                <a:spcPts val="0"/>
              </a:spcAft>
              <a:buClr>
                <a:srgbClr val="000000"/>
              </a:buClr>
              <a:buSzPct val="100000"/>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What is Recursion?</a:t>
            </a:r>
          </a:p>
          <a:p>
            <a:pPr indent="-317500" lvl="0" marL="457200" marR="0" rtl="0" algn="l">
              <a:lnSpc>
                <a:spcPct val="165000"/>
              </a:lnSpc>
              <a:spcBef>
                <a:spcPts val="1700"/>
              </a:spcBef>
              <a:spcAft>
                <a:spcPts val="0"/>
              </a:spcAft>
              <a:buClr>
                <a:srgbClr val="000000"/>
              </a:buClr>
              <a:buSzPct val="100000"/>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Recursive functions: Factorials</a:t>
            </a:r>
          </a:p>
          <a:p>
            <a:pPr indent="-317500" lvl="0" marL="457200" marR="0" rtl="0" algn="l">
              <a:lnSpc>
                <a:spcPct val="165000"/>
              </a:lnSpc>
              <a:spcBef>
                <a:spcPts val="1700"/>
              </a:spcBef>
              <a:spcAft>
                <a:spcPts val="0"/>
              </a:spcAft>
              <a:buClr>
                <a:srgbClr val="000000"/>
              </a:buClr>
              <a:buSzPct val="100000"/>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Advantages and Disadvantages of Recursion</a:t>
            </a:r>
          </a:p>
          <a:p>
            <a:pPr indent="-317500" lvl="0" marL="457200" marR="0" rtl="0" algn="l">
              <a:lnSpc>
                <a:spcPct val="165000"/>
              </a:lnSpc>
              <a:spcBef>
                <a:spcPts val="1700"/>
              </a:spcBef>
              <a:spcAft>
                <a:spcPts val="0"/>
              </a:spcAft>
              <a:buClr>
                <a:srgbClr val="000000"/>
              </a:buClr>
              <a:buSzPct val="100000"/>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Recursive functions: Fibonacci Sequence</a:t>
            </a:r>
          </a:p>
          <a:p>
            <a:pPr indent="-317500" lvl="0" marL="457200" marR="0" rtl="0" algn="l">
              <a:lnSpc>
                <a:spcPct val="165000"/>
              </a:lnSpc>
              <a:spcBef>
                <a:spcPts val="1700"/>
              </a:spcBef>
              <a:spcAft>
                <a:spcPts val="0"/>
              </a:spcAft>
              <a:buClr>
                <a:srgbClr val="000000"/>
              </a:buClr>
              <a:buSzPct val="100000"/>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Recursion vs. Iteration</a:t>
            </a:r>
            <a:br>
              <a:rPr b="0" i="0" lang="en" sz="1400" u="none" cap="none" strike="noStrike">
                <a:solidFill>
                  <a:srgbClr val="000000"/>
                </a:solidFill>
                <a:highlight>
                  <a:srgbClr val="FFFFFF"/>
                </a:highlight>
                <a:latin typeface="Source Code Pro"/>
                <a:ea typeface="Source Code Pro"/>
                <a:cs typeface="Source Code Pro"/>
                <a:sym typeface="Source Code Pro"/>
              </a:rPr>
            </a:br>
            <a:br>
              <a:rPr b="0" i="0" lang="en" sz="1400" u="none" cap="none" strike="noStrike">
                <a:solidFill>
                  <a:srgbClr val="000000"/>
                </a:solidFill>
                <a:highlight>
                  <a:srgbClr val="FFFFFF"/>
                </a:highlight>
                <a:latin typeface="Source Code Pro"/>
                <a:ea typeface="Source Code Pro"/>
                <a:cs typeface="Source Code Pro"/>
                <a:sym typeface="Source Code Pro"/>
              </a:rPr>
            </a:br>
            <a:br>
              <a:rPr b="0" i="0" lang="en" sz="1400" u="none" cap="none" strike="noStrike">
                <a:solidFill>
                  <a:srgbClr val="000000"/>
                </a:solidFill>
                <a:highlight>
                  <a:srgbClr val="FFFFFF"/>
                </a:highlight>
                <a:latin typeface="Source Code Pro"/>
                <a:ea typeface="Source Code Pro"/>
                <a:cs typeface="Source Code Pro"/>
                <a:sym typeface="Source Code Pro"/>
              </a:rPr>
            </a:br>
            <a:br>
              <a:rPr b="0" i="0" lang="en" sz="1400" u="none" cap="none" strike="noStrike">
                <a:solidFill>
                  <a:srgbClr val="000000"/>
                </a:solidFill>
                <a:highlight>
                  <a:srgbClr val="FFFFFF"/>
                </a:highlight>
                <a:latin typeface="Source Code Pro"/>
                <a:ea typeface="Source Code Pro"/>
                <a:cs typeface="Source Code Pro"/>
                <a:sym typeface="Source Code Pro"/>
              </a:rPr>
            </a:b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81575"/>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Defectively simple - 2</a:t>
            </a:r>
          </a:p>
        </p:txBody>
      </p:sp>
      <p:sp>
        <p:nvSpPr>
          <p:cNvPr id="114" name="Shape 11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317500" lvl="0" marL="457200" marR="0" rtl="0" algn="l">
              <a:lnSpc>
                <a:spcPct val="115000"/>
              </a:lnSpc>
              <a:spcBef>
                <a:spcPts val="0"/>
              </a:spcBef>
              <a:spcAft>
                <a:spcPts val="0"/>
              </a:spcAft>
              <a:buClr>
                <a:schemeClr val="dk2"/>
              </a:buClr>
              <a:buSzPct val="128571"/>
              <a:buFont typeface="Source Code Pro"/>
              <a:buChar char="●"/>
            </a:pPr>
            <a:r>
              <a:rPr b="0" i="0" lang="en" sz="1400" u="none" cap="none" strike="noStrike">
                <a:solidFill>
                  <a:schemeClr val="dk2"/>
                </a:solidFill>
                <a:latin typeface="Source Code Pro"/>
                <a:ea typeface="Source Code Pro"/>
                <a:cs typeface="Source Code Pro"/>
                <a:sym typeface="Source Code Pro"/>
              </a:rPr>
              <a:t>An easy </a:t>
            </a:r>
            <a:r>
              <a:rPr b="0" i="0" lang="en" sz="1800" u="none" cap="none" strike="noStrike">
                <a:solidFill>
                  <a:srgbClr val="FF0000"/>
                </a:solidFill>
                <a:latin typeface="Source Code Pro"/>
                <a:ea typeface="Source Code Pro"/>
                <a:cs typeface="Source Code Pro"/>
                <a:sym typeface="Source Code Pro"/>
              </a:rPr>
              <a:t>recursive implementation</a:t>
            </a:r>
            <a:r>
              <a:rPr b="0" i="0" lang="en" sz="1400" u="none" cap="none" strike="noStrike">
                <a:solidFill>
                  <a:schemeClr val="dk2"/>
                </a:solidFill>
                <a:latin typeface="Source Code Pro"/>
                <a:ea typeface="Source Code Pro"/>
                <a:cs typeface="Source Code Pro"/>
                <a:sym typeface="Source Code Pro"/>
              </a:rPr>
              <a:t> of how to calculate a Fibonacci number in Python, specifically the nth number in the sequence:</a:t>
            </a:r>
            <a:br>
              <a:rPr b="0" i="0" lang="en" sz="1200" u="none" cap="none" strike="noStrike">
                <a:solidFill>
                  <a:srgbClr val="000000"/>
                </a:solidFill>
                <a:latin typeface="Courier New"/>
                <a:ea typeface="Courier New"/>
                <a:cs typeface="Courier New"/>
                <a:sym typeface="Courier New"/>
              </a:rPr>
            </a:br>
          </a:p>
          <a:p>
            <a:pPr indent="0" lvl="0" marL="2286000" marR="0" rtl="0" algn="l">
              <a:lnSpc>
                <a:spcPct val="115000"/>
              </a:lnSpc>
              <a:spcBef>
                <a:spcPts val="1600"/>
              </a:spcBef>
              <a:spcAft>
                <a:spcPts val="0"/>
              </a:spcAft>
              <a:buClr>
                <a:schemeClr val="dk2"/>
              </a:buClr>
              <a:buSzPct val="25000"/>
              <a:buFont typeface="Source Code Pro"/>
              <a:buNone/>
            </a:pPr>
            <a:r>
              <a:rPr b="0" i="0" lang="en" sz="1200" u="none" cap="none" strike="noStrike">
                <a:solidFill>
                  <a:srgbClr val="00008B"/>
                </a:solidFill>
                <a:latin typeface="Courier New"/>
                <a:ea typeface="Courier New"/>
                <a:cs typeface="Courier New"/>
                <a:sym typeface="Courier New"/>
              </a:rPr>
              <a:t>def</a:t>
            </a:r>
            <a:r>
              <a:rPr b="0" i="0" lang="en" sz="1200" u="none" cap="none" strike="noStrike">
                <a:solidFill>
                  <a:srgbClr val="000000"/>
                </a:solidFill>
                <a:latin typeface="Courier New"/>
                <a:ea typeface="Courier New"/>
                <a:cs typeface="Courier New"/>
                <a:sym typeface="Courier New"/>
              </a:rPr>
              <a:t> fib(n):</a:t>
            </a:r>
            <a:br>
              <a:rPr b="0" i="0" lang="en" sz="1200" u="none" cap="none" strike="noStrike">
                <a:solidFill>
                  <a:srgbClr val="000000"/>
                </a:solidFill>
                <a:latin typeface="Courier New"/>
                <a:ea typeface="Courier New"/>
                <a:cs typeface="Courier New"/>
                <a:sym typeface="Courier New"/>
              </a:rPr>
            </a:b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800000"/>
                </a:solidFill>
                <a:latin typeface="Courier New"/>
                <a:ea typeface="Courier New"/>
                <a:cs typeface="Courier New"/>
                <a:sym typeface="Courier New"/>
              </a:rPr>
              <a:t>if n == 0:</a:t>
            </a:r>
            <a:br>
              <a:rPr b="0" i="0" lang="en" sz="1200" u="none" cap="none" strike="noStrike">
                <a:solidFill>
                  <a:srgbClr val="800000"/>
                </a:solidFill>
                <a:latin typeface="Courier New"/>
                <a:ea typeface="Courier New"/>
                <a:cs typeface="Courier New"/>
                <a:sym typeface="Courier New"/>
              </a:rPr>
            </a:br>
            <a:r>
              <a:rPr b="0" i="0" lang="en" sz="1200" u="none" cap="none" strike="noStrike">
                <a:solidFill>
                  <a:srgbClr val="800000"/>
                </a:solidFill>
                <a:latin typeface="Courier New"/>
                <a:ea typeface="Courier New"/>
                <a:cs typeface="Courier New"/>
                <a:sym typeface="Courier New"/>
              </a:rPr>
              <a:t>        return 0</a:t>
            </a:r>
            <a:br>
              <a:rPr b="0" i="0" lang="en" sz="1200" u="none" cap="none" strike="noStrike">
                <a:solidFill>
                  <a:srgbClr val="800000"/>
                </a:solidFill>
                <a:latin typeface="Courier New"/>
                <a:ea typeface="Courier New"/>
                <a:cs typeface="Courier New"/>
                <a:sym typeface="Courier New"/>
              </a:rPr>
            </a:br>
            <a:r>
              <a:rPr b="0" i="0" lang="en" sz="1200" u="none" cap="none" strike="noStrike">
                <a:solidFill>
                  <a:srgbClr val="800000"/>
                </a:solidFill>
                <a:latin typeface="Courier New"/>
                <a:ea typeface="Courier New"/>
                <a:cs typeface="Courier New"/>
                <a:sym typeface="Courier New"/>
              </a:rPr>
              <a:t>    elif n == 1:</a:t>
            </a:r>
            <a:br>
              <a:rPr b="0" i="0" lang="en" sz="1200" u="none" cap="none" strike="noStrike">
                <a:solidFill>
                  <a:srgbClr val="800000"/>
                </a:solidFill>
                <a:latin typeface="Courier New"/>
                <a:ea typeface="Courier New"/>
                <a:cs typeface="Courier New"/>
                <a:sym typeface="Courier New"/>
              </a:rPr>
            </a:br>
            <a:r>
              <a:rPr b="0" i="0" lang="en" sz="1200" u="none" cap="none" strike="noStrike">
                <a:solidFill>
                  <a:srgbClr val="800000"/>
                </a:solidFill>
                <a:latin typeface="Courier New"/>
                <a:ea typeface="Courier New"/>
                <a:cs typeface="Courier New"/>
                <a:sym typeface="Courier New"/>
              </a:rPr>
              <a:t>        return 1</a:t>
            </a:r>
            <a:br>
              <a:rPr b="0" i="0" lang="en" sz="1200" u="none" cap="none" strike="noStrike">
                <a:solidFill>
                  <a:srgbClr val="800000"/>
                </a:solidFill>
                <a:latin typeface="Courier New"/>
                <a:ea typeface="Courier New"/>
                <a:cs typeface="Courier New"/>
                <a:sym typeface="Courier New"/>
              </a:rPr>
            </a:br>
            <a:r>
              <a:rPr b="0" i="0" lang="en" sz="1200" u="none" cap="none" strike="noStrike">
                <a:solidFill>
                  <a:srgbClr val="800000"/>
                </a:solidFill>
                <a:latin typeface="Courier New"/>
                <a:ea typeface="Courier New"/>
                <a:cs typeface="Courier New"/>
                <a:sym typeface="Courier New"/>
              </a:rPr>
              <a:t>    else:</a:t>
            </a:r>
            <a:br>
              <a:rPr b="0" i="0" lang="en" sz="1200" u="none" cap="none" strike="noStrike">
                <a:solidFill>
                  <a:srgbClr val="800000"/>
                </a:solidFill>
                <a:latin typeface="Courier New"/>
                <a:ea typeface="Courier New"/>
                <a:cs typeface="Courier New"/>
                <a:sym typeface="Courier New"/>
              </a:rPr>
            </a:br>
            <a:r>
              <a:rPr b="0" i="0" lang="en" sz="1200" u="none" cap="none" strike="noStrike">
                <a:solidFill>
                  <a:srgbClr val="800000"/>
                </a:solidFill>
                <a:latin typeface="Courier New"/>
                <a:ea typeface="Courier New"/>
                <a:cs typeface="Courier New"/>
                <a:sym typeface="Courier New"/>
              </a:rPr>
              <a:t>        return fib(n-1) + fib(n-2)</a:t>
            </a:r>
          </a:p>
          <a:p>
            <a:pPr indent="0" lvl="0" marL="0" marR="0" rtl="0" algn="l">
              <a:lnSpc>
                <a:spcPct val="115000"/>
              </a:lnSpc>
              <a:spcBef>
                <a:spcPts val="160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Defectively simple - 3</a:t>
            </a:r>
          </a:p>
        </p:txBody>
      </p:sp>
      <p:sp>
        <p:nvSpPr>
          <p:cNvPr id="120" name="Shape 120"/>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28571"/>
              <a:buFont typeface="Source Code Pro"/>
              <a:buChar char="●"/>
            </a:pPr>
            <a:r>
              <a:rPr b="0" i="0" lang="en" sz="1400" u="none" cap="none" strike="noStrike">
                <a:solidFill>
                  <a:schemeClr val="dk2"/>
                </a:solidFill>
                <a:latin typeface="Source Code Pro"/>
                <a:ea typeface="Source Code Pro"/>
                <a:cs typeface="Source Code Pro"/>
                <a:sym typeface="Source Code Pro"/>
              </a:rPr>
              <a:t>An </a:t>
            </a:r>
            <a:r>
              <a:rPr b="0" i="0" lang="en" sz="1800" u="none" cap="none" strike="noStrike">
                <a:solidFill>
                  <a:srgbClr val="FF0000"/>
                </a:solidFill>
                <a:latin typeface="Source Code Pro"/>
                <a:ea typeface="Source Code Pro"/>
                <a:cs typeface="Source Code Pro"/>
                <a:sym typeface="Source Code Pro"/>
              </a:rPr>
              <a:t>iterative solution</a:t>
            </a:r>
            <a:r>
              <a:rPr b="0" i="0" lang="en" sz="1400" u="none" cap="none" strike="noStrike">
                <a:solidFill>
                  <a:schemeClr val="dk2"/>
                </a:solidFill>
                <a:latin typeface="Source Code Pro"/>
                <a:ea typeface="Source Code Pro"/>
                <a:cs typeface="Source Code Pro"/>
                <a:sym typeface="Source Code Pro"/>
              </a:rPr>
              <a:t> for the same problem is also easy to write</a:t>
            </a:r>
            <a:r>
              <a:rPr b="0" i="0" lang="en" sz="1800" u="none" cap="none" strike="noStrike">
                <a:solidFill>
                  <a:schemeClr val="dk2"/>
                </a:solidFill>
                <a:latin typeface="Source Code Pro"/>
                <a:ea typeface="Source Code Pro"/>
                <a:cs typeface="Source Code Pro"/>
                <a:sym typeface="Source Code Pro"/>
              </a:rPr>
              <a:t>.</a:t>
            </a:r>
          </a:p>
          <a:p>
            <a:pPr indent="0" lvl="0" marL="0" marR="0" rtl="0" algn="l">
              <a:lnSpc>
                <a:spcPct val="115000"/>
              </a:lnSpc>
              <a:spcBef>
                <a:spcPts val="1600"/>
              </a:spcBef>
              <a:spcAft>
                <a:spcPts val="0"/>
              </a:spcAft>
              <a:buClr>
                <a:schemeClr val="dk2"/>
              </a:buClr>
              <a:buSzPct val="25000"/>
              <a:buFont typeface="Source Code Pro"/>
              <a:buNone/>
            </a:pPr>
            <a:r>
              <a:rPr b="0" i="0" lang="en" sz="1000" u="none" cap="none" strike="noStrike">
                <a:solidFill>
                  <a:srgbClr val="000066"/>
                </a:solidFill>
                <a:highlight>
                  <a:srgbClr val="DDFFDD"/>
                </a:highlight>
                <a:latin typeface="Courier New"/>
                <a:ea typeface="Courier New"/>
                <a:cs typeface="Courier New"/>
                <a:sym typeface="Courier New"/>
              </a:rPr>
              <a:t>					</a:t>
            </a:r>
            <a:r>
              <a:rPr b="0" i="0" lang="en" sz="1200" u="none" cap="none" strike="noStrike">
                <a:solidFill>
                  <a:srgbClr val="00008B"/>
                </a:solidFill>
                <a:latin typeface="Courier New"/>
                <a:ea typeface="Courier New"/>
                <a:cs typeface="Courier New"/>
                <a:sym typeface="Courier New"/>
              </a:rPr>
              <a:t>def</a:t>
            </a:r>
            <a:r>
              <a:rPr b="0" i="0" lang="en" sz="1200" u="none" cap="none" strike="noStrike">
                <a:solidFill>
                  <a:srgbClr val="000000"/>
                </a:solidFill>
                <a:latin typeface="Courier New"/>
                <a:ea typeface="Courier New"/>
                <a:cs typeface="Courier New"/>
                <a:sym typeface="Courier New"/>
              </a:rPr>
              <a:t> fib(n):</a:t>
            </a:r>
            <a:br>
              <a:rPr b="0" i="0" lang="en" sz="1200" u="none" cap="none" strike="noStrike">
                <a:solidFill>
                  <a:srgbClr val="000000"/>
                </a:solidFill>
                <a:latin typeface="Courier New"/>
                <a:ea typeface="Courier New"/>
                <a:cs typeface="Courier New"/>
                <a:sym typeface="Courier New"/>
              </a:rPr>
            </a:br>
            <a:r>
              <a:rPr b="0" i="0" lang="en" sz="1200" u="none" cap="none" strike="noStrike">
                <a:solidFill>
                  <a:srgbClr val="000000"/>
                </a:solidFill>
                <a:latin typeface="Courier New"/>
                <a:ea typeface="Courier New"/>
                <a:cs typeface="Courier New"/>
                <a:sym typeface="Courier New"/>
              </a:rPr>
              <a:t>   					    a, b = 0, 1</a:t>
            </a:r>
            <a:br>
              <a:rPr b="0" i="0" lang="en" sz="1200" u="none" cap="none" strike="noStrike">
                <a:solidFill>
                  <a:srgbClr val="000000"/>
                </a:solidFill>
                <a:latin typeface="Courier New"/>
                <a:ea typeface="Courier New"/>
                <a:cs typeface="Courier New"/>
                <a:sym typeface="Courier New"/>
              </a:rPr>
            </a:br>
            <a:r>
              <a:rPr b="0" i="0" lang="en" sz="1200" u="none" cap="none" strike="noStrike">
                <a:solidFill>
                  <a:srgbClr val="000000"/>
                </a:solidFill>
                <a:latin typeface="Courier New"/>
                <a:ea typeface="Courier New"/>
                <a:cs typeface="Courier New"/>
                <a:sym typeface="Courier New"/>
              </a:rPr>
              <a:t>    					    for i in range(n):</a:t>
            </a:r>
            <a:br>
              <a:rPr b="0" i="0" lang="en" sz="1200" u="none" cap="none" strike="noStrike">
                <a:solidFill>
                  <a:srgbClr val="000000"/>
                </a:solidFill>
                <a:latin typeface="Courier New"/>
                <a:ea typeface="Courier New"/>
                <a:cs typeface="Courier New"/>
                <a:sym typeface="Courier New"/>
              </a:rPr>
            </a:br>
            <a:r>
              <a:rPr b="0" i="0" lang="en" sz="1200" u="none" cap="none" strike="noStrike">
                <a:solidFill>
                  <a:srgbClr val="000000"/>
                </a:solidFill>
                <a:latin typeface="Courier New"/>
                <a:ea typeface="Courier New"/>
                <a:cs typeface="Courier New"/>
                <a:sym typeface="Courier New"/>
              </a:rPr>
              <a:t>        				        a, b = b, a + b</a:t>
            </a:r>
            <a:br>
              <a:rPr b="0" i="0" lang="en" sz="1200" u="none" cap="none" strike="noStrike">
                <a:solidFill>
                  <a:srgbClr val="000000"/>
                </a:solidFill>
                <a:latin typeface="Courier New"/>
                <a:ea typeface="Courier New"/>
                <a:cs typeface="Courier New"/>
                <a:sym typeface="Courier New"/>
              </a:rPr>
            </a:br>
            <a:r>
              <a:rPr b="0" i="0" lang="en" sz="1200" u="none" cap="none" strike="noStrike">
                <a:solidFill>
                  <a:srgbClr val="000000"/>
                </a:solidFill>
                <a:latin typeface="Courier New"/>
                <a:ea typeface="Courier New"/>
                <a:cs typeface="Courier New"/>
                <a:sym typeface="Courier New"/>
              </a:rPr>
              <a:t>    					return 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Defectively simple - 4</a:t>
            </a:r>
          </a:p>
        </p:txBody>
      </p:sp>
      <p:sp>
        <p:nvSpPr>
          <p:cNvPr id="126" name="Shape 126"/>
          <p:cNvSpPr txBox="1"/>
          <p:nvPr>
            <p:ph idx="1" type="body"/>
          </p:nvPr>
        </p:nvSpPr>
        <p:spPr>
          <a:xfrm>
            <a:off x="63375" y="1228675"/>
            <a:ext cx="89033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28571"/>
              <a:buFont typeface="Source Code Pro"/>
              <a:buChar char="●"/>
            </a:pPr>
            <a:r>
              <a:rPr b="0" i="0" lang="en" sz="1400" u="none" cap="none" strike="noStrike">
                <a:solidFill>
                  <a:schemeClr val="dk2"/>
                </a:solidFill>
                <a:latin typeface="Source Code Pro"/>
                <a:ea typeface="Source Code Pro"/>
                <a:cs typeface="Source Code Pro"/>
                <a:sym typeface="Source Code Pro"/>
              </a:rPr>
              <a:t>We can make a </a:t>
            </a:r>
            <a:r>
              <a:rPr b="0" i="0" lang="en" sz="1800" u="none" cap="none" strike="noStrike">
                <a:solidFill>
                  <a:srgbClr val="FF0000"/>
                </a:solidFill>
                <a:latin typeface="Source Code Pro"/>
                <a:ea typeface="Source Code Pro"/>
                <a:cs typeface="Source Code Pro"/>
                <a:sym typeface="Source Code Pro"/>
              </a:rPr>
              <a:t>performance comparison</a:t>
            </a:r>
            <a:r>
              <a:rPr b="0" i="0" lang="en" sz="1400" u="none" cap="none" strike="noStrike">
                <a:solidFill>
                  <a:schemeClr val="dk2"/>
                </a:solidFill>
                <a:latin typeface="Source Code Pro"/>
                <a:ea typeface="Source Code Pro"/>
                <a:cs typeface="Source Code Pro"/>
                <a:sym typeface="Source Code Pro"/>
              </a:rPr>
              <a:t> between the recursive and the iterative methods</a:t>
            </a:r>
            <a:r>
              <a:rPr b="0" i="0" lang="en" sz="1800" u="none" cap="none" strike="noStrike">
                <a:solidFill>
                  <a:schemeClr val="dk2"/>
                </a:solidFill>
                <a:latin typeface="Source Code Pro"/>
                <a:ea typeface="Source Code Pro"/>
                <a:cs typeface="Source Code Pro"/>
                <a:sym typeface="Source Code Pro"/>
              </a:rPr>
              <a:t>.</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rgbClr val="00008B"/>
                </a:solidFill>
                <a:latin typeface="Courier New"/>
                <a:ea typeface="Courier New"/>
                <a:cs typeface="Courier New"/>
                <a:sym typeface="Courier New"/>
              </a:rPr>
              <a:t>from timeit import Timer</a:t>
            </a:r>
            <a:br>
              <a:rPr b="0" i="0" lang="en" sz="1200" u="none" cap="none" strike="noStrike">
                <a:solidFill>
                  <a:srgbClr val="00008B"/>
                </a:solidFill>
                <a:latin typeface="Courier New"/>
                <a:ea typeface="Courier New"/>
                <a:cs typeface="Courier New"/>
                <a:sym typeface="Courier New"/>
              </a:rPr>
            </a:br>
            <a:r>
              <a:rPr b="0" i="0" lang="en" sz="1200" u="none" cap="none" strike="noStrike">
                <a:solidFill>
                  <a:srgbClr val="00008B"/>
                </a:solidFill>
                <a:latin typeface="Courier New"/>
                <a:ea typeface="Courier New"/>
                <a:cs typeface="Courier New"/>
                <a:sym typeface="Courier New"/>
              </a:rPr>
              <a:t>from fibo import fib</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rgbClr val="00008B"/>
                </a:solidFill>
                <a:latin typeface="Courier New"/>
                <a:ea typeface="Courier New"/>
                <a:cs typeface="Courier New"/>
                <a:sym typeface="Courier New"/>
              </a:rPr>
              <a:t>t1 = Timer("fib(10)","from fibo import fib")</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rgbClr val="00008B"/>
                </a:solidFill>
                <a:latin typeface="Courier New"/>
                <a:ea typeface="Courier New"/>
                <a:cs typeface="Courier New"/>
                <a:sym typeface="Courier New"/>
              </a:rPr>
              <a:t>for i in range(1,41):</a:t>
            </a:r>
            <a:br>
              <a:rPr b="0" i="0" lang="en" sz="1200" u="none" cap="none" strike="noStrike">
                <a:solidFill>
                  <a:srgbClr val="00008B"/>
                </a:solidFill>
                <a:latin typeface="Courier New"/>
                <a:ea typeface="Courier New"/>
                <a:cs typeface="Courier New"/>
                <a:sym typeface="Courier New"/>
              </a:rPr>
            </a:br>
            <a:r>
              <a:rPr b="0" i="0" lang="en" sz="1200" u="none" cap="none" strike="noStrike">
                <a:solidFill>
                  <a:srgbClr val="00008B"/>
                </a:solidFill>
                <a:latin typeface="Courier New"/>
                <a:ea typeface="Courier New"/>
                <a:cs typeface="Courier New"/>
                <a:sym typeface="Courier New"/>
              </a:rPr>
              <a:t>    s = "fib(" + str(i) + ")"</a:t>
            </a:r>
            <a:br>
              <a:rPr b="0" i="0" lang="en" sz="1200" u="none" cap="none" strike="noStrike">
                <a:solidFill>
                  <a:srgbClr val="00008B"/>
                </a:solidFill>
                <a:latin typeface="Courier New"/>
                <a:ea typeface="Courier New"/>
                <a:cs typeface="Courier New"/>
                <a:sym typeface="Courier New"/>
              </a:rPr>
            </a:br>
            <a:r>
              <a:rPr b="0" i="0" lang="en" sz="1200" u="none" cap="none" strike="noStrike">
                <a:solidFill>
                  <a:srgbClr val="00008B"/>
                </a:solidFill>
                <a:latin typeface="Courier New"/>
                <a:ea typeface="Courier New"/>
                <a:cs typeface="Courier New"/>
                <a:sym typeface="Courier New"/>
              </a:rPr>
              <a:t>    t1 = Timer(s,"from fibo import fib")</a:t>
            </a:r>
            <a:br>
              <a:rPr b="0" i="0" lang="en" sz="1200" u="none" cap="none" strike="noStrike">
                <a:solidFill>
                  <a:srgbClr val="00008B"/>
                </a:solidFill>
                <a:latin typeface="Courier New"/>
                <a:ea typeface="Courier New"/>
                <a:cs typeface="Courier New"/>
                <a:sym typeface="Courier New"/>
              </a:rPr>
            </a:br>
            <a:r>
              <a:rPr b="0" i="0" lang="en" sz="1200" u="none" cap="none" strike="noStrike">
                <a:solidFill>
                  <a:srgbClr val="00008B"/>
                </a:solidFill>
                <a:latin typeface="Courier New"/>
                <a:ea typeface="Courier New"/>
                <a:cs typeface="Courier New"/>
                <a:sym typeface="Courier New"/>
              </a:rPr>
              <a:t>    time1 = t1.timeit(3)</a:t>
            </a:r>
            <a:br>
              <a:rPr b="0" i="0" lang="en" sz="1200" u="none" cap="none" strike="noStrike">
                <a:solidFill>
                  <a:srgbClr val="00008B"/>
                </a:solidFill>
                <a:latin typeface="Courier New"/>
                <a:ea typeface="Courier New"/>
                <a:cs typeface="Courier New"/>
                <a:sym typeface="Courier New"/>
              </a:rPr>
            </a:br>
            <a:r>
              <a:rPr b="0" i="0" lang="en" sz="1200" u="none" cap="none" strike="noStrike">
                <a:solidFill>
                  <a:srgbClr val="00008B"/>
                </a:solidFill>
                <a:latin typeface="Courier New"/>
                <a:ea typeface="Courier New"/>
                <a:cs typeface="Courier New"/>
                <a:sym typeface="Courier New"/>
              </a:rPr>
              <a:t>    s = "fibi(" + str(i) + ")"</a:t>
            </a:r>
            <a:br>
              <a:rPr b="0" i="0" lang="en" sz="1200" u="none" cap="none" strike="noStrike">
                <a:solidFill>
                  <a:srgbClr val="00008B"/>
                </a:solidFill>
                <a:latin typeface="Courier New"/>
                <a:ea typeface="Courier New"/>
                <a:cs typeface="Courier New"/>
                <a:sym typeface="Courier New"/>
              </a:rPr>
            </a:br>
            <a:r>
              <a:rPr b="0" i="0" lang="en" sz="1200" u="none" cap="none" strike="noStrike">
                <a:solidFill>
                  <a:srgbClr val="00008B"/>
                </a:solidFill>
                <a:latin typeface="Courier New"/>
                <a:ea typeface="Courier New"/>
                <a:cs typeface="Courier New"/>
                <a:sym typeface="Courier New"/>
              </a:rPr>
              <a:t>    t2 = Timer(s,"from fibo import fibi")</a:t>
            </a:r>
            <a:br>
              <a:rPr b="0" i="0" lang="en" sz="1200" u="none" cap="none" strike="noStrike">
                <a:solidFill>
                  <a:srgbClr val="00008B"/>
                </a:solidFill>
                <a:latin typeface="Courier New"/>
                <a:ea typeface="Courier New"/>
                <a:cs typeface="Courier New"/>
                <a:sym typeface="Courier New"/>
              </a:rPr>
            </a:br>
            <a:r>
              <a:rPr b="0" i="0" lang="en" sz="1200" u="none" cap="none" strike="noStrike">
                <a:solidFill>
                  <a:srgbClr val="00008B"/>
                </a:solidFill>
                <a:latin typeface="Courier New"/>
                <a:ea typeface="Courier New"/>
                <a:cs typeface="Courier New"/>
                <a:sym typeface="Courier New"/>
              </a:rPr>
              <a:t>    time2 = t2.timeit(3)</a:t>
            </a:r>
            <a:br>
              <a:rPr b="0" i="0" lang="en" sz="1200" u="none" cap="none" strike="noStrike">
                <a:solidFill>
                  <a:srgbClr val="00008B"/>
                </a:solidFill>
                <a:latin typeface="Courier New"/>
                <a:ea typeface="Courier New"/>
                <a:cs typeface="Courier New"/>
                <a:sym typeface="Courier New"/>
              </a:rPr>
            </a:br>
            <a:r>
              <a:rPr b="0" i="0" lang="en" sz="1200" u="none" cap="none" strike="noStrike">
                <a:solidFill>
                  <a:srgbClr val="00008B"/>
                </a:solidFill>
                <a:latin typeface="Courier New"/>
                <a:ea typeface="Courier New"/>
                <a:cs typeface="Courier New"/>
                <a:sym typeface="Courier New"/>
              </a:rPr>
              <a:t>    print("n=%2d, fib: %8.6f, fibi:  %7.6f, percent: %10.2f" % (i, time1, time2, time1/time2))</a:t>
            </a:r>
          </a:p>
          <a:p>
            <a:pPr indent="0" lvl="0" marL="0" marR="0" rtl="0" algn="l">
              <a:lnSpc>
                <a:spcPct val="115000"/>
              </a:lnSpc>
              <a:spcBef>
                <a:spcPts val="16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What's wrong with The recursive implementation?</a:t>
            </a:r>
          </a:p>
        </p:txBody>
      </p:sp>
      <p:sp>
        <p:nvSpPr>
          <p:cNvPr id="132" name="Shape 132"/>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28571"/>
              <a:buFont typeface="Source Code Pro"/>
              <a:buChar char="●"/>
            </a:pPr>
            <a:r>
              <a:rPr b="0" i="0" lang="en" sz="1400" u="none" cap="none" strike="noStrike">
                <a:solidFill>
                  <a:schemeClr val="dk2"/>
                </a:solidFill>
                <a:latin typeface="Source Code Pro"/>
                <a:ea typeface="Source Code Pro"/>
                <a:cs typeface="Source Code Pro"/>
                <a:sym typeface="Source Code Pro"/>
              </a:rPr>
              <a:t>Let's have a look at the </a:t>
            </a:r>
            <a:r>
              <a:rPr b="0" i="0" lang="en" sz="1800" u="sng" cap="none" strike="noStrike">
                <a:solidFill>
                  <a:srgbClr val="FF0000"/>
                </a:solidFill>
                <a:latin typeface="Source Code Pro"/>
                <a:ea typeface="Source Code Pro"/>
                <a:cs typeface="Source Code Pro"/>
                <a:sym typeface="Source Code Pro"/>
              </a:rPr>
              <a:t>calculation tree</a:t>
            </a:r>
            <a:r>
              <a:rPr b="0" i="0" lang="en" sz="1400" u="none" cap="none" strike="noStrike">
                <a:solidFill>
                  <a:schemeClr val="dk2"/>
                </a:solidFill>
                <a:latin typeface="Source Code Pro"/>
                <a:ea typeface="Source Code Pro"/>
                <a:cs typeface="Source Code Pro"/>
                <a:sym typeface="Source Code Pro"/>
              </a:rPr>
              <a:t>, i.e. the order in which the functions are called. fib() is substituted by f()</a:t>
            </a:r>
            <a:r>
              <a:rPr b="0" i="0" lang="en" sz="1800" u="none" cap="none" strike="noStrike">
                <a:solidFill>
                  <a:schemeClr val="dk2"/>
                </a:solidFill>
                <a:latin typeface="Source Code Pro"/>
                <a:ea typeface="Source Code Pro"/>
                <a:cs typeface="Source Code Pro"/>
                <a:sym typeface="Source Code Pro"/>
              </a:rPr>
              <a:t>. </a:t>
            </a:r>
          </a:p>
          <a:p>
            <a:pPr indent="-228600" lvl="0" marL="457200" marR="0" rtl="0" algn="l">
              <a:lnSpc>
                <a:spcPct val="115000"/>
              </a:lnSpc>
              <a:spcBef>
                <a:spcPts val="1600"/>
              </a:spcBef>
              <a:spcAft>
                <a:spcPts val="0"/>
              </a:spcAft>
              <a:buClr>
                <a:schemeClr val="dk2"/>
              </a:buClr>
              <a:buSzPct val="100000"/>
              <a:buFont typeface="Source Code Pro"/>
              <a:buChar char="●"/>
            </a:pPr>
            <a:br>
              <a:rPr b="0" i="0" lang="en" sz="1800" u="none" cap="none" strike="noStrike">
                <a:solidFill>
                  <a:schemeClr val="dk2"/>
                </a:solidFill>
                <a:latin typeface="Source Code Pro"/>
                <a:ea typeface="Source Code Pro"/>
                <a:cs typeface="Source Code Pro"/>
                <a:sym typeface="Source Code Pro"/>
              </a:rPr>
            </a:br>
          </a:p>
        </p:txBody>
      </p:sp>
      <p:pic>
        <p:nvPicPr>
          <p:cNvPr id="133" name="Shape 133"/>
          <p:cNvPicPr preferRelativeResize="0"/>
          <p:nvPr/>
        </p:nvPicPr>
        <p:blipFill rotWithShape="1">
          <a:blip r:embed="rId3">
            <a:alphaModFix/>
          </a:blip>
          <a:srcRect b="0" l="0" r="0" t="0"/>
          <a:stretch/>
        </p:blipFill>
        <p:spPr>
          <a:xfrm>
            <a:off x="2123225" y="1974200"/>
            <a:ext cx="4762499" cy="2095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What if we add "memory" to the recursion?</a:t>
            </a:r>
          </a:p>
        </p:txBody>
      </p:sp>
      <p:sp>
        <p:nvSpPr>
          <p:cNvPr id="139" name="Shape 139"/>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28571"/>
              <a:buFont typeface="Source Code Pro"/>
              <a:buChar char="●"/>
            </a:pPr>
            <a:r>
              <a:rPr b="0" i="0" lang="en" sz="1400" u="none" cap="none" strike="noStrike">
                <a:solidFill>
                  <a:schemeClr val="dk2"/>
                </a:solidFill>
                <a:latin typeface="Source Code Pro"/>
                <a:ea typeface="Source Code Pro"/>
                <a:cs typeface="Source Code Pro"/>
                <a:sym typeface="Source Code Pro"/>
              </a:rPr>
              <a:t>We can implement a </a:t>
            </a:r>
            <a:r>
              <a:rPr b="0" i="0" lang="en" sz="1800" u="none" cap="none" strike="noStrike">
                <a:solidFill>
                  <a:srgbClr val="FF0000"/>
                </a:solidFill>
                <a:latin typeface="Source Code Pro"/>
                <a:ea typeface="Source Code Pro"/>
                <a:cs typeface="Source Code Pro"/>
                <a:sym typeface="Source Code Pro"/>
              </a:rPr>
              <a:t>memory</a:t>
            </a:r>
            <a:r>
              <a:rPr b="0" i="0" lang="en" sz="1400" u="none" cap="none" strike="noStrike">
                <a:solidFill>
                  <a:schemeClr val="dk2"/>
                </a:solidFill>
                <a:latin typeface="Source Code Pro"/>
                <a:ea typeface="Source Code Pro"/>
                <a:cs typeface="Source Code Pro"/>
                <a:sym typeface="Source Code Pro"/>
              </a:rPr>
              <a:t> for our recursive version by </a:t>
            </a:r>
            <a:r>
              <a:rPr b="0" i="0" lang="en" sz="1800" u="none" cap="none" strike="noStrike">
                <a:solidFill>
                  <a:srgbClr val="FF0000"/>
                </a:solidFill>
                <a:latin typeface="Source Code Pro"/>
                <a:ea typeface="Source Code Pro"/>
                <a:cs typeface="Source Code Pro"/>
                <a:sym typeface="Source Code Pro"/>
              </a:rPr>
              <a:t>using a dictionary</a:t>
            </a:r>
            <a:r>
              <a:rPr b="0" i="0" lang="en" sz="1400" u="none" cap="none" strike="noStrike">
                <a:solidFill>
                  <a:schemeClr val="dk2"/>
                </a:solidFill>
                <a:latin typeface="Source Code Pro"/>
                <a:ea typeface="Source Code Pro"/>
                <a:cs typeface="Source Code Pro"/>
                <a:sym typeface="Source Code Pro"/>
              </a:rPr>
              <a:t> to save the previously calculated values</a:t>
            </a:r>
            <a:r>
              <a:rPr b="0" i="0" lang="en" sz="1800" u="none" cap="none" strike="noStrike">
                <a:solidFill>
                  <a:schemeClr val="dk2"/>
                </a:solidFill>
                <a:latin typeface="Source Code Pro"/>
                <a:ea typeface="Source Code Pro"/>
                <a:cs typeface="Source Code Pro"/>
                <a:sym typeface="Source Code Pro"/>
              </a:rPr>
              <a:t>.</a:t>
            </a:r>
          </a:p>
          <a:p>
            <a:pPr indent="0" lvl="0" marL="101600" marR="101600" rtl="0" algn="l">
              <a:lnSpc>
                <a:spcPct val="115000"/>
              </a:lnSpc>
              <a:spcBef>
                <a:spcPts val="240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memo = {0:0, 1:1}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FF"/>
                </a:solidFill>
                <a:highlight>
                  <a:srgbClr val="EFEFEF"/>
                </a:highlight>
                <a:latin typeface="Courier New"/>
                <a:ea typeface="Courier New"/>
                <a:cs typeface="Courier New"/>
                <a:sym typeface="Courier New"/>
              </a:rPr>
              <a:t>def</a:t>
            </a:r>
            <a:r>
              <a:rPr b="0" i="0" lang="en" sz="1000" u="none" cap="none" strike="noStrike">
                <a:solidFill>
                  <a:srgbClr val="000066"/>
                </a:solidFill>
                <a:highlight>
                  <a:srgbClr val="EFEFEF"/>
                </a:highlight>
                <a:latin typeface="Courier New"/>
                <a:ea typeface="Courier New"/>
                <a:cs typeface="Courier New"/>
                <a:sym typeface="Courier New"/>
              </a:rPr>
              <a:t> fibm(n):</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not n in memo:</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memo[n] = fibm(n-1) + fibm(n-2)</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return memo[n]</a:t>
            </a:r>
          </a:p>
          <a:p>
            <a:pPr indent="0" lvl="0" marL="101600" marR="101600" rtl="0" algn="l">
              <a:lnSpc>
                <a:spcPct val="115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a:p>
            <a:pPr indent="0" lvl="0" marL="101600" marR="101600" rtl="0" algn="l">
              <a:lnSpc>
                <a:spcPct val="115000"/>
              </a:lnSpc>
              <a:spcBef>
                <a:spcPts val="160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n= 1, fib: 0.000011, fibi:  0.000015, percent:       0.73</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n= 2, fib: 0.000011, fibi:  0.000013, percent:       0.85</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n= 3, fib: 0.000012, fibi:  0.000014, percent:       0.86</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n= 4, fib: 0.000012, fibi:  0.000015, percent:       0.79</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n= 5, fib: 0.000012, fibi:  0.000016, percent:       0.75</a:t>
            </a:r>
          </a:p>
          <a:p>
            <a:pPr indent="0" lvl="0" marL="101600" marR="101600" rtl="0" algn="l">
              <a:lnSpc>
                <a:spcPct val="115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DDFFDD"/>
              </a:highlight>
              <a:latin typeface="Courier New"/>
              <a:ea typeface="Courier New"/>
              <a:cs typeface="Courier New"/>
              <a:sym typeface="Courier New"/>
            </a:endParaRPr>
          </a:p>
          <a:p>
            <a:pPr indent="0" lvl="0" marL="0" marR="0" rtl="0" algn="l">
              <a:lnSpc>
                <a:spcPct val="115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Recursion versus Iteration</a:t>
            </a:r>
          </a:p>
        </p:txBody>
      </p:sp>
      <p:sp>
        <p:nvSpPr>
          <p:cNvPr id="145" name="Shape 145"/>
          <p:cNvSpPr txBox="1"/>
          <p:nvPr>
            <p:ph idx="1" type="body"/>
          </p:nvPr>
        </p:nvSpPr>
        <p:spPr>
          <a:xfrm>
            <a:off x="311700" y="1218075"/>
            <a:ext cx="8520599" cy="3340199"/>
          </a:xfrm>
          <a:prstGeom prst="rect">
            <a:avLst/>
          </a:prstGeom>
          <a:noFill/>
          <a:ln>
            <a:noFill/>
          </a:ln>
        </p:spPr>
        <p:txBody>
          <a:bodyPr anchorCtr="0" anchor="t" bIns="91425" lIns="91425" rIns="91425" tIns="91425">
            <a:noAutofit/>
          </a:bodyPr>
          <a:lstStyle/>
          <a:p>
            <a:pPr indent="-330200" lvl="0" marL="457200" marR="0" rtl="0" algn="l">
              <a:lnSpc>
                <a:spcPct val="115000"/>
              </a:lnSpc>
              <a:spcBef>
                <a:spcPts val="0"/>
              </a:spcBef>
              <a:spcAft>
                <a:spcPts val="0"/>
              </a:spcAft>
              <a:buClr>
                <a:schemeClr val="dk2"/>
              </a:buClr>
              <a:buSzPct val="100000"/>
              <a:buFont typeface="Source Code Pro"/>
              <a:buChar char="●"/>
            </a:pPr>
            <a:r>
              <a:rPr b="0" i="0" lang="en" sz="1600" u="none" cap="none" strike="noStrike">
                <a:solidFill>
                  <a:schemeClr val="dk2"/>
                </a:solidFill>
                <a:latin typeface="Source Code Pro"/>
                <a:ea typeface="Source Code Pro"/>
                <a:cs typeface="Source Code Pro"/>
                <a:sym typeface="Source Code Pro"/>
              </a:rPr>
              <a:t>A </a:t>
            </a:r>
            <a:r>
              <a:rPr b="0" i="0" lang="en" sz="1600" u="none" cap="none" strike="noStrike">
                <a:solidFill>
                  <a:srgbClr val="FF0000"/>
                </a:solidFill>
                <a:latin typeface="Source Code Pro"/>
                <a:ea typeface="Source Code Pro"/>
                <a:cs typeface="Source Code Pro"/>
                <a:sym typeface="Source Code Pro"/>
              </a:rPr>
              <a:t>recursive function</a:t>
            </a:r>
            <a:r>
              <a:rPr b="0" i="0" lang="en" sz="1600" u="none" cap="none" strike="noStrike">
                <a:solidFill>
                  <a:schemeClr val="dk2"/>
                </a:solidFill>
                <a:latin typeface="Source Code Pro"/>
                <a:ea typeface="Source Code Pro"/>
                <a:cs typeface="Source Code Pro"/>
                <a:sym typeface="Source Code Pro"/>
              </a:rPr>
              <a:t> is one that “calls” itself.</a:t>
            </a:r>
          </a:p>
          <a:p>
            <a:pPr indent="-330200" lvl="0" marL="457200" marR="0" rtl="0" algn="l">
              <a:lnSpc>
                <a:spcPct val="115000"/>
              </a:lnSpc>
              <a:spcBef>
                <a:spcPts val="1600"/>
              </a:spcBef>
              <a:spcAft>
                <a:spcPts val="0"/>
              </a:spcAft>
              <a:buClr>
                <a:schemeClr val="dk2"/>
              </a:buClr>
              <a:buSzPct val="100000"/>
              <a:buFont typeface="Source Code Pro"/>
              <a:buChar char="●"/>
            </a:pPr>
            <a:r>
              <a:rPr b="0" i="0" lang="en" sz="1600" u="none" cap="none" strike="noStrike">
                <a:solidFill>
                  <a:schemeClr val="dk2"/>
                </a:solidFill>
                <a:latin typeface="Source Code Pro"/>
                <a:ea typeface="Source Code Pro"/>
                <a:cs typeface="Source Code Pro"/>
                <a:sym typeface="Source Code Pro"/>
              </a:rPr>
              <a:t>Iteration </a:t>
            </a:r>
            <a:r>
              <a:rPr b="0" i="0" lang="en" sz="1600" u="none" cap="none" strike="noStrike">
                <a:solidFill>
                  <a:srgbClr val="FF0000"/>
                </a:solidFill>
                <a:latin typeface="Source Code Pro"/>
                <a:ea typeface="Source Code Pro"/>
                <a:cs typeface="Source Code Pro"/>
                <a:sym typeface="Source Code Pro"/>
              </a:rPr>
              <a:t>keeps repeating</a:t>
            </a:r>
            <a:r>
              <a:rPr b="0" i="0" lang="en" sz="1600" u="none" cap="none" strike="noStrike">
                <a:solidFill>
                  <a:schemeClr val="dk2"/>
                </a:solidFill>
                <a:latin typeface="Source Code Pro"/>
                <a:ea typeface="Source Code Pro"/>
                <a:cs typeface="Source Code Pro"/>
                <a:sym typeface="Source Code Pro"/>
              </a:rPr>
              <a:t> until a task is “done”.</a:t>
            </a:r>
          </a:p>
          <a:p>
            <a:pPr indent="-330200" lvl="0" marL="457200" marR="0" rtl="0" algn="l">
              <a:lnSpc>
                <a:spcPct val="115000"/>
              </a:lnSpc>
              <a:spcBef>
                <a:spcPts val="1600"/>
              </a:spcBef>
              <a:spcAft>
                <a:spcPts val="0"/>
              </a:spcAft>
              <a:buClr>
                <a:schemeClr val="dk2"/>
              </a:buClr>
              <a:buSzPct val="100000"/>
              <a:buFont typeface="Source Code Pro"/>
              <a:buChar char="●"/>
            </a:pPr>
            <a:r>
              <a:rPr b="0" i="0" lang="en" sz="1600" u="none" cap="none" strike="noStrike">
                <a:solidFill>
                  <a:srgbClr val="FF0000"/>
                </a:solidFill>
                <a:latin typeface="Source Code Pro"/>
                <a:ea typeface="Source Code Pro"/>
                <a:cs typeface="Source Code Pro"/>
                <a:sym typeface="Source Code Pro"/>
              </a:rPr>
              <a:t>Both</a:t>
            </a:r>
            <a:r>
              <a:rPr b="0" i="0" lang="en" sz="1600" u="none" cap="none" strike="noStrike">
                <a:solidFill>
                  <a:schemeClr val="dk2"/>
                </a:solidFill>
                <a:latin typeface="Source Code Pro"/>
                <a:ea typeface="Source Code Pro"/>
                <a:cs typeface="Source Code Pro"/>
                <a:sym typeface="Source Code Pro"/>
              </a:rPr>
              <a:t> recursion and iteration perform the same kind of tasks, but…</a:t>
            </a:r>
          </a:p>
          <a:p>
            <a:pPr indent="-330200" lvl="0" marL="457200" marR="0" rtl="0" algn="l">
              <a:lnSpc>
                <a:spcPct val="115000"/>
              </a:lnSpc>
              <a:spcBef>
                <a:spcPts val="1600"/>
              </a:spcBef>
              <a:spcAft>
                <a:spcPts val="0"/>
              </a:spcAft>
              <a:buClr>
                <a:schemeClr val="dk2"/>
              </a:buClr>
              <a:buSzPct val="100000"/>
              <a:buFont typeface="Source Code Pro"/>
              <a:buChar char="●"/>
            </a:pPr>
            <a:r>
              <a:rPr b="0" i="0" lang="en" sz="1600" u="none" cap="none" strike="noStrike">
                <a:solidFill>
                  <a:schemeClr val="dk2"/>
                </a:solidFill>
                <a:latin typeface="Source Code Pro"/>
                <a:ea typeface="Source Code Pro"/>
                <a:cs typeface="Source Code Pro"/>
                <a:sym typeface="Source Code Pro"/>
              </a:rPr>
              <a:t>Recursion solve a large problem by breaking it up into smaller and smaller pieces until you can solve it; combine the results.</a:t>
            </a:r>
          </a:p>
          <a:p>
            <a:pPr indent="0" lvl="0" marL="0" marR="0" rtl="0" algn="l">
              <a:lnSpc>
                <a:spcPct val="115000"/>
              </a:lnSpc>
              <a:spcBef>
                <a:spcPts val="1600"/>
              </a:spcBef>
              <a:spcAft>
                <a:spcPts val="0"/>
              </a:spcAft>
              <a:buClr>
                <a:schemeClr val="dk2"/>
              </a:buClr>
              <a:buSzPct val="25000"/>
              <a:buFont typeface="Source Code Pro"/>
              <a:buNone/>
            </a:pPr>
            <a:r>
              <a:t/>
            </a:r>
            <a:endParaRPr b="0" i="0" sz="1600" u="none" cap="none" strike="noStrike">
              <a:solidFill>
                <a:schemeClr val="dk2"/>
              </a:solidFill>
              <a:latin typeface="Source Code Pro"/>
              <a:ea typeface="Source Code Pro"/>
              <a:cs typeface="Source Code Pro"/>
              <a:sym typeface="Source Code Pro"/>
            </a:endParaRPr>
          </a:p>
          <a:p>
            <a:pPr indent="0" lvl="0" marL="0" marR="0" rtl="0" algn="ctr">
              <a:lnSpc>
                <a:spcPct val="115000"/>
              </a:lnSpc>
              <a:spcBef>
                <a:spcPts val="1600"/>
              </a:spcBef>
              <a:spcAft>
                <a:spcPts val="0"/>
              </a:spcAft>
              <a:buClr>
                <a:schemeClr val="dk2"/>
              </a:buClr>
              <a:buSzPct val="25000"/>
              <a:buFont typeface="Source Code Pro"/>
              <a:buNone/>
            </a:pPr>
            <a:r>
              <a:rPr b="0" i="0" lang="en" sz="1600" u="none" cap="none" strike="noStrike">
                <a:solidFill>
                  <a:srgbClr val="FF0000"/>
                </a:solidFill>
                <a:latin typeface="Source Code Pro"/>
                <a:ea typeface="Source Code Pro"/>
                <a:cs typeface="Source Code Pro"/>
                <a:sym typeface="Source Code Pro"/>
              </a:rPr>
              <a:t>Which is “better”?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Recursion to solve problems: The Towers of Hanoi.</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Recursion to solve problems: The Towers of Hanoi.</a:t>
            </a:r>
          </a:p>
        </p:txBody>
      </p:sp>
      <p:sp>
        <p:nvSpPr>
          <p:cNvPr id="156" name="Shape 156"/>
          <p:cNvSpPr txBox="1"/>
          <p:nvPr>
            <p:ph idx="1" type="body"/>
          </p:nvPr>
        </p:nvSpPr>
        <p:spPr>
          <a:xfrm>
            <a:off x="1190475" y="2286750"/>
            <a:ext cx="6761399" cy="569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1" i="0" lang="en" sz="2400" u="none" cap="none" strike="noStrike">
                <a:solidFill>
                  <a:srgbClr val="555555"/>
                </a:solidFill>
                <a:latin typeface="Verdana"/>
                <a:ea typeface="Verdana"/>
                <a:cs typeface="Verdana"/>
                <a:sym typeface="Verdana"/>
              </a:rPr>
              <a:t>2</a:t>
            </a:r>
            <a:r>
              <a:rPr b="1" baseline="30000" i="0" lang="en" sz="2400" u="none" cap="none" strike="noStrike">
                <a:solidFill>
                  <a:srgbClr val="555555"/>
                </a:solidFill>
                <a:latin typeface="Verdana"/>
                <a:ea typeface="Verdana"/>
                <a:cs typeface="Verdana"/>
                <a:sym typeface="Verdana"/>
              </a:rPr>
              <a:t>64</a:t>
            </a:r>
            <a:r>
              <a:rPr b="1" i="0" lang="en" sz="2400" u="none" cap="none" strike="noStrike">
                <a:solidFill>
                  <a:srgbClr val="555555"/>
                </a:solidFill>
                <a:latin typeface="Verdana"/>
                <a:ea typeface="Verdana"/>
                <a:cs typeface="Verdana"/>
                <a:sym typeface="Verdana"/>
              </a:rPr>
              <a:t> - 1 = 18,446,744,073,709,551,615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The Towers of Hanoi</a:t>
            </a:r>
          </a:p>
        </p:txBody>
      </p:sp>
      <p:sp>
        <p:nvSpPr>
          <p:cNvPr id="162" name="Shape 162"/>
          <p:cNvSpPr txBox="1"/>
          <p:nvPr>
            <p:ph idx="1" type="body"/>
          </p:nvPr>
        </p:nvSpPr>
        <p:spPr>
          <a:xfrm>
            <a:off x="311700" y="901650"/>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Uses three rods</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Disks stacked in decreasing order from the bottom to the top of one rod building a conical tower</a:t>
            </a:r>
            <a:br>
              <a:rPr b="0" i="0" lang="en" sz="1400" u="none" cap="none" strike="noStrike">
                <a:solidFill>
                  <a:schemeClr val="dk2"/>
                </a:solidFill>
                <a:latin typeface="Source Code Pro"/>
                <a:ea typeface="Source Code Pro"/>
                <a:cs typeface="Source Code Pro"/>
                <a:sym typeface="Source Code Pro"/>
              </a:rPr>
            </a:br>
          </a:p>
        </p:txBody>
      </p:sp>
      <p:pic>
        <p:nvPicPr>
          <p:cNvPr id="163" name="Shape 163"/>
          <p:cNvPicPr preferRelativeResize="0"/>
          <p:nvPr/>
        </p:nvPicPr>
        <p:blipFill rotWithShape="1">
          <a:blip r:embed="rId3">
            <a:alphaModFix/>
          </a:blip>
          <a:srcRect b="0" l="0" r="0" t="0"/>
          <a:stretch/>
        </p:blipFill>
        <p:spPr>
          <a:xfrm>
            <a:off x="1868325" y="2832706"/>
            <a:ext cx="5407349" cy="1902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rules of the game</a:t>
            </a:r>
          </a:p>
        </p:txBody>
      </p:sp>
      <p:sp>
        <p:nvSpPr>
          <p:cNvPr id="169" name="Shape 169"/>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1" i="0" lang="en" sz="1800" u="none" cap="none" strike="noStrike">
                <a:solidFill>
                  <a:schemeClr val="dk2"/>
                </a:solidFill>
                <a:latin typeface="Source Code Pro"/>
                <a:ea typeface="Source Code Pro"/>
                <a:cs typeface="Source Code Pro"/>
                <a:sym typeface="Source Code Pro"/>
              </a:rPr>
              <a:t>AIM: To move the tower of disks from one rod to another rod.</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One disk may be moved at a time.</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Uppermost disk from one of the rods can be moved in a move</a:t>
            </a:r>
          </a:p>
          <a:p>
            <a:pPr indent="-317500" lvl="0" marL="457200" marR="0" rtl="0" algn="l">
              <a:lnSpc>
                <a:spcPct val="115000"/>
              </a:lnSpc>
              <a:spcBef>
                <a:spcPts val="1600"/>
              </a:spcBef>
              <a:spcAft>
                <a:spcPts val="0"/>
              </a:spcAft>
              <a:buClr>
                <a:schemeClr val="dk2"/>
              </a:buClr>
              <a:buSzPct val="128571"/>
              <a:buFont typeface="Source Code Pro"/>
              <a:buChar char="●"/>
            </a:pPr>
            <a:r>
              <a:rPr b="0" i="0" lang="en" sz="1400" u="none" cap="none" strike="noStrike">
                <a:solidFill>
                  <a:schemeClr val="dk2"/>
                </a:solidFill>
                <a:latin typeface="Source Code Pro"/>
                <a:ea typeface="Source Code Pro"/>
                <a:cs typeface="Source Code Pro"/>
                <a:sym typeface="Source Code Pro"/>
              </a:rPr>
              <a:t>Disk can be placed only if the rod is empty </a:t>
            </a:r>
            <a:r>
              <a:rPr b="0" i="0" lang="en" sz="1800" u="none" cap="none" strike="noStrike">
                <a:solidFill>
                  <a:srgbClr val="FF0000"/>
                </a:solidFill>
                <a:latin typeface="Source Code Pro"/>
                <a:ea typeface="Source Code Pro"/>
                <a:cs typeface="Source Code Pro"/>
                <a:sym typeface="Source Code Pro"/>
              </a:rPr>
              <a:t>or</a:t>
            </a:r>
            <a:r>
              <a:rPr b="0" i="0" lang="en" sz="1400" u="none" cap="none" strike="noStrike">
                <a:solidFill>
                  <a:schemeClr val="dk2"/>
                </a:solidFill>
                <a:latin typeface="Source Code Pro"/>
                <a:ea typeface="Source Code Pro"/>
                <a:cs typeface="Source Code Pro"/>
                <a:sym typeface="Source Code Pro"/>
              </a:rPr>
              <a:t> if the uppermost disk of the rod is larger than the one being moved.</a:t>
            </a:r>
            <a:br>
              <a:rPr b="0" i="0" lang="en" sz="1400" u="none" cap="none" strike="noStrike">
                <a:solidFill>
                  <a:schemeClr val="dk2"/>
                </a:solidFill>
                <a:latin typeface="Source Code Pro"/>
                <a:ea typeface="Source Code Pro"/>
                <a:cs typeface="Source Code Pro"/>
                <a:sym typeface="Source Code Pro"/>
              </a:rPr>
            </a:br>
            <a:br>
              <a:rPr b="0" i="0" lang="en" sz="1400" u="none" cap="none" strike="noStrike">
                <a:solidFill>
                  <a:schemeClr val="dk2"/>
                </a:solidFill>
                <a:latin typeface="Source Code Pro"/>
                <a:ea typeface="Source Code Pro"/>
                <a:cs typeface="Source Code Pro"/>
                <a:sym typeface="Source Code Pro"/>
              </a:rPr>
            </a:br>
            <a:br>
              <a:rPr b="0" i="0" lang="en" sz="1400" u="none" cap="none" strike="noStrike">
                <a:solidFill>
                  <a:schemeClr val="dk2"/>
                </a:solidFill>
                <a:latin typeface="Source Code Pro"/>
                <a:ea typeface="Source Code Pro"/>
                <a:cs typeface="Source Code Pro"/>
                <a:sym typeface="Source Code Pro"/>
              </a:rPr>
            </a:b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Functions in Python: Factorials</a:t>
            </a:r>
          </a:p>
        </p:txBody>
      </p:sp>
      <p:sp>
        <p:nvSpPr>
          <p:cNvPr id="63" name="Shape 63"/>
          <p:cNvSpPr txBox="1"/>
          <p:nvPr>
            <p:ph idx="1" type="body"/>
          </p:nvPr>
        </p:nvSpPr>
        <p:spPr>
          <a:xfrm>
            <a:off x="311700" y="1228675"/>
            <a:ext cx="8520599" cy="3543600"/>
          </a:xfrm>
          <a:prstGeom prst="rect">
            <a:avLst/>
          </a:prstGeom>
          <a:noFill/>
          <a:ln>
            <a:noFill/>
          </a:ln>
        </p:spPr>
        <p:txBody>
          <a:bodyPr anchorCtr="0" anchor="t" bIns="91425" lIns="91425" rIns="91425" tIns="91425">
            <a:noAutofit/>
          </a:bodyPr>
          <a:lstStyle/>
          <a:p>
            <a:pPr indent="-317500" lvl="0" marL="457200" marR="0" rtl="0" algn="l">
              <a:lnSpc>
                <a:spcPct val="165000"/>
              </a:lnSpc>
              <a:spcBef>
                <a:spcPts val="0"/>
              </a:spcBef>
              <a:spcAft>
                <a:spcPts val="0"/>
              </a:spcAft>
              <a:buClr>
                <a:schemeClr val="dk2"/>
              </a:buClr>
              <a:buSzPct val="128571"/>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In Python, a function can call other functions. It is even possible for the function to call itself. These type of constructs are called </a:t>
            </a:r>
            <a:r>
              <a:rPr b="0" i="0" lang="en" sz="1800" u="none" cap="none" strike="noStrike">
                <a:solidFill>
                  <a:srgbClr val="FF0000"/>
                </a:solidFill>
                <a:highlight>
                  <a:srgbClr val="FFFFFF"/>
                </a:highlight>
                <a:latin typeface="Source Code Pro"/>
                <a:ea typeface="Source Code Pro"/>
                <a:cs typeface="Source Code Pro"/>
                <a:sym typeface="Source Code Pro"/>
              </a:rPr>
              <a:t>recursive functions</a:t>
            </a:r>
            <a:r>
              <a:rPr b="0" i="0" lang="en" sz="1400" u="none" cap="none" strike="noStrike">
                <a:solidFill>
                  <a:srgbClr val="000000"/>
                </a:solidFill>
                <a:highlight>
                  <a:srgbClr val="FFFFFF"/>
                </a:highlight>
                <a:latin typeface="Source Code Pro"/>
                <a:ea typeface="Source Code Pro"/>
                <a:cs typeface="Source Code Pro"/>
                <a:sym typeface="Source Code Pro"/>
              </a:rPr>
              <a:t>.</a:t>
            </a:r>
          </a:p>
          <a:p>
            <a:pPr indent="-228600" lvl="0" marL="457200" marR="0" rtl="0" algn="l">
              <a:lnSpc>
                <a:spcPct val="165000"/>
              </a:lnSpc>
              <a:spcBef>
                <a:spcPts val="1700"/>
              </a:spcBef>
              <a:spcAft>
                <a:spcPts val="0"/>
              </a:spcAft>
              <a:buClr>
                <a:schemeClr val="dk2"/>
              </a:buClr>
              <a:buSzPct val="128571"/>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Following is an example of recursive function to find the </a:t>
            </a:r>
            <a:r>
              <a:rPr b="0" i="0" lang="en" sz="1800" u="none" cap="none" strike="noStrike">
                <a:solidFill>
                  <a:srgbClr val="FF0000"/>
                </a:solidFill>
                <a:highlight>
                  <a:srgbClr val="FFFFFF"/>
                </a:highlight>
                <a:latin typeface="Source Code Pro"/>
                <a:ea typeface="Source Code Pro"/>
                <a:cs typeface="Source Code Pro"/>
                <a:sym typeface="Source Code Pro"/>
              </a:rPr>
              <a:t>factorial of an</a:t>
            </a:r>
            <a:r>
              <a:rPr b="0" i="0" lang="en" sz="1400" u="none" cap="none" strike="noStrike">
                <a:solidFill>
                  <a:srgbClr val="000000"/>
                </a:solidFill>
                <a:highlight>
                  <a:srgbClr val="FFFFFF"/>
                </a:highlight>
                <a:latin typeface="Source Code Pro"/>
                <a:ea typeface="Source Code Pro"/>
                <a:cs typeface="Source Code Pro"/>
                <a:sym typeface="Source Code Pro"/>
              </a:rPr>
              <a:t> </a:t>
            </a:r>
            <a:r>
              <a:rPr b="0" i="0" lang="en" sz="1800" u="none" cap="none" strike="noStrike">
                <a:solidFill>
                  <a:srgbClr val="FF0000"/>
                </a:solidFill>
                <a:highlight>
                  <a:srgbClr val="FFFFFF"/>
                </a:highlight>
                <a:latin typeface="Source Code Pro"/>
                <a:ea typeface="Source Code Pro"/>
                <a:cs typeface="Source Code Pro"/>
                <a:sym typeface="Source Code Pro"/>
              </a:rPr>
              <a:t>integer</a:t>
            </a:r>
            <a:r>
              <a:rPr b="0" i="0" lang="en" sz="1400" u="none" cap="none" strike="noStrike">
                <a:solidFill>
                  <a:srgbClr val="000000"/>
                </a:solidFill>
                <a:highlight>
                  <a:srgbClr val="FFFFFF"/>
                </a:highlight>
                <a:latin typeface="Source Code Pro"/>
                <a:ea typeface="Source Code Pro"/>
                <a:cs typeface="Source Code Pro"/>
                <a:sym typeface="Source Code Pro"/>
              </a:rPr>
              <a:t>. Factorial of a number is the product of all the integers from 1 to that number. For example, the factorial of 6 (denoted 6!) is 1*2*3*4*5*6 = 720. </a:t>
            </a:r>
          </a:p>
          <a:p>
            <a:pPr indent="0" lvl="0" marL="457200" marR="0" rtl="0" algn="l">
              <a:lnSpc>
                <a:spcPct val="165000"/>
              </a:lnSpc>
              <a:spcBef>
                <a:spcPts val="1700"/>
              </a:spcBef>
              <a:spcAft>
                <a:spcPts val="0"/>
              </a:spcAft>
              <a:buClr>
                <a:schemeClr val="dk2"/>
              </a:buClr>
              <a:buSzPct val="25000"/>
              <a:buFont typeface="Source Code Pro"/>
              <a:buNone/>
            </a:pPr>
            <a:r>
              <a:rPr b="0" i="0" lang="en" sz="1800" u="none" cap="none" strike="noStrike">
                <a:solidFill>
                  <a:srgbClr val="000000"/>
                </a:solidFill>
                <a:highlight>
                  <a:srgbClr val="FFFFFF"/>
                </a:highlight>
                <a:latin typeface="Source Code Pro"/>
                <a:ea typeface="Source Code Pro"/>
                <a:cs typeface="Source Code Pro"/>
                <a:sym typeface="Source Code Pro"/>
              </a:rPr>
              <a:t>Note: 0! = 1 </a:t>
            </a:r>
            <a:br>
              <a:rPr b="0" i="0" lang="en" sz="1800" u="none" cap="none" strike="noStrike">
                <a:solidFill>
                  <a:srgbClr val="000000"/>
                </a:solidFill>
                <a:highlight>
                  <a:srgbClr val="FFFFFF"/>
                </a:highlight>
                <a:latin typeface="Source Code Pro"/>
                <a:ea typeface="Source Code Pro"/>
                <a:cs typeface="Source Code Pro"/>
                <a:sym typeface="Source Code Pro"/>
              </a:rPr>
            </a:br>
            <a:br>
              <a:rPr b="0" i="0" lang="en" sz="1800" u="none" cap="none" strike="noStrike">
                <a:solidFill>
                  <a:srgbClr val="000000"/>
                </a:solidFill>
                <a:highlight>
                  <a:srgbClr val="FFFFFF"/>
                </a:highlight>
                <a:latin typeface="Source Code Pro"/>
                <a:ea typeface="Source Code Pro"/>
                <a:cs typeface="Source Code Pro"/>
                <a:sym typeface="Source Code Pro"/>
              </a:rPr>
            </a:b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a:t>
            </a:r>
          </a:p>
        </p:txBody>
      </p:sp>
      <p:sp>
        <p:nvSpPr>
          <p:cNvPr id="175" name="Shape 175"/>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317500" lvl="0" marL="457200" marR="101600" rtl="0" algn="l">
              <a:lnSpc>
                <a:spcPct val="115000"/>
              </a:lnSpc>
              <a:spcBef>
                <a:spcPts val="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Number of moves necessary : 2</a:t>
            </a:r>
            <a:r>
              <a:rPr b="0" baseline="30000" i="0" lang="en" sz="1400" u="none" cap="none" strike="noStrike">
                <a:solidFill>
                  <a:srgbClr val="666666"/>
                </a:solidFill>
                <a:latin typeface="Source Code Pro"/>
                <a:ea typeface="Source Code Pro"/>
                <a:cs typeface="Source Code Pro"/>
                <a:sym typeface="Source Code Pro"/>
              </a:rPr>
              <a:t>n</a:t>
            </a:r>
            <a:r>
              <a:rPr b="0" i="0" lang="en" sz="1400" u="none" cap="none" strike="noStrike">
                <a:solidFill>
                  <a:srgbClr val="666666"/>
                </a:solidFill>
                <a:latin typeface="Source Code Pro"/>
                <a:ea typeface="Source Code Pro"/>
                <a:cs typeface="Source Code Pro"/>
                <a:sym typeface="Source Code Pro"/>
              </a:rPr>
              <a:t> - 1, n = number of disks</a:t>
            </a:r>
          </a:p>
          <a:p>
            <a:pPr indent="-317500" lvl="0" marL="457200" marR="101600" rtl="0" algn="l">
              <a:lnSpc>
                <a:spcPct val="115000"/>
              </a:lnSpc>
              <a:spcBef>
                <a:spcPts val="16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7 moves to move a tower of size 3</a:t>
            </a:r>
          </a:p>
          <a:p>
            <a:pPr indent="0" lvl="0" marL="0" marR="0" rtl="0" algn="l">
              <a:lnSpc>
                <a:spcPct val="100000"/>
              </a:lnSpc>
              <a:spcBef>
                <a:spcPts val="800"/>
              </a:spcBef>
              <a:spcAft>
                <a:spcPts val="0"/>
              </a:spcAft>
              <a:buClr>
                <a:schemeClr val="dk2"/>
              </a:buClr>
              <a:buSzPct val="25000"/>
              <a:buFont typeface="Source Code Pro"/>
              <a:buNone/>
            </a:pPr>
            <a:r>
              <a:t/>
            </a:r>
            <a:endParaRPr b="0" i="0" sz="1400" u="none" cap="none" strike="noStrike">
              <a:solidFill>
                <a:srgbClr val="666666"/>
              </a:solidFill>
              <a:latin typeface="Source Code Pro"/>
              <a:ea typeface="Source Code Pro"/>
              <a:cs typeface="Source Code Pro"/>
              <a:sym typeface="Source Code Pro"/>
            </a:endParaRPr>
          </a:p>
        </p:txBody>
      </p:sp>
      <p:pic>
        <p:nvPicPr>
          <p:cNvPr id="176" name="Shape 176"/>
          <p:cNvPicPr preferRelativeResize="0"/>
          <p:nvPr/>
        </p:nvPicPr>
        <p:blipFill rotWithShape="1">
          <a:blip r:embed="rId3">
            <a:alphaModFix/>
          </a:blip>
          <a:srcRect b="0" l="0" r="0" t="0"/>
          <a:stretch/>
        </p:blipFill>
        <p:spPr>
          <a:xfrm>
            <a:off x="1868325" y="2832706"/>
            <a:ext cx="5407349" cy="1902599"/>
          </a:xfrm>
          <a:prstGeom prst="rect">
            <a:avLst/>
          </a:prstGeom>
          <a:noFill/>
          <a:ln>
            <a:noFill/>
          </a:ln>
        </p:spPr>
      </p:pic>
      <p:cxnSp>
        <p:nvCxnSpPr>
          <p:cNvPr id="177" name="Shape 177"/>
          <p:cNvCxnSpPr/>
          <p:nvPr/>
        </p:nvCxnSpPr>
        <p:spPr>
          <a:xfrm>
            <a:off x="1868325" y="2746675"/>
            <a:ext cx="1135199" cy="304200"/>
          </a:xfrm>
          <a:prstGeom prst="straightConnector1">
            <a:avLst/>
          </a:prstGeom>
          <a:noFill/>
          <a:ln cap="flat" cmpd="sng" w="9525">
            <a:solidFill>
              <a:schemeClr val="dk2"/>
            </a:solidFill>
            <a:prstDash val="solid"/>
            <a:round/>
            <a:headEnd len="lg" w="lg" type="oval"/>
            <a:tailEnd len="lg" w="lg" type="triangle"/>
          </a:ln>
        </p:spPr>
      </p:cxnSp>
      <p:cxnSp>
        <p:nvCxnSpPr>
          <p:cNvPr id="178" name="Shape 178"/>
          <p:cNvCxnSpPr/>
          <p:nvPr/>
        </p:nvCxnSpPr>
        <p:spPr>
          <a:xfrm flipH="1">
            <a:off x="6044199" y="2502250"/>
            <a:ext cx="1014600" cy="339900"/>
          </a:xfrm>
          <a:prstGeom prst="straightConnector1">
            <a:avLst/>
          </a:prstGeom>
          <a:noFill/>
          <a:ln cap="flat" cmpd="sng" w="9525">
            <a:solidFill>
              <a:schemeClr val="dk2"/>
            </a:solidFill>
            <a:prstDash val="solid"/>
            <a:round/>
            <a:headEnd len="lg" w="lg" type="oval"/>
            <a:tailEnd len="lg" w="lg" type="triangle"/>
          </a:ln>
        </p:spPr>
      </p:cxnSp>
      <p:sp>
        <p:nvSpPr>
          <p:cNvPr id="179" name="Shape 179"/>
          <p:cNvSpPr txBox="1"/>
          <p:nvPr/>
        </p:nvSpPr>
        <p:spPr>
          <a:xfrm>
            <a:off x="1173925" y="2495850"/>
            <a:ext cx="1135199" cy="151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Source</a:t>
            </a:r>
          </a:p>
        </p:txBody>
      </p:sp>
      <p:sp>
        <p:nvSpPr>
          <p:cNvPr id="180" name="Shape 180"/>
          <p:cNvSpPr txBox="1"/>
          <p:nvPr/>
        </p:nvSpPr>
        <p:spPr>
          <a:xfrm>
            <a:off x="4162175" y="2401800"/>
            <a:ext cx="1135199" cy="151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Target</a:t>
            </a:r>
          </a:p>
        </p:txBody>
      </p:sp>
      <p:sp>
        <p:nvSpPr>
          <p:cNvPr id="181" name="Shape 181"/>
          <p:cNvSpPr txBox="1"/>
          <p:nvPr/>
        </p:nvSpPr>
        <p:spPr>
          <a:xfrm>
            <a:off x="7150425" y="2307750"/>
            <a:ext cx="1135199" cy="339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AUX</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 1 disk</a:t>
            </a:r>
          </a:p>
        </p:txBody>
      </p:sp>
      <p:pic>
        <p:nvPicPr>
          <p:cNvPr id="187" name="Shape 187"/>
          <p:cNvPicPr preferRelativeResize="0"/>
          <p:nvPr/>
        </p:nvPicPr>
        <p:blipFill rotWithShape="1">
          <a:blip r:embed="rId3">
            <a:alphaModFix/>
          </a:blip>
          <a:srcRect b="0" l="0" r="0" t="0"/>
          <a:stretch/>
        </p:blipFill>
        <p:spPr>
          <a:xfrm>
            <a:off x="751725" y="292850"/>
            <a:ext cx="7640551" cy="4380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 1 disk</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pic>
        <p:nvPicPr>
          <p:cNvPr id="193" name="Shape 193"/>
          <p:cNvPicPr preferRelativeResize="0"/>
          <p:nvPr/>
        </p:nvPicPr>
        <p:blipFill rotWithShape="1">
          <a:blip r:embed="rId3">
            <a:alphaModFix/>
          </a:blip>
          <a:srcRect b="0" l="0" r="0" t="0"/>
          <a:stretch/>
        </p:blipFill>
        <p:spPr>
          <a:xfrm>
            <a:off x="751725" y="292848"/>
            <a:ext cx="7640551" cy="43803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 2 disks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pic>
        <p:nvPicPr>
          <p:cNvPr id="199" name="Shape 199"/>
          <p:cNvPicPr preferRelativeResize="0"/>
          <p:nvPr/>
        </p:nvPicPr>
        <p:blipFill rotWithShape="1">
          <a:blip r:embed="rId3">
            <a:alphaModFix/>
          </a:blip>
          <a:srcRect b="0" l="0" r="0" t="0"/>
          <a:stretch/>
        </p:blipFill>
        <p:spPr>
          <a:xfrm>
            <a:off x="993625" y="1093849"/>
            <a:ext cx="6867748" cy="34618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 2 disks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pic>
        <p:nvPicPr>
          <p:cNvPr id="205" name="Shape 205"/>
          <p:cNvPicPr preferRelativeResize="0"/>
          <p:nvPr/>
        </p:nvPicPr>
        <p:blipFill rotWithShape="1">
          <a:blip r:embed="rId3">
            <a:alphaModFix/>
          </a:blip>
          <a:srcRect b="0" l="0" r="0" t="0"/>
          <a:stretch/>
        </p:blipFill>
        <p:spPr>
          <a:xfrm>
            <a:off x="993625" y="1093849"/>
            <a:ext cx="6867748" cy="3461824"/>
          </a:xfrm>
          <a:prstGeom prst="rect">
            <a:avLst/>
          </a:prstGeom>
          <a:noFill/>
          <a:ln>
            <a:noFill/>
          </a:ln>
        </p:spPr>
      </p:pic>
      <p:pic>
        <p:nvPicPr>
          <p:cNvPr id="206" name="Shape 206"/>
          <p:cNvPicPr preferRelativeResize="0"/>
          <p:nvPr/>
        </p:nvPicPr>
        <p:blipFill rotWithShape="1">
          <a:blip r:embed="rId3">
            <a:alphaModFix/>
          </a:blip>
          <a:srcRect b="16937" l="75771" r="10567" t="63703"/>
          <a:stretch/>
        </p:blipFill>
        <p:spPr>
          <a:xfrm>
            <a:off x="4025050" y="3300550"/>
            <a:ext cx="938198" cy="676573"/>
          </a:xfrm>
          <a:prstGeom prst="rect">
            <a:avLst/>
          </a:prstGeom>
          <a:noFill/>
          <a:ln>
            <a:noFill/>
          </a:ln>
        </p:spPr>
      </p:pic>
      <p:sp>
        <p:nvSpPr>
          <p:cNvPr id="207" name="Shape 207"/>
          <p:cNvSpPr/>
          <p:nvPr/>
        </p:nvSpPr>
        <p:spPr>
          <a:xfrm>
            <a:off x="5984825" y="3604275"/>
            <a:ext cx="621300" cy="3729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a:off x="6749075" y="3604275"/>
            <a:ext cx="621300" cy="3729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209" name="Shape 209"/>
          <p:cNvPicPr preferRelativeResize="0"/>
          <p:nvPr/>
        </p:nvPicPr>
        <p:blipFill rotWithShape="1">
          <a:blip r:embed="rId3">
            <a:alphaModFix/>
          </a:blip>
          <a:srcRect b="6473" l="41221" r="37200" t="62654"/>
          <a:stretch/>
        </p:blipFill>
        <p:spPr>
          <a:xfrm>
            <a:off x="5984825" y="3256375"/>
            <a:ext cx="1529650" cy="1068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 2 disks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pic>
        <p:nvPicPr>
          <p:cNvPr id="215" name="Shape 215"/>
          <p:cNvPicPr preferRelativeResize="0"/>
          <p:nvPr/>
        </p:nvPicPr>
        <p:blipFill rotWithShape="1">
          <a:blip r:embed="rId3">
            <a:alphaModFix/>
          </a:blip>
          <a:srcRect b="0" l="0" r="59478" t="0"/>
          <a:stretch/>
        </p:blipFill>
        <p:spPr>
          <a:xfrm>
            <a:off x="993625" y="1093850"/>
            <a:ext cx="2782775" cy="3461824"/>
          </a:xfrm>
          <a:prstGeom prst="rect">
            <a:avLst/>
          </a:prstGeom>
          <a:noFill/>
          <a:ln>
            <a:noFill/>
          </a:ln>
        </p:spPr>
      </p:pic>
      <p:pic>
        <p:nvPicPr>
          <p:cNvPr id="216" name="Shape 216"/>
          <p:cNvPicPr preferRelativeResize="0"/>
          <p:nvPr/>
        </p:nvPicPr>
        <p:blipFill rotWithShape="1">
          <a:blip r:embed="rId3">
            <a:alphaModFix/>
          </a:blip>
          <a:srcRect b="0" l="73777" r="5330" t="0"/>
          <a:stretch/>
        </p:blipFill>
        <p:spPr>
          <a:xfrm>
            <a:off x="3776400" y="1093850"/>
            <a:ext cx="1434774" cy="3461824"/>
          </a:xfrm>
          <a:prstGeom prst="rect">
            <a:avLst/>
          </a:prstGeom>
          <a:noFill/>
          <a:ln>
            <a:noFill/>
          </a:ln>
        </p:spPr>
      </p:pic>
      <p:pic>
        <p:nvPicPr>
          <p:cNvPr id="217" name="Shape 217"/>
          <p:cNvPicPr preferRelativeResize="0"/>
          <p:nvPr/>
        </p:nvPicPr>
        <p:blipFill rotWithShape="1">
          <a:blip r:embed="rId3">
            <a:alphaModFix/>
          </a:blip>
          <a:srcRect b="0" l="61409" r="0" t="0"/>
          <a:stretch/>
        </p:blipFill>
        <p:spPr>
          <a:xfrm>
            <a:off x="5211175" y="1093850"/>
            <a:ext cx="2650200" cy="3461824"/>
          </a:xfrm>
          <a:prstGeom prst="rect">
            <a:avLst/>
          </a:prstGeom>
          <a:noFill/>
          <a:ln>
            <a:noFill/>
          </a:ln>
        </p:spPr>
      </p:pic>
      <p:pic>
        <p:nvPicPr>
          <p:cNvPr id="218" name="Shape 218"/>
          <p:cNvPicPr preferRelativeResize="0"/>
          <p:nvPr/>
        </p:nvPicPr>
        <p:blipFill rotWithShape="1">
          <a:blip r:embed="rId3">
            <a:alphaModFix/>
          </a:blip>
          <a:srcRect b="0" l="32515" r="34227" t="0"/>
          <a:stretch/>
        </p:blipFill>
        <p:spPr>
          <a:xfrm>
            <a:off x="5394262" y="1093837"/>
            <a:ext cx="2284024" cy="34618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 2 disks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pic>
        <p:nvPicPr>
          <p:cNvPr id="224" name="Shape 224"/>
          <p:cNvPicPr preferRelativeResize="0"/>
          <p:nvPr/>
        </p:nvPicPr>
        <p:blipFill rotWithShape="1">
          <a:blip r:embed="rId3">
            <a:alphaModFix/>
          </a:blip>
          <a:srcRect b="0" l="0" r="0" t="0"/>
          <a:stretch/>
        </p:blipFill>
        <p:spPr>
          <a:xfrm>
            <a:off x="993625" y="1093849"/>
            <a:ext cx="6867748" cy="34618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 2 disks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pic>
        <p:nvPicPr>
          <p:cNvPr id="230" name="Shape 230"/>
          <p:cNvPicPr preferRelativeResize="0"/>
          <p:nvPr/>
        </p:nvPicPr>
        <p:blipFill rotWithShape="1">
          <a:blip r:embed="rId3">
            <a:alphaModFix/>
          </a:blip>
          <a:srcRect b="0" l="0" r="0" t="0"/>
          <a:stretch/>
        </p:blipFill>
        <p:spPr>
          <a:xfrm>
            <a:off x="993625" y="1093849"/>
            <a:ext cx="6867748" cy="3461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 2 disks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pic>
        <p:nvPicPr>
          <p:cNvPr id="236" name="Shape 236"/>
          <p:cNvPicPr preferRelativeResize="0"/>
          <p:nvPr/>
        </p:nvPicPr>
        <p:blipFill rotWithShape="1">
          <a:blip r:embed="rId3">
            <a:alphaModFix/>
          </a:blip>
          <a:srcRect b="0" l="0" r="0" t="0"/>
          <a:stretch/>
        </p:blipFill>
        <p:spPr>
          <a:xfrm>
            <a:off x="993625" y="1093849"/>
            <a:ext cx="6867748" cy="34618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“Towers of Hanoi” problem: 2 disks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pic>
        <p:nvPicPr>
          <p:cNvPr id="242" name="Shape 242"/>
          <p:cNvPicPr preferRelativeResize="0"/>
          <p:nvPr/>
        </p:nvPicPr>
        <p:blipFill rotWithShape="1">
          <a:blip r:embed="rId3">
            <a:alphaModFix/>
          </a:blip>
          <a:srcRect b="0" l="0" r="0" t="0"/>
          <a:stretch/>
        </p:blipFill>
        <p:spPr>
          <a:xfrm>
            <a:off x="993625" y="1093849"/>
            <a:ext cx="6867748" cy="3461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Coding Factorials</a:t>
            </a:r>
          </a:p>
        </p:txBody>
      </p:sp>
      <p:sp>
        <p:nvSpPr>
          <p:cNvPr id="69" name="Shape 69"/>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37307"/>
              </a:lnSpc>
              <a:spcBef>
                <a:spcPts val="0"/>
              </a:spcBef>
              <a:spcAft>
                <a:spcPts val="0"/>
              </a:spcAft>
              <a:buClr>
                <a:schemeClr val="dk2"/>
              </a:buClr>
              <a:buSzPct val="25000"/>
              <a:buFont typeface="Source Code Pro"/>
              <a:buNone/>
            </a:pPr>
            <a:r>
              <a:rPr b="0" i="0" lang="en" sz="1200" u="none" cap="none" strike="noStrike">
                <a:solidFill>
                  <a:srgbClr val="808080"/>
                </a:solidFill>
                <a:highlight>
                  <a:srgbClr val="EEEEEE"/>
                </a:highlight>
                <a:latin typeface="Courier New"/>
                <a:ea typeface="Courier New"/>
                <a:cs typeface="Courier New"/>
                <a:sym typeface="Courier New"/>
              </a:rPr>
              <a:t># An example of a recursive function to</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808080"/>
                </a:solidFill>
                <a:highlight>
                  <a:srgbClr val="EEEEEE"/>
                </a:highlight>
                <a:latin typeface="Courier New"/>
                <a:ea typeface="Courier New"/>
                <a:cs typeface="Courier New"/>
                <a:sym typeface="Courier New"/>
              </a:rPr>
              <a:t># find the factorial of a number</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00008B"/>
                </a:solidFill>
                <a:highlight>
                  <a:srgbClr val="EEEEEE"/>
                </a:highlight>
                <a:latin typeface="Courier New"/>
                <a:ea typeface="Courier New"/>
                <a:cs typeface="Courier New"/>
                <a:sym typeface="Courier New"/>
              </a:rPr>
              <a:t>def</a:t>
            </a:r>
            <a:r>
              <a:rPr b="0" i="0" lang="en" sz="1200" u="none" cap="none" strike="noStrike">
                <a:solidFill>
                  <a:srgbClr val="000000"/>
                </a:solidFill>
                <a:highlight>
                  <a:srgbClr val="EEEEEE"/>
                </a:highlight>
                <a:latin typeface="Courier New"/>
                <a:ea typeface="Courier New"/>
                <a:cs typeface="Courier New"/>
                <a:sym typeface="Courier New"/>
              </a:rPr>
              <a:t> fact(x):</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800000"/>
                </a:solidFill>
                <a:highlight>
                  <a:srgbClr val="EEEEEE"/>
                </a:highlight>
                <a:latin typeface="Courier New"/>
                <a:ea typeface="Courier New"/>
                <a:cs typeface="Courier New"/>
                <a:sym typeface="Courier New"/>
              </a:rPr>
              <a:t>"""This is a recursive function</a:t>
            </a:r>
            <a:br>
              <a:rPr b="0" i="0" lang="en" sz="1200" u="none" cap="none" strike="noStrike">
                <a:solidFill>
                  <a:srgbClr val="800000"/>
                </a:solidFill>
                <a:highlight>
                  <a:srgbClr val="EEEEEE"/>
                </a:highlight>
                <a:latin typeface="Courier New"/>
                <a:ea typeface="Courier New"/>
                <a:cs typeface="Courier New"/>
                <a:sym typeface="Courier New"/>
              </a:rPr>
            </a:br>
            <a:r>
              <a:rPr b="0" i="0" lang="en" sz="1200" u="none" cap="none" strike="noStrike">
                <a:solidFill>
                  <a:srgbClr val="800000"/>
                </a:solidFill>
                <a:highlight>
                  <a:srgbClr val="EEEEEE"/>
                </a:highlight>
                <a:latin typeface="Courier New"/>
                <a:ea typeface="Courier New"/>
                <a:cs typeface="Courier New"/>
                <a:sym typeface="Courier New"/>
              </a:rPr>
              <a:t>   to find the factorial of an integer"""</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00008B"/>
                </a:solidFill>
                <a:highlight>
                  <a:srgbClr val="EEEEEE"/>
                </a:highlight>
                <a:latin typeface="Courier New"/>
                <a:ea typeface="Courier New"/>
                <a:cs typeface="Courier New"/>
                <a:sym typeface="Courier New"/>
              </a:rPr>
              <a:t>if</a:t>
            </a:r>
            <a:r>
              <a:rPr b="0" i="0" lang="en" sz="1200" u="none" cap="none" strike="noStrike">
                <a:solidFill>
                  <a:srgbClr val="000000"/>
                </a:solidFill>
                <a:highlight>
                  <a:srgbClr val="EEEEEE"/>
                </a:highlight>
                <a:latin typeface="Courier New"/>
                <a:ea typeface="Courier New"/>
                <a:cs typeface="Courier New"/>
                <a:sym typeface="Courier New"/>
              </a:rPr>
              <a:t> x &lt;= </a:t>
            </a:r>
            <a:r>
              <a:rPr b="0" i="0" lang="en" sz="1200" u="none" cap="none" strike="noStrike">
                <a:solidFill>
                  <a:srgbClr val="800000"/>
                </a:solidFill>
                <a:highlight>
                  <a:srgbClr val="EEEEEE"/>
                </a:highlight>
                <a:latin typeface="Courier New"/>
                <a:ea typeface="Courier New"/>
                <a:cs typeface="Courier New"/>
                <a:sym typeface="Courier New"/>
              </a:rPr>
              <a:t>1</a:t>
            </a:r>
            <a:r>
              <a:rPr b="0" i="0" lang="en" sz="1200" u="none" cap="none" strike="noStrike">
                <a:solidFill>
                  <a:srgbClr val="000000"/>
                </a:solidFill>
                <a:highlight>
                  <a:srgbClr val="EEEEEE"/>
                </a:highlight>
                <a:latin typeface="Courier New"/>
                <a:ea typeface="Courier New"/>
                <a:cs typeface="Courier New"/>
                <a:sym typeface="Courier New"/>
              </a:rPr>
              <a:t>:</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00008B"/>
                </a:solidFill>
                <a:highlight>
                  <a:srgbClr val="EEEEEE"/>
                </a:highlight>
                <a:latin typeface="Courier New"/>
                <a:ea typeface="Courier New"/>
                <a:cs typeface="Courier New"/>
                <a:sym typeface="Courier New"/>
              </a:rPr>
              <a:t>return</a:t>
            </a: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800000"/>
                </a:solidFill>
                <a:highlight>
                  <a:srgbClr val="EEEEEE"/>
                </a:highlight>
                <a:latin typeface="Courier New"/>
                <a:ea typeface="Courier New"/>
                <a:cs typeface="Courier New"/>
                <a:sym typeface="Courier New"/>
              </a:rPr>
              <a:t>1</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00008B"/>
                </a:solidFill>
                <a:highlight>
                  <a:srgbClr val="EEEEEE"/>
                </a:highlight>
                <a:latin typeface="Courier New"/>
                <a:ea typeface="Courier New"/>
                <a:cs typeface="Courier New"/>
                <a:sym typeface="Courier New"/>
              </a:rPr>
              <a:t>else</a:t>
            </a:r>
            <a:r>
              <a:rPr b="0" i="0" lang="en" sz="1200" u="none" cap="none" strike="noStrike">
                <a:solidFill>
                  <a:srgbClr val="000000"/>
                </a:solidFill>
                <a:highlight>
                  <a:srgbClr val="EEEEEE"/>
                </a:highlight>
                <a:latin typeface="Courier New"/>
                <a:ea typeface="Courier New"/>
                <a:cs typeface="Courier New"/>
                <a:sym typeface="Courier New"/>
              </a:rPr>
              <a:t>:</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00008B"/>
                </a:solidFill>
                <a:highlight>
                  <a:srgbClr val="EEEEEE"/>
                </a:highlight>
                <a:latin typeface="Courier New"/>
                <a:ea typeface="Courier New"/>
                <a:cs typeface="Courier New"/>
                <a:sym typeface="Courier New"/>
              </a:rPr>
              <a:t>return</a:t>
            </a:r>
            <a:r>
              <a:rPr b="0" i="0" lang="en" sz="1200" u="none" cap="none" strike="noStrike">
                <a:solidFill>
                  <a:srgbClr val="000000"/>
                </a:solidFill>
                <a:highlight>
                  <a:srgbClr val="EEEEEE"/>
                </a:highlight>
                <a:latin typeface="Courier New"/>
                <a:ea typeface="Courier New"/>
                <a:cs typeface="Courier New"/>
                <a:sym typeface="Courier New"/>
              </a:rPr>
              <a:t> (x * fact(x-</a:t>
            </a:r>
            <a:r>
              <a:rPr b="0" i="0" lang="en" sz="1200" u="none" cap="none" strike="noStrike">
                <a:solidFill>
                  <a:srgbClr val="800000"/>
                </a:solidFill>
                <a:highlight>
                  <a:srgbClr val="EEEEEE"/>
                </a:highlight>
                <a:latin typeface="Courier New"/>
                <a:ea typeface="Courier New"/>
                <a:cs typeface="Courier New"/>
                <a:sym typeface="Courier New"/>
              </a:rPr>
              <a:t>1</a:t>
            </a:r>
            <a:r>
              <a:rPr b="0" i="0" lang="en" sz="1200" u="none" cap="none" strike="noStrike">
                <a:solidFill>
                  <a:srgbClr val="000000"/>
                </a:solidFill>
                <a:highlight>
                  <a:srgbClr val="EEEEEE"/>
                </a:highlight>
                <a:latin typeface="Courier New"/>
                <a:ea typeface="Courier New"/>
                <a:cs typeface="Courier New"/>
                <a:sym typeface="Courier New"/>
              </a:rPr>
              <a:t>))</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000000"/>
                </a:solidFill>
                <a:highlight>
                  <a:srgbClr val="EEEEEE"/>
                </a:highlight>
                <a:latin typeface="Courier New"/>
                <a:ea typeface="Courier New"/>
                <a:cs typeface="Courier New"/>
                <a:sym typeface="Courier New"/>
              </a:rPr>
              <a:t>num = </a:t>
            </a:r>
            <a:r>
              <a:rPr b="0" i="0" lang="en" sz="1200" u="none" cap="none" strike="noStrike">
                <a:solidFill>
                  <a:srgbClr val="00008B"/>
                </a:solidFill>
                <a:highlight>
                  <a:srgbClr val="EEEEEE"/>
                </a:highlight>
                <a:latin typeface="Courier New"/>
                <a:ea typeface="Courier New"/>
                <a:cs typeface="Courier New"/>
                <a:sym typeface="Courier New"/>
              </a:rPr>
              <a:t>int</a:t>
            </a:r>
            <a:r>
              <a:rPr b="0" i="0" lang="en" sz="1200" u="none" cap="none" strike="noStrike">
                <a:solidFill>
                  <a:srgbClr val="000000"/>
                </a:solidFill>
                <a:highlight>
                  <a:srgbClr val="EEEEEE"/>
                </a:highlight>
                <a:latin typeface="Courier New"/>
                <a:ea typeface="Courier New"/>
                <a:cs typeface="Courier New"/>
                <a:sym typeface="Courier New"/>
              </a:rPr>
              <a:t>(input(</a:t>
            </a:r>
            <a:r>
              <a:rPr b="0" i="0" lang="en" sz="1200" u="none" cap="none" strike="noStrike">
                <a:solidFill>
                  <a:srgbClr val="800000"/>
                </a:solidFill>
                <a:highlight>
                  <a:srgbClr val="EEEEEE"/>
                </a:highlight>
                <a:latin typeface="Courier New"/>
                <a:ea typeface="Courier New"/>
                <a:cs typeface="Courier New"/>
                <a:sym typeface="Courier New"/>
              </a:rPr>
              <a:t>"Enter a number: "</a:t>
            </a:r>
            <a:r>
              <a:rPr b="0" i="0" lang="en" sz="1200" u="none" cap="none" strike="noStrike">
                <a:solidFill>
                  <a:srgbClr val="000000"/>
                </a:solidFill>
                <a:highlight>
                  <a:srgbClr val="EEEEEE"/>
                </a:highlight>
                <a:latin typeface="Courier New"/>
                <a:ea typeface="Courier New"/>
                <a:cs typeface="Courier New"/>
                <a:sym typeface="Courier New"/>
              </a:rPr>
              <a:t>))</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00008B"/>
                </a:solidFill>
                <a:highlight>
                  <a:srgbClr val="EEEEEE"/>
                </a:highlight>
                <a:latin typeface="Courier New"/>
                <a:ea typeface="Courier New"/>
                <a:cs typeface="Courier New"/>
                <a:sym typeface="Courier New"/>
              </a:rPr>
              <a:t>if</a:t>
            </a:r>
            <a:r>
              <a:rPr b="0" i="0" lang="en" sz="1200" u="none" cap="none" strike="noStrike">
                <a:solidFill>
                  <a:srgbClr val="000000"/>
                </a:solidFill>
                <a:highlight>
                  <a:srgbClr val="EEEEEE"/>
                </a:highlight>
                <a:latin typeface="Courier New"/>
                <a:ea typeface="Courier New"/>
                <a:cs typeface="Courier New"/>
                <a:sym typeface="Courier New"/>
              </a:rPr>
              <a:t> num &gt;= </a:t>
            </a:r>
            <a:r>
              <a:rPr b="0" i="0" lang="en" sz="1200" u="none" cap="none" strike="noStrike">
                <a:solidFill>
                  <a:srgbClr val="800000"/>
                </a:solidFill>
                <a:highlight>
                  <a:srgbClr val="EEEEEE"/>
                </a:highlight>
                <a:latin typeface="Courier New"/>
                <a:ea typeface="Courier New"/>
                <a:cs typeface="Courier New"/>
                <a:sym typeface="Courier New"/>
              </a:rPr>
              <a:t>1</a:t>
            </a:r>
            <a:r>
              <a:rPr b="0" i="0" lang="en" sz="1200" u="none" cap="none" strike="noStrike">
                <a:solidFill>
                  <a:srgbClr val="000000"/>
                </a:solidFill>
                <a:highlight>
                  <a:srgbClr val="EEEEEE"/>
                </a:highlight>
                <a:latin typeface="Courier New"/>
                <a:ea typeface="Courier New"/>
                <a:cs typeface="Courier New"/>
                <a:sym typeface="Courier New"/>
              </a:rPr>
              <a:t>:</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00008B"/>
                </a:solidFill>
                <a:highlight>
                  <a:srgbClr val="EEEEEE"/>
                </a:highlight>
                <a:latin typeface="Courier New"/>
                <a:ea typeface="Courier New"/>
                <a:cs typeface="Courier New"/>
                <a:sym typeface="Courier New"/>
              </a:rPr>
              <a:t>print</a:t>
            </a:r>
            <a:r>
              <a:rPr b="0" i="0" lang="en" sz="1200" u="none" cap="none" strike="noStrike">
                <a:solidFill>
                  <a:srgbClr val="000000"/>
                </a:solidFill>
                <a:highlight>
                  <a:srgbClr val="EEEEEE"/>
                </a:highlight>
                <a:latin typeface="Courier New"/>
                <a:ea typeface="Courier New"/>
                <a:cs typeface="Courier New"/>
                <a:sym typeface="Courier New"/>
              </a:rPr>
              <a:t>(</a:t>
            </a:r>
            <a:r>
              <a:rPr b="0" i="0" lang="en" sz="1200" u="none" cap="none" strike="noStrike">
                <a:solidFill>
                  <a:srgbClr val="800000"/>
                </a:solidFill>
                <a:highlight>
                  <a:srgbClr val="EEEEEE"/>
                </a:highlight>
                <a:latin typeface="Courier New"/>
                <a:ea typeface="Courier New"/>
                <a:cs typeface="Courier New"/>
                <a:sym typeface="Courier New"/>
              </a:rPr>
              <a:t>"The factorial of"</a:t>
            </a:r>
            <a:r>
              <a:rPr b="0" i="0" lang="en" sz="1200" u="none" cap="none" strike="noStrike">
                <a:solidFill>
                  <a:srgbClr val="000000"/>
                </a:solidFill>
                <a:highlight>
                  <a:srgbClr val="EEEEEE"/>
                </a:highlight>
                <a:latin typeface="Courier New"/>
                <a:ea typeface="Courier New"/>
                <a:cs typeface="Courier New"/>
                <a:sym typeface="Courier New"/>
              </a:rPr>
              <a:t>, num, </a:t>
            </a:r>
            <a:r>
              <a:rPr b="0" i="0" lang="en" sz="1200" u="none" cap="none" strike="noStrike">
                <a:solidFill>
                  <a:srgbClr val="800000"/>
                </a:solidFill>
                <a:highlight>
                  <a:srgbClr val="EEEEEE"/>
                </a:highlight>
                <a:latin typeface="Courier New"/>
                <a:ea typeface="Courier New"/>
                <a:cs typeface="Courier New"/>
                <a:sym typeface="Courier New"/>
              </a:rPr>
              <a:t>"is"</a:t>
            </a:r>
            <a:r>
              <a:rPr b="0" i="0" lang="en" sz="1200" u="none" cap="none" strike="noStrike">
                <a:solidFill>
                  <a:srgbClr val="000000"/>
                </a:solidFill>
                <a:highlight>
                  <a:srgbClr val="EEEEEE"/>
                </a:highlight>
                <a:latin typeface="Courier New"/>
                <a:ea typeface="Courier New"/>
                <a:cs typeface="Courier New"/>
                <a:sym typeface="Courier New"/>
              </a:rPr>
              <a:t>, fact(num))</a:t>
            </a:r>
          </a:p>
          <a:p>
            <a:pPr indent="0" lvl="0" marL="0" marR="0" rtl="0" algn="l">
              <a:lnSpc>
                <a:spcPct val="100000"/>
              </a:lnSpc>
              <a:spcBef>
                <a:spcPts val="800"/>
              </a:spcBef>
              <a:spcAft>
                <a:spcPts val="0"/>
              </a:spcAft>
              <a:buClr>
                <a:schemeClr val="dk2"/>
              </a:buClr>
              <a:buSzPct val="25000"/>
              <a:buFont typeface="Source Code Pro"/>
              <a:buNone/>
            </a:pPr>
            <a:r>
              <a:t/>
            </a:r>
            <a:endParaRPr b="0" i="0" sz="10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248" name="Shape 248"/>
          <p:cNvSpPr txBox="1"/>
          <p:nvPr>
            <p:ph idx="1" type="body"/>
          </p:nvPr>
        </p:nvSpPr>
        <p:spPr>
          <a:xfrm>
            <a:off x="912000" y="1980150"/>
            <a:ext cx="7320000" cy="1276199"/>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434343"/>
              </a:buClr>
              <a:buSzPct val="100000"/>
              <a:buFont typeface="Source Code Pro"/>
              <a:buAutoNum type="arabicParenR"/>
            </a:pPr>
            <a:r>
              <a:rPr b="0" i="0" lang="en" sz="1400" u="none" cap="none" strike="noStrike">
                <a:solidFill>
                  <a:srgbClr val="434343"/>
                </a:solidFill>
                <a:latin typeface="Source Code Pro"/>
                <a:ea typeface="Source Code Pro"/>
                <a:cs typeface="Source Code Pro"/>
                <a:sym typeface="Source Code Pro"/>
              </a:rPr>
              <a:t>Move n-1 disks from source to auxiliary using target peg as a spare</a:t>
            </a:r>
          </a:p>
          <a:p>
            <a:pPr indent="-317500" lvl="0" marL="457200" marR="0" rtl="0" algn="l">
              <a:lnSpc>
                <a:spcPct val="100000"/>
              </a:lnSpc>
              <a:spcBef>
                <a:spcPts val="1600"/>
              </a:spcBef>
              <a:spcAft>
                <a:spcPts val="0"/>
              </a:spcAft>
              <a:buClr>
                <a:srgbClr val="434343"/>
              </a:buClr>
              <a:buSzPct val="100000"/>
              <a:buFont typeface="Source Code Pro"/>
              <a:buAutoNum type="arabicParenR"/>
            </a:pPr>
            <a:r>
              <a:rPr b="0" i="0" lang="en" sz="1400" u="none" cap="none" strike="noStrike">
                <a:solidFill>
                  <a:srgbClr val="434343"/>
                </a:solidFill>
                <a:latin typeface="Source Code Pro"/>
                <a:ea typeface="Source Code Pro"/>
                <a:cs typeface="Source Code Pro"/>
                <a:sym typeface="Source Code Pro"/>
              </a:rPr>
              <a:t>Move nth disk from source to target</a:t>
            </a:r>
          </a:p>
          <a:p>
            <a:pPr indent="-317500" lvl="0" marL="457200" marR="0" rtl="0" algn="l">
              <a:lnSpc>
                <a:spcPct val="100000"/>
              </a:lnSpc>
              <a:spcBef>
                <a:spcPts val="1600"/>
              </a:spcBef>
              <a:spcAft>
                <a:spcPts val="0"/>
              </a:spcAft>
              <a:buClr>
                <a:srgbClr val="434343"/>
              </a:buClr>
              <a:buSzPct val="100000"/>
              <a:buFont typeface="Source Code Pro"/>
              <a:buAutoNum type="arabicParenR"/>
            </a:pPr>
            <a:r>
              <a:rPr b="0" i="0" lang="en" sz="1400" u="none" cap="none" strike="noStrike">
                <a:solidFill>
                  <a:srgbClr val="434343"/>
                </a:solidFill>
                <a:latin typeface="Source Code Pro"/>
                <a:ea typeface="Source Code Pro"/>
                <a:cs typeface="Source Code Pro"/>
                <a:sym typeface="Source Code Pro"/>
              </a:rPr>
              <a:t>Move n-1 disks from the auxiliary peg to the target peg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254" name="Shape 254"/>
          <p:cNvSpPr txBox="1"/>
          <p:nvPr>
            <p:ph idx="1" type="body"/>
          </p:nvPr>
        </p:nvSpPr>
        <p:spPr>
          <a:xfrm>
            <a:off x="3117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pic>
        <p:nvPicPr>
          <p:cNvPr descr="Screen Shot 2016-03-28 at 4.52.43 PM.png" id="259" name="Shape 25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260" name="Shape 26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261" name="Shape 261"/>
          <p:cNvPicPr preferRelativeResize="0"/>
          <p:nvPr/>
        </p:nvPicPr>
        <p:blipFill rotWithShape="1">
          <a:blip r:embed="rId4">
            <a:alphaModFix/>
          </a:blip>
          <a:srcRect b="0" l="0" r="0" t="0"/>
          <a:stretch/>
        </p:blipFill>
        <p:spPr>
          <a:xfrm>
            <a:off x="4759400" y="1093850"/>
            <a:ext cx="4072900" cy="3461824"/>
          </a:xfrm>
          <a:prstGeom prst="rect">
            <a:avLst/>
          </a:prstGeom>
          <a:noFill/>
          <a:ln>
            <a:noFill/>
          </a:ln>
        </p:spPr>
      </p:pic>
      <p:sp>
        <p:nvSpPr>
          <p:cNvPr id="262" name="Shape 262"/>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263" name="Shape 26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264" name="Shape 264"/>
          <p:cNvSpPr/>
          <p:nvPr/>
        </p:nvSpPr>
        <p:spPr>
          <a:xfrm>
            <a:off x="6053300" y="1228675"/>
            <a:ext cx="909899" cy="2061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5" name="Shape 26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3                      Source                 Target                   Aux</a:t>
            </a:r>
          </a:p>
        </p:txBody>
      </p:sp>
      <p:grpSp>
        <p:nvGrpSpPr>
          <p:cNvPr id="266" name="Shape 266"/>
          <p:cNvGrpSpPr/>
          <p:nvPr/>
        </p:nvGrpSpPr>
        <p:grpSpPr>
          <a:xfrm>
            <a:off x="5550725" y="4329148"/>
            <a:ext cx="2590800" cy="249000"/>
            <a:chOff x="5550725" y="4329099"/>
            <a:chExt cx="2590800" cy="159300"/>
          </a:xfrm>
        </p:grpSpPr>
        <p:cxnSp>
          <p:nvCxnSpPr>
            <p:cNvPr id="267" name="Shape 26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268" name="Shape 26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269" name="Shape 26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pic>
        <p:nvPicPr>
          <p:cNvPr descr="Screen Shot 2016-03-28 at 4.52.43 PM.png" id="274" name="Shape 27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275" name="Shape 27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276" name="Shape 276"/>
          <p:cNvPicPr preferRelativeResize="0"/>
          <p:nvPr/>
        </p:nvPicPr>
        <p:blipFill rotWithShape="1">
          <a:blip r:embed="rId4">
            <a:alphaModFix/>
          </a:blip>
          <a:srcRect b="0" l="0" r="0" t="0"/>
          <a:stretch/>
        </p:blipFill>
        <p:spPr>
          <a:xfrm>
            <a:off x="4759400" y="1093850"/>
            <a:ext cx="4072900" cy="3461824"/>
          </a:xfrm>
          <a:prstGeom prst="rect">
            <a:avLst/>
          </a:prstGeom>
          <a:noFill/>
          <a:ln>
            <a:noFill/>
          </a:ln>
        </p:spPr>
      </p:pic>
      <p:sp>
        <p:nvSpPr>
          <p:cNvPr id="277" name="Shape 277"/>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278" name="Shape 27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279" name="Shape 279"/>
          <p:cNvSpPr/>
          <p:nvPr/>
        </p:nvSpPr>
        <p:spPr>
          <a:xfrm>
            <a:off x="4910300" y="1762075"/>
            <a:ext cx="909899" cy="2061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0" name="Shape 28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2                      Source                 Aux                  Target</a:t>
            </a:r>
          </a:p>
        </p:txBody>
      </p:sp>
      <p:grpSp>
        <p:nvGrpSpPr>
          <p:cNvPr id="281" name="Shape 281"/>
          <p:cNvGrpSpPr/>
          <p:nvPr/>
        </p:nvGrpSpPr>
        <p:grpSpPr>
          <a:xfrm>
            <a:off x="5550725" y="4329148"/>
            <a:ext cx="2590800" cy="249000"/>
            <a:chOff x="5550725" y="4329099"/>
            <a:chExt cx="2590800" cy="159300"/>
          </a:xfrm>
        </p:grpSpPr>
        <p:cxnSp>
          <p:nvCxnSpPr>
            <p:cNvPr id="282" name="Shape 28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283" name="Shape 28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284" name="Shape 28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pic>
        <p:nvPicPr>
          <p:cNvPr descr="Screen Shot 2016-03-28 at 4.52.43 PM.png" id="289" name="Shape 28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290" name="Shape 29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291" name="Shape 291"/>
          <p:cNvPicPr preferRelativeResize="0"/>
          <p:nvPr/>
        </p:nvPicPr>
        <p:blipFill rotWithShape="1">
          <a:blip r:embed="rId4">
            <a:alphaModFix/>
          </a:blip>
          <a:srcRect b="0" l="0" r="0" t="0"/>
          <a:stretch/>
        </p:blipFill>
        <p:spPr>
          <a:xfrm>
            <a:off x="4759400" y="1093850"/>
            <a:ext cx="4072900" cy="3461824"/>
          </a:xfrm>
          <a:prstGeom prst="rect">
            <a:avLst/>
          </a:prstGeom>
          <a:noFill/>
          <a:ln>
            <a:noFill/>
          </a:ln>
        </p:spPr>
      </p:pic>
      <p:sp>
        <p:nvSpPr>
          <p:cNvPr id="292" name="Shape 292"/>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293" name="Shape 29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294" name="Shape 294"/>
          <p:cNvSpPr/>
          <p:nvPr/>
        </p:nvSpPr>
        <p:spPr>
          <a:xfrm>
            <a:off x="4327825" y="2193075"/>
            <a:ext cx="909899" cy="2061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5" name="Shape 29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Source                 Target                   Aux</a:t>
            </a:r>
          </a:p>
        </p:txBody>
      </p:sp>
      <p:grpSp>
        <p:nvGrpSpPr>
          <p:cNvPr id="296" name="Shape 296"/>
          <p:cNvGrpSpPr/>
          <p:nvPr/>
        </p:nvGrpSpPr>
        <p:grpSpPr>
          <a:xfrm>
            <a:off x="5550725" y="4329148"/>
            <a:ext cx="2590800" cy="249000"/>
            <a:chOff x="5550725" y="4329099"/>
            <a:chExt cx="2590800" cy="159300"/>
          </a:xfrm>
        </p:grpSpPr>
        <p:cxnSp>
          <p:nvCxnSpPr>
            <p:cNvPr id="297" name="Shape 29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298" name="Shape 29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299" name="Shape 29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pic>
        <p:nvPicPr>
          <p:cNvPr descr="Screen Shot 2016-03-28 at 4.52.43 PM.png" id="304" name="Shape 30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305" name="Shape 30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306" name="Shape 306"/>
          <p:cNvPicPr preferRelativeResize="0"/>
          <p:nvPr/>
        </p:nvPicPr>
        <p:blipFill rotWithShape="1">
          <a:blip r:embed="rId4">
            <a:alphaModFix/>
          </a:blip>
          <a:srcRect b="0" l="0" r="0" t="0"/>
          <a:stretch/>
        </p:blipFill>
        <p:spPr>
          <a:xfrm>
            <a:off x="4759400" y="1093850"/>
            <a:ext cx="4072900" cy="3461824"/>
          </a:xfrm>
          <a:prstGeom prst="rect">
            <a:avLst/>
          </a:prstGeom>
          <a:noFill/>
          <a:ln>
            <a:noFill/>
          </a:ln>
        </p:spPr>
      </p:pic>
      <p:sp>
        <p:nvSpPr>
          <p:cNvPr id="307" name="Shape 307"/>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08" name="Shape 30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309" name="Shape 309"/>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0                      Source                 Aux                  Target</a:t>
            </a:r>
          </a:p>
        </p:txBody>
      </p:sp>
      <p:sp>
        <p:nvSpPr>
          <p:cNvPr id="310" name="Shape 310"/>
          <p:cNvSpPr/>
          <p:nvPr/>
        </p:nvSpPr>
        <p:spPr>
          <a:xfrm>
            <a:off x="4048775" y="2658575"/>
            <a:ext cx="6326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311" name="Shape 311"/>
          <p:cNvGrpSpPr/>
          <p:nvPr/>
        </p:nvGrpSpPr>
        <p:grpSpPr>
          <a:xfrm>
            <a:off x="5550725" y="4329148"/>
            <a:ext cx="2590800" cy="249000"/>
            <a:chOff x="5550725" y="4329099"/>
            <a:chExt cx="2590800" cy="159300"/>
          </a:xfrm>
        </p:grpSpPr>
        <p:cxnSp>
          <p:nvCxnSpPr>
            <p:cNvPr id="312" name="Shape 31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13" name="Shape 31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14" name="Shape 31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pic>
        <p:nvPicPr>
          <p:cNvPr descr="Screen Shot 2016-03-28 at 4.52.43 PM.png" id="319" name="Shape 31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320" name="Shape 32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321" name="Shape 321"/>
          <p:cNvPicPr preferRelativeResize="0"/>
          <p:nvPr/>
        </p:nvPicPr>
        <p:blipFill rotWithShape="1">
          <a:blip r:embed="rId4">
            <a:alphaModFix/>
          </a:blip>
          <a:srcRect b="0" l="0" r="0" t="0"/>
          <a:stretch/>
        </p:blipFill>
        <p:spPr>
          <a:xfrm>
            <a:off x="4759400" y="1093850"/>
            <a:ext cx="4072900" cy="3461824"/>
          </a:xfrm>
          <a:prstGeom prst="rect">
            <a:avLst/>
          </a:prstGeom>
          <a:noFill/>
          <a:ln>
            <a:noFill/>
          </a:ln>
        </p:spPr>
      </p:pic>
      <p:sp>
        <p:nvSpPr>
          <p:cNvPr id="322" name="Shape 322"/>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p:txBody>
      </p:sp>
      <p:sp>
        <p:nvSpPr>
          <p:cNvPr id="323" name="Shape 32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324" name="Shape 324"/>
          <p:cNvSpPr/>
          <p:nvPr/>
        </p:nvSpPr>
        <p:spPr>
          <a:xfrm>
            <a:off x="4325775" y="215995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5" name="Shape 32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Source                 Target                   Aux</a:t>
            </a:r>
          </a:p>
        </p:txBody>
      </p:sp>
      <p:grpSp>
        <p:nvGrpSpPr>
          <p:cNvPr id="326" name="Shape 326"/>
          <p:cNvGrpSpPr/>
          <p:nvPr/>
        </p:nvGrpSpPr>
        <p:grpSpPr>
          <a:xfrm>
            <a:off x="5550725" y="4329148"/>
            <a:ext cx="2590800" cy="249000"/>
            <a:chOff x="5550725" y="4329099"/>
            <a:chExt cx="2590800" cy="159300"/>
          </a:xfrm>
        </p:grpSpPr>
        <p:cxnSp>
          <p:nvCxnSpPr>
            <p:cNvPr id="327" name="Shape 32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28" name="Shape 32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29" name="Shape 32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pic>
        <p:nvPicPr>
          <p:cNvPr descr="Screen Shot 2016-03-28 at 4.52.43 PM.png" id="334" name="Shape 33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335" name="Shape 33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336" name="Shape 33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337" name="Shape 337"/>
          <p:cNvPicPr preferRelativeResize="0"/>
          <p:nvPr/>
        </p:nvPicPr>
        <p:blipFill rotWithShape="1">
          <a:blip r:embed="rId4">
            <a:alphaModFix/>
          </a:blip>
          <a:srcRect b="0" l="0" r="0" t="0"/>
          <a:stretch/>
        </p:blipFill>
        <p:spPr>
          <a:xfrm>
            <a:off x="4759400" y="1107050"/>
            <a:ext cx="4072900" cy="3461824"/>
          </a:xfrm>
          <a:prstGeom prst="rect">
            <a:avLst/>
          </a:prstGeom>
          <a:noFill/>
          <a:ln>
            <a:noFill/>
          </a:ln>
        </p:spPr>
      </p:pic>
      <p:sp>
        <p:nvSpPr>
          <p:cNvPr id="338" name="Shape 33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339" name="Shape 339"/>
          <p:cNvSpPr/>
          <p:nvPr/>
        </p:nvSpPr>
        <p:spPr>
          <a:xfrm>
            <a:off x="4303425" y="2158150"/>
            <a:ext cx="909899" cy="2061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0" name="Shape 34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Source                 Target                   Aux</a:t>
            </a:r>
          </a:p>
        </p:txBody>
      </p:sp>
      <p:grpSp>
        <p:nvGrpSpPr>
          <p:cNvPr id="341" name="Shape 341"/>
          <p:cNvGrpSpPr/>
          <p:nvPr/>
        </p:nvGrpSpPr>
        <p:grpSpPr>
          <a:xfrm>
            <a:off x="5550725" y="4329148"/>
            <a:ext cx="2590800" cy="249000"/>
            <a:chOff x="5550725" y="4329099"/>
            <a:chExt cx="2590800" cy="159300"/>
          </a:xfrm>
        </p:grpSpPr>
        <p:cxnSp>
          <p:nvCxnSpPr>
            <p:cNvPr id="342" name="Shape 34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43" name="Shape 34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44" name="Shape 34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pic>
        <p:nvPicPr>
          <p:cNvPr descr="Screen Shot 2016-03-28 at 4.52.43 PM.png" id="349" name="Shape 34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350" name="Shape 35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351" name="Shape 35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352" name="Shape 352"/>
          <p:cNvPicPr preferRelativeResize="0"/>
          <p:nvPr/>
        </p:nvPicPr>
        <p:blipFill rotWithShape="1">
          <a:blip r:embed="rId4">
            <a:alphaModFix/>
          </a:blip>
          <a:srcRect b="0" l="0" r="0" t="0"/>
          <a:stretch/>
        </p:blipFill>
        <p:spPr>
          <a:xfrm>
            <a:off x="4759400" y="1107050"/>
            <a:ext cx="4072900" cy="3461824"/>
          </a:xfrm>
          <a:prstGeom prst="rect">
            <a:avLst/>
          </a:prstGeom>
          <a:noFill/>
          <a:ln>
            <a:noFill/>
          </a:ln>
        </p:spPr>
      </p:pic>
      <p:sp>
        <p:nvSpPr>
          <p:cNvPr id="353" name="Shape 35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354" name="Shape 354"/>
          <p:cNvSpPr/>
          <p:nvPr/>
        </p:nvSpPr>
        <p:spPr>
          <a:xfrm>
            <a:off x="4679100" y="2658725"/>
            <a:ext cx="646199" cy="2061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5" name="Shape 35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0                      Aux                 Target                  Source</a:t>
            </a:r>
          </a:p>
        </p:txBody>
      </p:sp>
      <p:grpSp>
        <p:nvGrpSpPr>
          <p:cNvPr id="356" name="Shape 356"/>
          <p:cNvGrpSpPr/>
          <p:nvPr/>
        </p:nvGrpSpPr>
        <p:grpSpPr>
          <a:xfrm>
            <a:off x="5550725" y="4329148"/>
            <a:ext cx="2590800" cy="249000"/>
            <a:chOff x="5550725" y="4329099"/>
            <a:chExt cx="2590800" cy="159300"/>
          </a:xfrm>
        </p:grpSpPr>
        <p:cxnSp>
          <p:nvCxnSpPr>
            <p:cNvPr id="357" name="Shape 35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58" name="Shape 35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59" name="Shape 35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pic>
        <p:nvPicPr>
          <p:cNvPr descr="Screen Shot 2016-03-28 at 4.52.43 PM.png" id="364" name="Shape 36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365" name="Shape 36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366" name="Shape 36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367" name="Shape 367"/>
          <p:cNvPicPr preferRelativeResize="0"/>
          <p:nvPr/>
        </p:nvPicPr>
        <p:blipFill rotWithShape="1">
          <a:blip r:embed="rId4">
            <a:alphaModFix/>
          </a:blip>
          <a:srcRect b="0" l="0" r="0" t="0"/>
          <a:stretch/>
        </p:blipFill>
        <p:spPr>
          <a:xfrm>
            <a:off x="4759400" y="1107050"/>
            <a:ext cx="4072900" cy="3461824"/>
          </a:xfrm>
          <a:prstGeom prst="rect">
            <a:avLst/>
          </a:prstGeom>
          <a:noFill/>
          <a:ln>
            <a:noFill/>
          </a:ln>
        </p:spPr>
      </p:pic>
      <p:sp>
        <p:nvSpPr>
          <p:cNvPr id="368" name="Shape 36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369" name="Shape 369"/>
          <p:cNvSpPr/>
          <p:nvPr/>
        </p:nvSpPr>
        <p:spPr>
          <a:xfrm>
            <a:off x="4266350" y="2158175"/>
            <a:ext cx="909899" cy="2061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0" name="Shape 37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Source                 Target                   Aux</a:t>
            </a:r>
          </a:p>
        </p:txBody>
      </p:sp>
      <p:grpSp>
        <p:nvGrpSpPr>
          <p:cNvPr id="371" name="Shape 371"/>
          <p:cNvGrpSpPr/>
          <p:nvPr/>
        </p:nvGrpSpPr>
        <p:grpSpPr>
          <a:xfrm>
            <a:off x="5550725" y="4329148"/>
            <a:ext cx="2590800" cy="249000"/>
            <a:chOff x="5550725" y="4329099"/>
            <a:chExt cx="2590800" cy="159300"/>
          </a:xfrm>
        </p:grpSpPr>
        <p:cxnSp>
          <p:nvCxnSpPr>
            <p:cNvPr id="372" name="Shape 37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73" name="Shape 37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74" name="Shape 37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How is the result interpreted?</a:t>
            </a:r>
          </a:p>
        </p:txBody>
      </p:sp>
      <p:sp>
        <p:nvSpPr>
          <p:cNvPr id="75" name="Shape 75"/>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FF0000"/>
                </a:solidFill>
                <a:latin typeface="Source Code Pro"/>
                <a:ea typeface="Source Code Pro"/>
                <a:cs typeface="Source Code Pro"/>
                <a:sym typeface="Source Code Pro"/>
              </a:rPr>
              <a:t>The output is</a:t>
            </a:r>
            <a:r>
              <a:rPr b="0" i="0" lang="en" sz="1200" u="none" cap="none" strike="noStrike">
                <a:solidFill>
                  <a:schemeClr val="dk2"/>
                </a:solidFill>
                <a:latin typeface="Source Code Pro"/>
                <a:ea typeface="Source Code Pro"/>
                <a:cs typeface="Source Code Pro"/>
                <a:sym typeface="Source Code Pro"/>
              </a:rPr>
              <a:t>:  Enter a number: 4</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The factorial of 4 is 24</a:t>
            </a:r>
          </a:p>
          <a:p>
            <a:pPr indent="-317500" lvl="0" marL="457200" marR="0" rtl="0" algn="l">
              <a:lnSpc>
                <a:spcPct val="115000"/>
              </a:lnSpc>
              <a:spcBef>
                <a:spcPts val="1600"/>
              </a:spcBef>
              <a:spcAft>
                <a:spcPts val="0"/>
              </a:spcAft>
              <a:buClr>
                <a:schemeClr val="dk2"/>
              </a:buClr>
              <a:buSzPct val="128571"/>
              <a:buFont typeface="Source Code Pro"/>
              <a:buChar char="-"/>
            </a:pPr>
            <a:r>
              <a:rPr b="0" i="0" lang="en" sz="1400" u="none" cap="none" strike="noStrike">
                <a:solidFill>
                  <a:schemeClr val="dk2"/>
                </a:solidFill>
                <a:latin typeface="Source Code Pro"/>
                <a:ea typeface="Source Code Pro"/>
                <a:cs typeface="Source Code Pro"/>
                <a:sym typeface="Source Code Pro"/>
              </a:rPr>
              <a:t>As we’ve seen before, our recursion ends when the number reduces to 1. This is called the </a:t>
            </a:r>
            <a:r>
              <a:rPr b="0" i="0" lang="en" sz="1800" u="none" cap="none" strike="noStrike">
                <a:solidFill>
                  <a:srgbClr val="FF0000"/>
                </a:solidFill>
                <a:latin typeface="Source Code Pro"/>
                <a:ea typeface="Source Code Pro"/>
                <a:cs typeface="Source Code Pro"/>
                <a:sym typeface="Source Code Pro"/>
              </a:rPr>
              <a:t>base condition</a:t>
            </a:r>
            <a:r>
              <a:rPr b="0" i="0" lang="en" sz="1400" u="none" cap="none" strike="noStrike">
                <a:solidFill>
                  <a:schemeClr val="dk2"/>
                </a:solidFill>
                <a:latin typeface="Source Code Pro"/>
                <a:ea typeface="Source Code Pro"/>
                <a:cs typeface="Source Code Pro"/>
                <a:sym typeface="Source Code Pro"/>
              </a:rPr>
              <a:t>. Every recursive function must have a base condition that stops the recursion or else the function calls itself infinitely. </a:t>
            </a:r>
            <a:r>
              <a:rPr b="0" i="0" lang="en" sz="1800" u="none" cap="none" strike="noStrike">
                <a:solidFill>
                  <a:srgbClr val="FF0000"/>
                </a:solidFill>
                <a:latin typeface="Source Code Pro"/>
                <a:ea typeface="Source Code Pro"/>
                <a:cs typeface="Source Code Pro"/>
                <a:sym typeface="Source Code Pro"/>
              </a:rPr>
              <a:t>We must avoid infinite recursion</a:t>
            </a:r>
            <a:r>
              <a:rPr b="0" i="0" lang="en" sz="1400" u="none" cap="none" strike="noStrike">
                <a:solidFill>
                  <a:srgbClr val="000000"/>
                </a:solidFill>
                <a:latin typeface="Source Code Pro"/>
                <a:ea typeface="Source Code Pro"/>
                <a:cs typeface="Source Code Pro"/>
                <a:sym typeface="Source Code Pro"/>
              </a:rPr>
              <a:t>.</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Let's see how the function calls itself in the next slide. </a:t>
            </a:r>
          </a:p>
        </p:txBody>
      </p:sp>
      <p:sp>
        <p:nvSpPr>
          <p:cNvPr id="76" name="Shape 76"/>
          <p:cNvSpPr/>
          <p:nvPr/>
        </p:nvSpPr>
        <p:spPr>
          <a:xfrm>
            <a:off x="416425" y="1328075"/>
            <a:ext cx="3860400" cy="450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FF0000"/>
              </a:buClr>
              <a:buSzPct val="25000"/>
              <a:buFont typeface="Source Code Pro"/>
              <a:buNone/>
            </a:pPr>
            <a:r>
              <a:rPr b="0" i="0" lang="en" sz="1200" u="none" cap="none" strike="noStrike">
                <a:solidFill>
                  <a:srgbClr val="FF0000"/>
                </a:solidFill>
                <a:latin typeface="Source Code Pro"/>
                <a:ea typeface="Source Code Pro"/>
                <a:cs typeface="Source Code Pro"/>
                <a:sym typeface="Source Code Pro"/>
              </a:rPr>
              <a:t>The output is</a:t>
            </a:r>
            <a:r>
              <a:rPr b="0" i="0" lang="en" sz="1200" u="none" cap="none" strike="noStrike">
                <a:solidFill>
                  <a:schemeClr val="dk2"/>
                </a:solidFill>
                <a:latin typeface="Source Code Pro"/>
                <a:ea typeface="Source Code Pro"/>
                <a:cs typeface="Source Code Pro"/>
                <a:sym typeface="Source Code Pro"/>
              </a:rPr>
              <a:t>:  Enter a number: 4</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The factorial of 4 is 24</a:t>
            </a:r>
          </a:p>
          <a:p>
            <a:pPr indent="0" lvl="0" marL="0" marR="0" rtl="0" algn="l">
              <a:lnSpc>
                <a:spcPct val="100000"/>
              </a:lnSpc>
              <a:spcBef>
                <a:spcPts val="16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pic>
        <p:nvPicPr>
          <p:cNvPr descr="Screen Shot 2016-03-28 at 4.52.43 PM.png" id="379" name="Shape 37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380" name="Shape 38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381" name="Shape 38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382" name="Shape 382"/>
          <p:cNvPicPr preferRelativeResize="0"/>
          <p:nvPr/>
        </p:nvPicPr>
        <p:blipFill rotWithShape="1">
          <a:blip r:embed="rId4">
            <a:alphaModFix/>
          </a:blip>
          <a:srcRect b="0" l="0" r="0" t="0"/>
          <a:stretch/>
        </p:blipFill>
        <p:spPr>
          <a:xfrm>
            <a:off x="4759400" y="1107050"/>
            <a:ext cx="4072900" cy="3461824"/>
          </a:xfrm>
          <a:prstGeom prst="rect">
            <a:avLst/>
          </a:prstGeom>
          <a:noFill/>
          <a:ln>
            <a:noFill/>
          </a:ln>
        </p:spPr>
      </p:pic>
      <p:sp>
        <p:nvSpPr>
          <p:cNvPr id="383" name="Shape 38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384" name="Shape 384"/>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2                      Source                 Aux                  Target</a:t>
            </a:r>
          </a:p>
        </p:txBody>
      </p:sp>
      <p:grpSp>
        <p:nvGrpSpPr>
          <p:cNvPr id="385" name="Shape 385"/>
          <p:cNvGrpSpPr/>
          <p:nvPr/>
        </p:nvGrpSpPr>
        <p:grpSpPr>
          <a:xfrm>
            <a:off x="5550725" y="4329148"/>
            <a:ext cx="2590800" cy="249000"/>
            <a:chOff x="5550725" y="4329099"/>
            <a:chExt cx="2590800" cy="159300"/>
          </a:xfrm>
        </p:grpSpPr>
        <p:cxnSp>
          <p:nvCxnSpPr>
            <p:cNvPr id="386" name="Shape 386"/>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87" name="Shape 387"/>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388" name="Shape 388"/>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
        <p:nvSpPr>
          <p:cNvPr id="389" name="Shape 389"/>
          <p:cNvSpPr/>
          <p:nvPr/>
        </p:nvSpPr>
        <p:spPr>
          <a:xfrm>
            <a:off x="4819300" y="174985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pic>
        <p:nvPicPr>
          <p:cNvPr descr="Screen Shot 2016-03-28 at 4.52.43 PM.png" id="394" name="Shape 39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395" name="Shape 39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396" name="Shape 39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397" name="Shape 397"/>
          <p:cNvPicPr preferRelativeResize="0"/>
          <p:nvPr/>
        </p:nvPicPr>
        <p:blipFill rotWithShape="1">
          <a:blip r:embed="rId4">
            <a:alphaModFix/>
          </a:blip>
          <a:srcRect b="0" l="0" r="0" t="0"/>
          <a:stretch/>
        </p:blipFill>
        <p:spPr>
          <a:xfrm>
            <a:off x="4759400" y="1213299"/>
            <a:ext cx="4072900" cy="3340198"/>
          </a:xfrm>
          <a:prstGeom prst="rect">
            <a:avLst/>
          </a:prstGeom>
          <a:noFill/>
          <a:ln>
            <a:noFill/>
          </a:ln>
        </p:spPr>
      </p:pic>
      <p:sp>
        <p:nvSpPr>
          <p:cNvPr id="398" name="Shape 39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399" name="Shape 399"/>
          <p:cNvSpPr/>
          <p:nvPr/>
        </p:nvSpPr>
        <p:spPr>
          <a:xfrm>
            <a:off x="4819300" y="174985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00" name="Shape 40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2                      Source                 Aux                  Target</a:t>
            </a:r>
          </a:p>
        </p:txBody>
      </p:sp>
      <p:grpSp>
        <p:nvGrpSpPr>
          <p:cNvPr id="401" name="Shape 401"/>
          <p:cNvGrpSpPr/>
          <p:nvPr/>
        </p:nvGrpSpPr>
        <p:grpSpPr>
          <a:xfrm>
            <a:off x="5550725" y="4329148"/>
            <a:ext cx="2590800" cy="249000"/>
            <a:chOff x="5550725" y="4329099"/>
            <a:chExt cx="2590800" cy="159300"/>
          </a:xfrm>
        </p:grpSpPr>
        <p:cxnSp>
          <p:nvCxnSpPr>
            <p:cNvPr id="402" name="Shape 40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03" name="Shape 40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04" name="Shape 40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pic>
        <p:nvPicPr>
          <p:cNvPr descr="Screen Shot 2016-03-28 at 4.52.43 PM.png" id="409" name="Shape 40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410" name="Shape 41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411" name="Shape 41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412" name="Shape 412"/>
          <p:cNvPicPr preferRelativeResize="0"/>
          <p:nvPr/>
        </p:nvPicPr>
        <p:blipFill rotWithShape="1">
          <a:blip r:embed="rId4">
            <a:alphaModFix/>
          </a:blip>
          <a:srcRect b="0" l="0" r="0" t="0"/>
          <a:stretch/>
        </p:blipFill>
        <p:spPr>
          <a:xfrm>
            <a:off x="4759400" y="1213299"/>
            <a:ext cx="4072900" cy="3340198"/>
          </a:xfrm>
          <a:prstGeom prst="rect">
            <a:avLst/>
          </a:prstGeom>
          <a:noFill/>
          <a:ln>
            <a:noFill/>
          </a:ln>
        </p:spPr>
      </p:pic>
      <p:sp>
        <p:nvSpPr>
          <p:cNvPr id="413" name="Shape 41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414" name="Shape 414"/>
          <p:cNvSpPr/>
          <p:nvPr/>
        </p:nvSpPr>
        <p:spPr>
          <a:xfrm>
            <a:off x="5352700" y="220705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5" name="Shape 41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Aux                 Source                 Target</a:t>
            </a:r>
          </a:p>
        </p:txBody>
      </p:sp>
      <p:grpSp>
        <p:nvGrpSpPr>
          <p:cNvPr id="416" name="Shape 416"/>
          <p:cNvGrpSpPr/>
          <p:nvPr/>
        </p:nvGrpSpPr>
        <p:grpSpPr>
          <a:xfrm>
            <a:off x="5550725" y="4329148"/>
            <a:ext cx="2590800" cy="249000"/>
            <a:chOff x="5550725" y="4329099"/>
            <a:chExt cx="2590800" cy="159300"/>
          </a:xfrm>
        </p:grpSpPr>
        <p:cxnSp>
          <p:nvCxnSpPr>
            <p:cNvPr id="417" name="Shape 41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18" name="Shape 41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19" name="Shape 41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pic>
        <p:nvPicPr>
          <p:cNvPr descr="Screen Shot 2016-03-28 at 4.52.43 PM.png" id="424" name="Shape 42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425" name="Shape 42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426" name="Shape 42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427" name="Shape 427"/>
          <p:cNvPicPr preferRelativeResize="0"/>
          <p:nvPr/>
        </p:nvPicPr>
        <p:blipFill rotWithShape="1">
          <a:blip r:embed="rId4">
            <a:alphaModFix/>
          </a:blip>
          <a:srcRect b="0" l="0" r="0" t="0"/>
          <a:stretch/>
        </p:blipFill>
        <p:spPr>
          <a:xfrm>
            <a:off x="4759400" y="1213299"/>
            <a:ext cx="4072900" cy="3340198"/>
          </a:xfrm>
          <a:prstGeom prst="rect">
            <a:avLst/>
          </a:prstGeom>
          <a:noFill/>
          <a:ln>
            <a:noFill/>
          </a:ln>
        </p:spPr>
      </p:pic>
      <p:sp>
        <p:nvSpPr>
          <p:cNvPr id="428" name="Shape 42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429" name="Shape 429"/>
          <p:cNvSpPr/>
          <p:nvPr/>
        </p:nvSpPr>
        <p:spPr>
          <a:xfrm>
            <a:off x="5346850" y="2621350"/>
            <a:ext cx="677100" cy="237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0" name="Shape 43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0                      Target                Source                  Aux</a:t>
            </a:r>
          </a:p>
        </p:txBody>
      </p:sp>
      <p:grpSp>
        <p:nvGrpSpPr>
          <p:cNvPr id="431" name="Shape 431"/>
          <p:cNvGrpSpPr/>
          <p:nvPr/>
        </p:nvGrpSpPr>
        <p:grpSpPr>
          <a:xfrm>
            <a:off x="5550725" y="4329148"/>
            <a:ext cx="2590800" cy="249000"/>
            <a:chOff x="5550725" y="4329099"/>
            <a:chExt cx="2590800" cy="159300"/>
          </a:xfrm>
        </p:grpSpPr>
        <p:cxnSp>
          <p:nvCxnSpPr>
            <p:cNvPr id="432" name="Shape 43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33" name="Shape 43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34" name="Shape 43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pic>
        <p:nvPicPr>
          <p:cNvPr descr="Screen Shot 2016-03-28 at 4.52.43 PM.png" id="439" name="Shape 43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440" name="Shape 44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441" name="Shape 44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442" name="Shape 442"/>
          <p:cNvPicPr preferRelativeResize="0"/>
          <p:nvPr/>
        </p:nvPicPr>
        <p:blipFill rotWithShape="1">
          <a:blip r:embed="rId4">
            <a:alphaModFix/>
          </a:blip>
          <a:srcRect b="0" l="0" r="0" t="0"/>
          <a:stretch/>
        </p:blipFill>
        <p:spPr>
          <a:xfrm>
            <a:off x="4759400" y="1213299"/>
            <a:ext cx="4072900" cy="3340198"/>
          </a:xfrm>
          <a:prstGeom prst="rect">
            <a:avLst/>
          </a:prstGeom>
          <a:noFill/>
          <a:ln>
            <a:noFill/>
          </a:ln>
        </p:spPr>
      </p:pic>
      <p:sp>
        <p:nvSpPr>
          <p:cNvPr id="443" name="Shape 44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444" name="Shape 444"/>
          <p:cNvSpPr/>
          <p:nvPr/>
        </p:nvSpPr>
        <p:spPr>
          <a:xfrm>
            <a:off x="5352700" y="220705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45" name="Shape 44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Aux                 Source                 Target</a:t>
            </a:r>
          </a:p>
        </p:txBody>
      </p:sp>
      <p:grpSp>
        <p:nvGrpSpPr>
          <p:cNvPr id="446" name="Shape 446"/>
          <p:cNvGrpSpPr/>
          <p:nvPr/>
        </p:nvGrpSpPr>
        <p:grpSpPr>
          <a:xfrm>
            <a:off x="5550725" y="4329148"/>
            <a:ext cx="2590800" cy="249000"/>
            <a:chOff x="5550725" y="4329099"/>
            <a:chExt cx="2590800" cy="159300"/>
          </a:xfrm>
        </p:grpSpPr>
        <p:cxnSp>
          <p:nvCxnSpPr>
            <p:cNvPr id="447" name="Shape 44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48" name="Shape 44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49" name="Shape 44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pic>
        <p:nvPicPr>
          <p:cNvPr descr="Screen Shot 2016-03-28 at 4.52.43 PM.png" id="454" name="Shape 45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455" name="Shape 45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456" name="Shape 456"/>
          <p:cNvPicPr preferRelativeResize="0"/>
          <p:nvPr/>
        </p:nvPicPr>
        <p:blipFill rotWithShape="1">
          <a:blip r:embed="rId4">
            <a:alphaModFix/>
          </a:blip>
          <a:srcRect b="0" l="0" r="0" t="0"/>
          <a:stretch/>
        </p:blipFill>
        <p:spPr>
          <a:xfrm>
            <a:off x="4792800" y="1093850"/>
            <a:ext cx="4039497" cy="3461824"/>
          </a:xfrm>
          <a:prstGeom prst="rect">
            <a:avLst/>
          </a:prstGeom>
          <a:noFill/>
          <a:ln>
            <a:noFill/>
          </a:ln>
        </p:spPr>
      </p:pic>
      <p:sp>
        <p:nvSpPr>
          <p:cNvPr id="457" name="Shape 457"/>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sp>
        <p:nvSpPr>
          <p:cNvPr id="458" name="Shape 45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459" name="Shape 459"/>
          <p:cNvSpPr/>
          <p:nvPr/>
        </p:nvSpPr>
        <p:spPr>
          <a:xfrm>
            <a:off x="5328775" y="222837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0" name="Shape 46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Aux                 Source                 Target</a:t>
            </a:r>
          </a:p>
        </p:txBody>
      </p:sp>
      <p:grpSp>
        <p:nvGrpSpPr>
          <p:cNvPr id="461" name="Shape 461"/>
          <p:cNvGrpSpPr/>
          <p:nvPr/>
        </p:nvGrpSpPr>
        <p:grpSpPr>
          <a:xfrm>
            <a:off x="5550725" y="4329148"/>
            <a:ext cx="2590800" cy="249000"/>
            <a:chOff x="5550725" y="4329099"/>
            <a:chExt cx="2590800" cy="159300"/>
          </a:xfrm>
        </p:grpSpPr>
        <p:cxnSp>
          <p:nvCxnSpPr>
            <p:cNvPr id="462" name="Shape 46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63" name="Shape 46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64" name="Shape 46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pic>
        <p:nvPicPr>
          <p:cNvPr descr="Screen Shot 2016-03-28 at 4.52.43 PM.png" id="469" name="Shape 46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470" name="Shape 47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471" name="Shape 471"/>
          <p:cNvPicPr preferRelativeResize="0"/>
          <p:nvPr/>
        </p:nvPicPr>
        <p:blipFill rotWithShape="1">
          <a:blip r:embed="rId4">
            <a:alphaModFix/>
          </a:blip>
          <a:srcRect b="0" l="0" r="0" t="0"/>
          <a:stretch/>
        </p:blipFill>
        <p:spPr>
          <a:xfrm>
            <a:off x="4792800" y="1093850"/>
            <a:ext cx="4039497" cy="3461824"/>
          </a:xfrm>
          <a:prstGeom prst="rect">
            <a:avLst/>
          </a:prstGeom>
          <a:noFill/>
          <a:ln>
            <a:noFill/>
          </a:ln>
        </p:spPr>
      </p:pic>
      <p:sp>
        <p:nvSpPr>
          <p:cNvPr id="472" name="Shape 472"/>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sp>
        <p:nvSpPr>
          <p:cNvPr id="473" name="Shape 47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474" name="Shape 474"/>
          <p:cNvSpPr/>
          <p:nvPr/>
        </p:nvSpPr>
        <p:spPr>
          <a:xfrm>
            <a:off x="5941550" y="2640900"/>
            <a:ext cx="670800"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75" name="Shape 47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0                      Source                 Aux                  Target</a:t>
            </a:r>
          </a:p>
        </p:txBody>
      </p:sp>
      <p:grpSp>
        <p:nvGrpSpPr>
          <p:cNvPr id="476" name="Shape 476"/>
          <p:cNvGrpSpPr/>
          <p:nvPr/>
        </p:nvGrpSpPr>
        <p:grpSpPr>
          <a:xfrm>
            <a:off x="5550725" y="4329148"/>
            <a:ext cx="2590800" cy="249000"/>
            <a:chOff x="5550725" y="4329099"/>
            <a:chExt cx="2590800" cy="159300"/>
          </a:xfrm>
        </p:grpSpPr>
        <p:cxnSp>
          <p:nvCxnSpPr>
            <p:cNvPr id="477" name="Shape 47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78" name="Shape 47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79" name="Shape 47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pic>
        <p:nvPicPr>
          <p:cNvPr descr="Screen Shot 2016-03-28 at 4.52.43 PM.png" id="484" name="Shape 48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485" name="Shape 48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486" name="Shape 486"/>
          <p:cNvPicPr preferRelativeResize="0"/>
          <p:nvPr/>
        </p:nvPicPr>
        <p:blipFill rotWithShape="1">
          <a:blip r:embed="rId4">
            <a:alphaModFix/>
          </a:blip>
          <a:srcRect b="0" l="0" r="0" t="0"/>
          <a:stretch/>
        </p:blipFill>
        <p:spPr>
          <a:xfrm>
            <a:off x="4792800" y="1093850"/>
            <a:ext cx="4039497" cy="3461824"/>
          </a:xfrm>
          <a:prstGeom prst="rect">
            <a:avLst/>
          </a:prstGeom>
          <a:noFill/>
          <a:ln>
            <a:noFill/>
          </a:ln>
        </p:spPr>
      </p:pic>
      <p:sp>
        <p:nvSpPr>
          <p:cNvPr id="487" name="Shape 487"/>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sp>
        <p:nvSpPr>
          <p:cNvPr id="488" name="Shape 48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489" name="Shape 489"/>
          <p:cNvSpPr/>
          <p:nvPr/>
        </p:nvSpPr>
        <p:spPr>
          <a:xfrm>
            <a:off x="5338550" y="218925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0" name="Shape 49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Aux                 Source                 Target</a:t>
            </a:r>
          </a:p>
        </p:txBody>
      </p:sp>
      <p:grpSp>
        <p:nvGrpSpPr>
          <p:cNvPr id="491" name="Shape 491"/>
          <p:cNvGrpSpPr/>
          <p:nvPr/>
        </p:nvGrpSpPr>
        <p:grpSpPr>
          <a:xfrm>
            <a:off x="5550725" y="4329148"/>
            <a:ext cx="2590800" cy="249000"/>
            <a:chOff x="5550725" y="4329099"/>
            <a:chExt cx="2590800" cy="159300"/>
          </a:xfrm>
        </p:grpSpPr>
        <p:cxnSp>
          <p:nvCxnSpPr>
            <p:cNvPr id="492" name="Shape 49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93" name="Shape 49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494" name="Shape 49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pic>
        <p:nvPicPr>
          <p:cNvPr descr="Screen Shot 2016-03-28 at 4.52.43 PM.png" id="499" name="Shape 49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500" name="Shape 50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501" name="Shape 501"/>
          <p:cNvPicPr preferRelativeResize="0"/>
          <p:nvPr/>
        </p:nvPicPr>
        <p:blipFill rotWithShape="1">
          <a:blip r:embed="rId4">
            <a:alphaModFix/>
          </a:blip>
          <a:srcRect b="0" l="0" r="0" t="0"/>
          <a:stretch/>
        </p:blipFill>
        <p:spPr>
          <a:xfrm>
            <a:off x="4792800" y="1093850"/>
            <a:ext cx="4039497" cy="3461824"/>
          </a:xfrm>
          <a:prstGeom prst="rect">
            <a:avLst/>
          </a:prstGeom>
          <a:noFill/>
          <a:ln>
            <a:noFill/>
          </a:ln>
        </p:spPr>
      </p:pic>
      <p:sp>
        <p:nvSpPr>
          <p:cNvPr id="502" name="Shape 502"/>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sp>
        <p:nvSpPr>
          <p:cNvPr id="503" name="Shape 50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504" name="Shape 504"/>
          <p:cNvSpPr/>
          <p:nvPr/>
        </p:nvSpPr>
        <p:spPr>
          <a:xfrm>
            <a:off x="4888425" y="176247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05" name="Shape 50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2                      Source                 Aux                  Target</a:t>
            </a:r>
          </a:p>
        </p:txBody>
      </p:sp>
      <p:grpSp>
        <p:nvGrpSpPr>
          <p:cNvPr id="506" name="Shape 506"/>
          <p:cNvGrpSpPr/>
          <p:nvPr/>
        </p:nvGrpSpPr>
        <p:grpSpPr>
          <a:xfrm>
            <a:off x="5550725" y="4329148"/>
            <a:ext cx="2590800" cy="249000"/>
            <a:chOff x="5550725" y="4329099"/>
            <a:chExt cx="2590800" cy="159300"/>
          </a:xfrm>
        </p:grpSpPr>
        <p:cxnSp>
          <p:nvCxnSpPr>
            <p:cNvPr id="507" name="Shape 50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08" name="Shape 50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09" name="Shape 50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pic>
        <p:nvPicPr>
          <p:cNvPr descr="Screen Shot 2016-03-28 at 4.52.43 PM.png" id="514" name="Shape 51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515" name="Shape 51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pic>
        <p:nvPicPr>
          <p:cNvPr id="516" name="Shape 516"/>
          <p:cNvPicPr preferRelativeResize="0"/>
          <p:nvPr/>
        </p:nvPicPr>
        <p:blipFill rotWithShape="1">
          <a:blip r:embed="rId4">
            <a:alphaModFix/>
          </a:blip>
          <a:srcRect b="0" l="0" r="0" t="0"/>
          <a:stretch/>
        </p:blipFill>
        <p:spPr>
          <a:xfrm>
            <a:off x="4792800" y="1093850"/>
            <a:ext cx="4039497" cy="3461824"/>
          </a:xfrm>
          <a:prstGeom prst="rect">
            <a:avLst/>
          </a:prstGeom>
          <a:noFill/>
          <a:ln>
            <a:noFill/>
          </a:ln>
        </p:spPr>
      </p:pic>
      <p:sp>
        <p:nvSpPr>
          <p:cNvPr id="517" name="Shape 517"/>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sp>
        <p:nvSpPr>
          <p:cNvPr id="518" name="Shape 51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519" name="Shape 519"/>
          <p:cNvSpPr/>
          <p:nvPr/>
        </p:nvSpPr>
        <p:spPr>
          <a:xfrm>
            <a:off x="6109975" y="122867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20" name="Shape 52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3                      Source                 Target                   Aux</a:t>
            </a:r>
          </a:p>
        </p:txBody>
      </p:sp>
      <p:grpSp>
        <p:nvGrpSpPr>
          <p:cNvPr id="521" name="Shape 521"/>
          <p:cNvGrpSpPr/>
          <p:nvPr/>
        </p:nvGrpSpPr>
        <p:grpSpPr>
          <a:xfrm>
            <a:off x="5550725" y="4329148"/>
            <a:ext cx="2590800" cy="249000"/>
            <a:chOff x="5550725" y="4329099"/>
            <a:chExt cx="2590800" cy="159300"/>
          </a:xfrm>
        </p:grpSpPr>
        <p:cxnSp>
          <p:nvCxnSpPr>
            <p:cNvPr id="522" name="Shape 52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23" name="Shape 52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24" name="Shape 52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Factorials Step to Step</a:t>
            </a:r>
          </a:p>
        </p:txBody>
      </p:sp>
      <p:sp>
        <p:nvSpPr>
          <p:cNvPr id="82" name="Shape 82"/>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37307"/>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EEEEEE"/>
                </a:highlight>
                <a:latin typeface="Courier New"/>
                <a:ea typeface="Courier New"/>
                <a:cs typeface="Courier New"/>
                <a:sym typeface="Courier New"/>
              </a:rPr>
              <a:t>fact(</a:t>
            </a:r>
            <a:r>
              <a:rPr b="0" i="0" lang="en" sz="1200" u="none" cap="none" strike="noStrike">
                <a:solidFill>
                  <a:srgbClr val="800000"/>
                </a:solidFill>
                <a:highlight>
                  <a:srgbClr val="EEEEEE"/>
                </a:highlight>
                <a:latin typeface="Courier New"/>
                <a:ea typeface="Courier New"/>
                <a:cs typeface="Courier New"/>
                <a:sym typeface="Courier New"/>
              </a:rPr>
              <a:t>4</a:t>
            </a: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808080"/>
                </a:solidFill>
                <a:highlight>
                  <a:srgbClr val="EEEEEE"/>
                </a:highlight>
                <a:latin typeface="Courier New"/>
                <a:ea typeface="Courier New"/>
                <a:cs typeface="Courier New"/>
                <a:sym typeface="Courier New"/>
              </a:rPr>
              <a:t># 1st call with 4</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800000"/>
                </a:solidFill>
                <a:highlight>
                  <a:srgbClr val="EEEEEE"/>
                </a:highlight>
                <a:latin typeface="Courier New"/>
                <a:ea typeface="Courier New"/>
                <a:cs typeface="Courier New"/>
                <a:sym typeface="Courier New"/>
              </a:rPr>
              <a:t>4</a:t>
            </a:r>
            <a:r>
              <a:rPr b="0" i="0" lang="en" sz="1200" u="none" cap="none" strike="noStrike">
                <a:solidFill>
                  <a:srgbClr val="000000"/>
                </a:solidFill>
                <a:highlight>
                  <a:srgbClr val="EEEEEE"/>
                </a:highlight>
                <a:latin typeface="Courier New"/>
                <a:ea typeface="Courier New"/>
                <a:cs typeface="Courier New"/>
                <a:sym typeface="Courier New"/>
              </a:rPr>
              <a:t> * fact(</a:t>
            </a:r>
            <a:r>
              <a:rPr b="0" i="0" lang="en" sz="1200" u="none" cap="none" strike="noStrike">
                <a:solidFill>
                  <a:srgbClr val="800000"/>
                </a:solidFill>
                <a:highlight>
                  <a:srgbClr val="EEEEEE"/>
                </a:highlight>
                <a:latin typeface="Courier New"/>
                <a:ea typeface="Courier New"/>
                <a:cs typeface="Courier New"/>
                <a:sym typeface="Courier New"/>
              </a:rPr>
              <a:t>3</a:t>
            </a: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808080"/>
                </a:solidFill>
                <a:highlight>
                  <a:srgbClr val="EEEEEE"/>
                </a:highlight>
                <a:latin typeface="Courier New"/>
                <a:ea typeface="Courier New"/>
                <a:cs typeface="Courier New"/>
                <a:sym typeface="Courier New"/>
              </a:rPr>
              <a:t># 2nd call with 3</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800000"/>
                </a:solidFill>
                <a:highlight>
                  <a:srgbClr val="EEEEEE"/>
                </a:highlight>
                <a:latin typeface="Courier New"/>
                <a:ea typeface="Courier New"/>
                <a:cs typeface="Courier New"/>
                <a:sym typeface="Courier New"/>
              </a:rPr>
              <a:t>4</a:t>
            </a:r>
            <a:r>
              <a:rPr b="0" i="0" lang="en" sz="1200" u="none" cap="none" strike="noStrike">
                <a:solidFill>
                  <a:srgbClr val="000000"/>
                </a:solidFill>
                <a:highlight>
                  <a:srgbClr val="EEEEEE"/>
                </a:highlight>
                <a:latin typeface="Courier New"/>
                <a:ea typeface="Courier New"/>
                <a:cs typeface="Courier New"/>
                <a:sym typeface="Courier New"/>
              </a:rPr>
              <a:t> * </a:t>
            </a:r>
            <a:r>
              <a:rPr b="0" i="0" lang="en" sz="1200" u="none" cap="none" strike="noStrike">
                <a:solidFill>
                  <a:srgbClr val="800000"/>
                </a:solidFill>
                <a:highlight>
                  <a:srgbClr val="EEEEEE"/>
                </a:highlight>
                <a:latin typeface="Courier New"/>
                <a:ea typeface="Courier New"/>
                <a:cs typeface="Courier New"/>
                <a:sym typeface="Courier New"/>
              </a:rPr>
              <a:t>3</a:t>
            </a:r>
            <a:r>
              <a:rPr b="0" i="0" lang="en" sz="1200" u="none" cap="none" strike="noStrike">
                <a:solidFill>
                  <a:srgbClr val="000000"/>
                </a:solidFill>
                <a:highlight>
                  <a:srgbClr val="EEEEEE"/>
                </a:highlight>
                <a:latin typeface="Courier New"/>
                <a:ea typeface="Courier New"/>
                <a:cs typeface="Courier New"/>
                <a:sym typeface="Courier New"/>
              </a:rPr>
              <a:t> * fact(</a:t>
            </a:r>
            <a:r>
              <a:rPr b="0" i="0" lang="en" sz="1200" u="none" cap="none" strike="noStrike">
                <a:solidFill>
                  <a:srgbClr val="800000"/>
                </a:solidFill>
                <a:highlight>
                  <a:srgbClr val="EEEEEE"/>
                </a:highlight>
                <a:latin typeface="Courier New"/>
                <a:ea typeface="Courier New"/>
                <a:cs typeface="Courier New"/>
                <a:sym typeface="Courier New"/>
              </a:rPr>
              <a:t>2</a:t>
            </a: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808080"/>
                </a:solidFill>
                <a:highlight>
                  <a:srgbClr val="EEEEEE"/>
                </a:highlight>
                <a:latin typeface="Courier New"/>
                <a:ea typeface="Courier New"/>
                <a:cs typeface="Courier New"/>
                <a:sym typeface="Courier New"/>
              </a:rPr>
              <a:t># 3rd call with 2</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800000"/>
                </a:solidFill>
                <a:highlight>
                  <a:srgbClr val="EEEEEE"/>
                </a:highlight>
                <a:latin typeface="Courier New"/>
                <a:ea typeface="Courier New"/>
                <a:cs typeface="Courier New"/>
                <a:sym typeface="Courier New"/>
              </a:rPr>
              <a:t>4</a:t>
            </a:r>
            <a:r>
              <a:rPr b="0" i="0" lang="en" sz="1200" u="none" cap="none" strike="noStrike">
                <a:solidFill>
                  <a:srgbClr val="000000"/>
                </a:solidFill>
                <a:highlight>
                  <a:srgbClr val="EEEEEE"/>
                </a:highlight>
                <a:latin typeface="Courier New"/>
                <a:ea typeface="Courier New"/>
                <a:cs typeface="Courier New"/>
                <a:sym typeface="Courier New"/>
              </a:rPr>
              <a:t> * </a:t>
            </a:r>
            <a:r>
              <a:rPr b="0" i="0" lang="en" sz="1200" u="none" cap="none" strike="noStrike">
                <a:solidFill>
                  <a:srgbClr val="800000"/>
                </a:solidFill>
                <a:highlight>
                  <a:srgbClr val="EEEEEE"/>
                </a:highlight>
                <a:latin typeface="Courier New"/>
                <a:ea typeface="Courier New"/>
                <a:cs typeface="Courier New"/>
                <a:sym typeface="Courier New"/>
              </a:rPr>
              <a:t>3</a:t>
            </a:r>
            <a:r>
              <a:rPr b="0" i="0" lang="en" sz="1200" u="none" cap="none" strike="noStrike">
                <a:solidFill>
                  <a:srgbClr val="000000"/>
                </a:solidFill>
                <a:highlight>
                  <a:srgbClr val="EEEEEE"/>
                </a:highlight>
                <a:latin typeface="Courier New"/>
                <a:ea typeface="Courier New"/>
                <a:cs typeface="Courier New"/>
                <a:sym typeface="Courier New"/>
              </a:rPr>
              <a:t> * </a:t>
            </a:r>
            <a:r>
              <a:rPr b="0" i="0" lang="en" sz="1200" u="none" cap="none" strike="noStrike">
                <a:solidFill>
                  <a:srgbClr val="800000"/>
                </a:solidFill>
                <a:highlight>
                  <a:srgbClr val="EEEEEE"/>
                </a:highlight>
                <a:latin typeface="Courier New"/>
                <a:ea typeface="Courier New"/>
                <a:cs typeface="Courier New"/>
                <a:sym typeface="Courier New"/>
              </a:rPr>
              <a:t>2</a:t>
            </a:r>
            <a:r>
              <a:rPr b="0" i="0" lang="en" sz="1200" u="none" cap="none" strike="noStrike">
                <a:solidFill>
                  <a:srgbClr val="000000"/>
                </a:solidFill>
                <a:highlight>
                  <a:srgbClr val="EEEEEE"/>
                </a:highlight>
                <a:latin typeface="Courier New"/>
                <a:ea typeface="Courier New"/>
                <a:cs typeface="Courier New"/>
                <a:sym typeface="Courier New"/>
              </a:rPr>
              <a:t> * fact(</a:t>
            </a:r>
            <a:r>
              <a:rPr b="0" i="0" lang="en" sz="1200" u="none" cap="none" strike="noStrike">
                <a:solidFill>
                  <a:srgbClr val="800000"/>
                </a:solidFill>
                <a:highlight>
                  <a:srgbClr val="EEEEEE"/>
                </a:highlight>
                <a:latin typeface="Courier New"/>
                <a:ea typeface="Courier New"/>
                <a:cs typeface="Courier New"/>
                <a:sym typeface="Courier New"/>
              </a:rPr>
              <a:t>1</a:t>
            </a: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808080"/>
                </a:solidFill>
                <a:highlight>
                  <a:srgbClr val="EEEEEE"/>
                </a:highlight>
                <a:latin typeface="Courier New"/>
                <a:ea typeface="Courier New"/>
                <a:cs typeface="Courier New"/>
                <a:sym typeface="Courier New"/>
              </a:rPr>
              <a:t># 4th call with 1</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800000"/>
                </a:solidFill>
                <a:highlight>
                  <a:srgbClr val="EEEEEE"/>
                </a:highlight>
                <a:latin typeface="Courier New"/>
                <a:ea typeface="Courier New"/>
                <a:cs typeface="Courier New"/>
                <a:sym typeface="Courier New"/>
              </a:rPr>
              <a:t>4</a:t>
            </a:r>
            <a:r>
              <a:rPr b="0" i="0" lang="en" sz="1200" u="none" cap="none" strike="noStrike">
                <a:solidFill>
                  <a:srgbClr val="000000"/>
                </a:solidFill>
                <a:highlight>
                  <a:srgbClr val="EEEEEE"/>
                </a:highlight>
                <a:latin typeface="Courier New"/>
                <a:ea typeface="Courier New"/>
                <a:cs typeface="Courier New"/>
                <a:sym typeface="Courier New"/>
              </a:rPr>
              <a:t> * </a:t>
            </a:r>
            <a:r>
              <a:rPr b="0" i="0" lang="en" sz="1200" u="none" cap="none" strike="noStrike">
                <a:solidFill>
                  <a:srgbClr val="800000"/>
                </a:solidFill>
                <a:highlight>
                  <a:srgbClr val="EEEEEE"/>
                </a:highlight>
                <a:latin typeface="Courier New"/>
                <a:ea typeface="Courier New"/>
                <a:cs typeface="Courier New"/>
                <a:sym typeface="Courier New"/>
              </a:rPr>
              <a:t>3</a:t>
            </a:r>
            <a:r>
              <a:rPr b="0" i="0" lang="en" sz="1200" u="none" cap="none" strike="noStrike">
                <a:solidFill>
                  <a:srgbClr val="000000"/>
                </a:solidFill>
                <a:highlight>
                  <a:srgbClr val="EEEEEE"/>
                </a:highlight>
                <a:latin typeface="Courier New"/>
                <a:ea typeface="Courier New"/>
                <a:cs typeface="Courier New"/>
                <a:sym typeface="Courier New"/>
              </a:rPr>
              <a:t> * </a:t>
            </a:r>
            <a:r>
              <a:rPr b="0" i="0" lang="en" sz="1200" u="none" cap="none" strike="noStrike">
                <a:solidFill>
                  <a:srgbClr val="800000"/>
                </a:solidFill>
                <a:highlight>
                  <a:srgbClr val="EEEEEE"/>
                </a:highlight>
                <a:latin typeface="Courier New"/>
                <a:ea typeface="Courier New"/>
                <a:cs typeface="Courier New"/>
                <a:sym typeface="Courier New"/>
              </a:rPr>
              <a:t>2</a:t>
            </a: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800000"/>
                </a:solidFill>
                <a:latin typeface="Courier New"/>
                <a:ea typeface="Courier New"/>
                <a:cs typeface="Courier New"/>
                <a:sym typeface="Courier New"/>
              </a:rPr>
              <a:t>1</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808080"/>
                </a:solidFill>
                <a:highlight>
                  <a:srgbClr val="EEEEEE"/>
                </a:highlight>
                <a:latin typeface="Courier New"/>
                <a:ea typeface="Courier New"/>
                <a:cs typeface="Courier New"/>
                <a:sym typeface="Courier New"/>
              </a:rPr>
              <a:t># </a:t>
            </a:r>
            <a:r>
              <a:rPr b="0" i="0" lang="en" sz="1200" u="none" cap="none" strike="noStrike">
                <a:solidFill>
                  <a:srgbClr val="808080"/>
                </a:solidFill>
                <a:latin typeface="Courier New"/>
                <a:ea typeface="Courier New"/>
                <a:cs typeface="Courier New"/>
                <a:sym typeface="Courier New"/>
              </a:rPr>
              <a:t>return from 4th call as x = 1</a:t>
            </a:r>
            <a:br>
              <a:rPr b="0" i="0" lang="en" sz="1200" u="none" cap="none" strike="noStrike">
                <a:solidFill>
                  <a:srgbClr val="000000"/>
                </a:solidFill>
                <a:highlight>
                  <a:srgbClr val="EEEEEE"/>
                </a:highlight>
                <a:latin typeface="Courier New"/>
                <a:ea typeface="Courier New"/>
                <a:cs typeface="Courier New"/>
                <a:sym typeface="Courier New"/>
              </a:rPr>
            </a:br>
            <a:r>
              <a:rPr b="0" i="0" lang="en" sz="1200" u="none" cap="none" strike="noStrike">
                <a:solidFill>
                  <a:srgbClr val="800000"/>
                </a:solidFill>
                <a:highlight>
                  <a:srgbClr val="EEEEEE"/>
                </a:highlight>
                <a:latin typeface="Courier New"/>
                <a:ea typeface="Courier New"/>
                <a:cs typeface="Courier New"/>
                <a:sym typeface="Courier New"/>
              </a:rPr>
              <a:t>4</a:t>
            </a:r>
            <a:r>
              <a:rPr b="0" i="0" lang="en" sz="1200" u="none" cap="none" strike="noStrike">
                <a:solidFill>
                  <a:srgbClr val="000000"/>
                </a:solidFill>
                <a:highlight>
                  <a:srgbClr val="EEEEEE"/>
                </a:highlight>
                <a:latin typeface="Courier New"/>
                <a:ea typeface="Courier New"/>
                <a:cs typeface="Courier New"/>
                <a:sym typeface="Courier New"/>
              </a:rPr>
              <a:t> * </a:t>
            </a:r>
            <a:r>
              <a:rPr b="0" i="0" lang="en" sz="1200" u="none" cap="none" strike="noStrike">
                <a:solidFill>
                  <a:srgbClr val="800000"/>
                </a:solidFill>
                <a:highlight>
                  <a:srgbClr val="EEEEEE"/>
                </a:highlight>
                <a:latin typeface="Courier New"/>
                <a:ea typeface="Courier New"/>
                <a:cs typeface="Courier New"/>
                <a:sym typeface="Courier New"/>
              </a:rPr>
              <a:t>3 </a:t>
            </a:r>
            <a:r>
              <a:rPr b="0" i="0" lang="en" sz="1200" u="none" cap="none" strike="noStrike">
                <a:solidFill>
                  <a:srgbClr val="000000"/>
                </a:solidFill>
                <a:highlight>
                  <a:srgbClr val="EEEEEE"/>
                </a:highlight>
                <a:latin typeface="Courier New"/>
                <a:ea typeface="Courier New"/>
                <a:cs typeface="Courier New"/>
                <a:sym typeface="Courier New"/>
              </a:rPr>
              <a:t>*</a:t>
            </a:r>
            <a:r>
              <a:rPr b="0" i="0" lang="en" sz="1200" u="none" cap="none" strike="noStrike">
                <a:solidFill>
                  <a:srgbClr val="800000"/>
                </a:solidFill>
                <a:highlight>
                  <a:srgbClr val="EEEEEE"/>
                </a:highlight>
                <a:latin typeface="Courier New"/>
                <a:ea typeface="Courier New"/>
                <a:cs typeface="Courier New"/>
                <a:sym typeface="Courier New"/>
              </a:rPr>
              <a:t> 2</a:t>
            </a: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808080"/>
                </a:solidFill>
                <a:highlight>
                  <a:srgbClr val="EEEEEE"/>
                </a:highlight>
                <a:latin typeface="Courier New"/>
                <a:ea typeface="Courier New"/>
                <a:cs typeface="Courier New"/>
                <a:sym typeface="Courier New"/>
              </a:rPr>
              <a:t># return from 3rd call</a:t>
            </a:r>
            <a:br>
              <a:rPr b="0" i="0" lang="en" sz="1200" u="none" cap="none" strike="noStrike">
                <a:solidFill>
                  <a:srgbClr val="808080"/>
                </a:solidFill>
                <a:highlight>
                  <a:srgbClr val="EEEEEE"/>
                </a:highlight>
                <a:latin typeface="Courier New"/>
                <a:ea typeface="Courier New"/>
                <a:cs typeface="Courier New"/>
                <a:sym typeface="Courier New"/>
              </a:rPr>
            </a:br>
            <a:r>
              <a:rPr b="0" i="0" lang="en" sz="1200" u="none" cap="none" strike="noStrike">
                <a:solidFill>
                  <a:srgbClr val="980000"/>
                </a:solidFill>
                <a:highlight>
                  <a:srgbClr val="EEEEEE"/>
                </a:highlight>
                <a:latin typeface="Courier New"/>
                <a:ea typeface="Courier New"/>
                <a:cs typeface="Courier New"/>
                <a:sym typeface="Courier New"/>
              </a:rPr>
              <a:t>4</a:t>
            </a:r>
            <a:r>
              <a:rPr b="0" i="0" lang="en" sz="1200" u="none" cap="none" strike="noStrike">
                <a:solidFill>
                  <a:srgbClr val="808080"/>
                </a:solidFill>
                <a:highlight>
                  <a:srgbClr val="EEEEEE"/>
                </a:highlight>
                <a:latin typeface="Courier New"/>
                <a:ea typeface="Courier New"/>
                <a:cs typeface="Courier New"/>
                <a:sym typeface="Courier New"/>
              </a:rPr>
              <a:t> </a:t>
            </a:r>
            <a:r>
              <a:rPr b="0" i="0" lang="en" sz="1200" u="none" cap="none" strike="noStrike">
                <a:solidFill>
                  <a:srgbClr val="000000"/>
                </a:solidFill>
                <a:highlight>
                  <a:srgbClr val="EEEEEE"/>
                </a:highlight>
                <a:latin typeface="Courier New"/>
                <a:ea typeface="Courier New"/>
                <a:cs typeface="Courier New"/>
                <a:sym typeface="Courier New"/>
              </a:rPr>
              <a:t>*</a:t>
            </a:r>
            <a:r>
              <a:rPr b="0" i="0" lang="en" sz="1200" u="none" cap="none" strike="noStrike">
                <a:solidFill>
                  <a:srgbClr val="808080"/>
                </a:solidFill>
                <a:highlight>
                  <a:srgbClr val="EEEEEE"/>
                </a:highlight>
                <a:latin typeface="Courier New"/>
                <a:ea typeface="Courier New"/>
                <a:cs typeface="Courier New"/>
                <a:sym typeface="Courier New"/>
              </a:rPr>
              <a:t> </a:t>
            </a:r>
            <a:r>
              <a:rPr b="0" i="0" lang="en" sz="1200" u="none" cap="none" strike="noStrike">
                <a:solidFill>
                  <a:srgbClr val="980000"/>
                </a:solidFill>
                <a:highlight>
                  <a:srgbClr val="EEEEEE"/>
                </a:highlight>
                <a:latin typeface="Courier New"/>
                <a:ea typeface="Courier New"/>
                <a:cs typeface="Courier New"/>
                <a:sym typeface="Courier New"/>
              </a:rPr>
              <a:t>6</a:t>
            </a:r>
            <a:r>
              <a:rPr b="0" i="0" lang="en" sz="1200" u="none" cap="none" strike="noStrike">
                <a:solidFill>
                  <a:srgbClr val="000000"/>
                </a:solidFill>
                <a:highlight>
                  <a:srgbClr val="EEEEEE"/>
                </a:highlight>
                <a:latin typeface="Courier New"/>
                <a:ea typeface="Courier New"/>
                <a:cs typeface="Courier New"/>
                <a:sym typeface="Courier New"/>
              </a:rPr>
              <a:t>                          </a:t>
            </a:r>
            <a:r>
              <a:rPr b="0" i="0" lang="en" sz="1200" u="none" cap="none" strike="noStrike">
                <a:solidFill>
                  <a:srgbClr val="808080"/>
                </a:solidFill>
                <a:highlight>
                  <a:srgbClr val="EEEEEE"/>
                </a:highlight>
                <a:latin typeface="Courier New"/>
                <a:ea typeface="Courier New"/>
                <a:cs typeface="Courier New"/>
                <a:sym typeface="Courier New"/>
              </a:rPr>
              <a:t># return from 2nd call</a:t>
            </a:r>
            <a:br>
              <a:rPr b="0" i="0" lang="en" sz="1200" u="none" cap="none" strike="noStrike">
                <a:solidFill>
                  <a:srgbClr val="808080"/>
                </a:solidFill>
                <a:highlight>
                  <a:srgbClr val="EEEEEE"/>
                </a:highlight>
                <a:latin typeface="Courier New"/>
                <a:ea typeface="Courier New"/>
                <a:cs typeface="Courier New"/>
                <a:sym typeface="Courier New"/>
              </a:rPr>
            </a:br>
            <a:r>
              <a:rPr b="0" i="0" lang="en" sz="1200" u="none" cap="none" strike="noStrike">
                <a:solidFill>
                  <a:srgbClr val="980000"/>
                </a:solidFill>
                <a:highlight>
                  <a:srgbClr val="EEEEEE"/>
                </a:highlight>
                <a:latin typeface="Courier New"/>
                <a:ea typeface="Courier New"/>
                <a:cs typeface="Courier New"/>
                <a:sym typeface="Courier New"/>
              </a:rPr>
              <a:t>24                             </a:t>
            </a:r>
            <a:r>
              <a:rPr b="0" i="0" lang="en" sz="1200" u="none" cap="none" strike="noStrike">
                <a:solidFill>
                  <a:srgbClr val="808080"/>
                </a:solidFill>
                <a:latin typeface="Courier New"/>
                <a:ea typeface="Courier New"/>
                <a:cs typeface="Courier New"/>
                <a:sym typeface="Courier New"/>
              </a:rPr>
              <a:t># return from 1st call</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pic>
        <p:nvPicPr>
          <p:cNvPr descr="Screen Shot 2016-03-28 at 4.52.43 PM.png" id="529" name="Shape 52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530" name="Shape 53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531" name="Shape 53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532" name="Shape 532"/>
          <p:cNvPicPr preferRelativeResize="0"/>
          <p:nvPr/>
        </p:nvPicPr>
        <p:blipFill rotWithShape="1">
          <a:blip r:embed="rId4">
            <a:alphaModFix/>
          </a:blip>
          <a:srcRect b="0" l="0" r="0" t="0"/>
          <a:stretch/>
        </p:blipFill>
        <p:spPr>
          <a:xfrm>
            <a:off x="4675050" y="1107050"/>
            <a:ext cx="4072900" cy="3461824"/>
          </a:xfrm>
          <a:prstGeom prst="rect">
            <a:avLst/>
          </a:prstGeom>
          <a:noFill/>
          <a:ln>
            <a:noFill/>
          </a:ln>
        </p:spPr>
      </p:pic>
      <p:sp>
        <p:nvSpPr>
          <p:cNvPr id="533" name="Shape 53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534" name="Shape 534"/>
          <p:cNvSpPr/>
          <p:nvPr/>
        </p:nvSpPr>
        <p:spPr>
          <a:xfrm>
            <a:off x="6109975" y="122867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35" name="Shape 53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3                      Source                 Target                   Aux</a:t>
            </a:r>
          </a:p>
        </p:txBody>
      </p:sp>
      <p:grpSp>
        <p:nvGrpSpPr>
          <p:cNvPr id="536" name="Shape 536"/>
          <p:cNvGrpSpPr/>
          <p:nvPr/>
        </p:nvGrpSpPr>
        <p:grpSpPr>
          <a:xfrm>
            <a:off x="5550725" y="4329148"/>
            <a:ext cx="2590800" cy="249000"/>
            <a:chOff x="5550725" y="4329099"/>
            <a:chExt cx="2590800" cy="159300"/>
          </a:xfrm>
        </p:grpSpPr>
        <p:cxnSp>
          <p:nvCxnSpPr>
            <p:cNvPr id="537" name="Shape 53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38" name="Shape 53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39" name="Shape 53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pic>
        <p:nvPicPr>
          <p:cNvPr descr="Screen Shot 2016-03-28 at 4.52.43 PM.png" id="544" name="Shape 54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545" name="Shape 54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546" name="Shape 54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547" name="Shape 547"/>
          <p:cNvPicPr preferRelativeResize="0"/>
          <p:nvPr/>
        </p:nvPicPr>
        <p:blipFill rotWithShape="1">
          <a:blip r:embed="rId4">
            <a:alphaModFix/>
          </a:blip>
          <a:srcRect b="0" l="0" r="0" t="0"/>
          <a:stretch/>
        </p:blipFill>
        <p:spPr>
          <a:xfrm>
            <a:off x="4675050" y="1107050"/>
            <a:ext cx="4072900" cy="3461824"/>
          </a:xfrm>
          <a:prstGeom prst="rect">
            <a:avLst/>
          </a:prstGeom>
          <a:noFill/>
          <a:ln>
            <a:noFill/>
          </a:ln>
        </p:spPr>
      </p:pic>
      <p:sp>
        <p:nvSpPr>
          <p:cNvPr id="548" name="Shape 54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549" name="Shape 549"/>
          <p:cNvSpPr/>
          <p:nvPr/>
        </p:nvSpPr>
        <p:spPr>
          <a:xfrm>
            <a:off x="7381850" y="175270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50" name="Shape 55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2                      Aux                 Target                  Source</a:t>
            </a:r>
          </a:p>
        </p:txBody>
      </p:sp>
      <p:grpSp>
        <p:nvGrpSpPr>
          <p:cNvPr id="551" name="Shape 551"/>
          <p:cNvGrpSpPr/>
          <p:nvPr/>
        </p:nvGrpSpPr>
        <p:grpSpPr>
          <a:xfrm>
            <a:off x="5550725" y="4329148"/>
            <a:ext cx="2590800" cy="249000"/>
            <a:chOff x="5550725" y="4329099"/>
            <a:chExt cx="2590800" cy="159300"/>
          </a:xfrm>
        </p:grpSpPr>
        <p:cxnSp>
          <p:nvCxnSpPr>
            <p:cNvPr id="552" name="Shape 55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53" name="Shape 55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54" name="Shape 55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pic>
        <p:nvPicPr>
          <p:cNvPr descr="Screen Shot 2016-03-28 at 4.52.43 PM.png" id="559" name="Shape 55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560" name="Shape 56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561" name="Shape 56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562" name="Shape 562"/>
          <p:cNvPicPr preferRelativeResize="0"/>
          <p:nvPr/>
        </p:nvPicPr>
        <p:blipFill rotWithShape="1">
          <a:blip r:embed="rId4">
            <a:alphaModFix/>
          </a:blip>
          <a:srcRect b="0" l="0" r="0" t="0"/>
          <a:stretch/>
        </p:blipFill>
        <p:spPr>
          <a:xfrm>
            <a:off x="4675050" y="1107050"/>
            <a:ext cx="4072900" cy="3461824"/>
          </a:xfrm>
          <a:prstGeom prst="rect">
            <a:avLst/>
          </a:prstGeom>
          <a:noFill/>
          <a:ln>
            <a:noFill/>
          </a:ln>
        </p:spPr>
      </p:pic>
      <p:sp>
        <p:nvSpPr>
          <p:cNvPr id="563" name="Shape 56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564" name="Shape 564"/>
          <p:cNvSpPr/>
          <p:nvPr/>
        </p:nvSpPr>
        <p:spPr>
          <a:xfrm>
            <a:off x="6829775" y="215382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65" name="Shape 56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Target                  Aux                  Source</a:t>
            </a:r>
          </a:p>
        </p:txBody>
      </p:sp>
      <p:grpSp>
        <p:nvGrpSpPr>
          <p:cNvPr id="566" name="Shape 566"/>
          <p:cNvGrpSpPr/>
          <p:nvPr/>
        </p:nvGrpSpPr>
        <p:grpSpPr>
          <a:xfrm>
            <a:off x="5550725" y="4329148"/>
            <a:ext cx="2590800" cy="249000"/>
            <a:chOff x="5550725" y="4329099"/>
            <a:chExt cx="2590800" cy="159300"/>
          </a:xfrm>
        </p:grpSpPr>
        <p:cxnSp>
          <p:nvCxnSpPr>
            <p:cNvPr id="567" name="Shape 56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68" name="Shape 56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69" name="Shape 56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pic>
        <p:nvPicPr>
          <p:cNvPr descr="Screen Shot 2016-03-28 at 4.52.43 PM.png" id="574" name="Shape 57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575" name="Shape 57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576" name="Shape 57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577" name="Shape 577"/>
          <p:cNvPicPr preferRelativeResize="0"/>
          <p:nvPr/>
        </p:nvPicPr>
        <p:blipFill rotWithShape="1">
          <a:blip r:embed="rId4">
            <a:alphaModFix/>
          </a:blip>
          <a:srcRect b="0" l="0" r="0" t="0"/>
          <a:stretch/>
        </p:blipFill>
        <p:spPr>
          <a:xfrm>
            <a:off x="4675050" y="1107050"/>
            <a:ext cx="4072900" cy="3461824"/>
          </a:xfrm>
          <a:prstGeom prst="rect">
            <a:avLst/>
          </a:prstGeom>
          <a:noFill/>
          <a:ln>
            <a:noFill/>
          </a:ln>
        </p:spPr>
      </p:pic>
      <p:sp>
        <p:nvSpPr>
          <p:cNvPr id="578" name="Shape 57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579" name="Shape 579"/>
          <p:cNvSpPr/>
          <p:nvPr/>
        </p:nvSpPr>
        <p:spPr>
          <a:xfrm>
            <a:off x="6543225" y="2635250"/>
            <a:ext cx="696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0" name="Shape 58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0                       Aux                  Target                  Source</a:t>
            </a:r>
          </a:p>
        </p:txBody>
      </p:sp>
      <p:grpSp>
        <p:nvGrpSpPr>
          <p:cNvPr id="581" name="Shape 581"/>
          <p:cNvGrpSpPr/>
          <p:nvPr/>
        </p:nvGrpSpPr>
        <p:grpSpPr>
          <a:xfrm>
            <a:off x="5550725" y="4329148"/>
            <a:ext cx="2590800" cy="249000"/>
            <a:chOff x="5550725" y="4329099"/>
            <a:chExt cx="2590800" cy="159300"/>
          </a:xfrm>
        </p:grpSpPr>
        <p:cxnSp>
          <p:nvCxnSpPr>
            <p:cNvPr id="582" name="Shape 58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83" name="Shape 58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84" name="Shape 58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pic>
        <p:nvPicPr>
          <p:cNvPr descr="Screen Shot 2016-03-28 at 4.52.43 PM.png" id="589" name="Shape 58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590" name="Shape 59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591" name="Shape 59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592" name="Shape 592"/>
          <p:cNvPicPr preferRelativeResize="0"/>
          <p:nvPr/>
        </p:nvPicPr>
        <p:blipFill rotWithShape="1">
          <a:blip r:embed="rId4">
            <a:alphaModFix/>
          </a:blip>
          <a:srcRect b="0" l="0" r="0" t="0"/>
          <a:stretch/>
        </p:blipFill>
        <p:spPr>
          <a:xfrm>
            <a:off x="4675050" y="1107050"/>
            <a:ext cx="4072900" cy="3461824"/>
          </a:xfrm>
          <a:prstGeom prst="rect">
            <a:avLst/>
          </a:prstGeom>
          <a:noFill/>
          <a:ln>
            <a:noFill/>
          </a:ln>
        </p:spPr>
      </p:pic>
      <p:sp>
        <p:nvSpPr>
          <p:cNvPr id="593" name="Shape 59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594" name="Shape 594"/>
          <p:cNvSpPr/>
          <p:nvPr/>
        </p:nvSpPr>
        <p:spPr>
          <a:xfrm>
            <a:off x="6820000" y="215385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95" name="Shape 59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Target                  Aux                  Source</a:t>
            </a:r>
          </a:p>
        </p:txBody>
      </p:sp>
      <p:grpSp>
        <p:nvGrpSpPr>
          <p:cNvPr id="596" name="Shape 596"/>
          <p:cNvGrpSpPr/>
          <p:nvPr/>
        </p:nvGrpSpPr>
        <p:grpSpPr>
          <a:xfrm>
            <a:off x="5550725" y="4329148"/>
            <a:ext cx="2590800" cy="249000"/>
            <a:chOff x="5550725" y="4329099"/>
            <a:chExt cx="2590800" cy="159300"/>
          </a:xfrm>
        </p:grpSpPr>
        <p:cxnSp>
          <p:nvCxnSpPr>
            <p:cNvPr id="597" name="Shape 59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98" name="Shape 59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599" name="Shape 59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pic>
        <p:nvPicPr>
          <p:cNvPr descr="Screen Shot 2016-03-28 at 4.52.43 PM.png" id="604" name="Shape 60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605" name="Shape 60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606" name="Shape 60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607" name="Shape 607"/>
          <p:cNvPicPr preferRelativeResize="0"/>
          <p:nvPr/>
        </p:nvPicPr>
        <p:blipFill rotWithShape="1">
          <a:blip r:embed="rId4">
            <a:alphaModFix/>
          </a:blip>
          <a:srcRect b="0" l="0" r="0" t="0"/>
          <a:stretch/>
        </p:blipFill>
        <p:spPr>
          <a:xfrm>
            <a:off x="4759400" y="1091650"/>
            <a:ext cx="4072898" cy="3461824"/>
          </a:xfrm>
          <a:prstGeom prst="rect">
            <a:avLst/>
          </a:prstGeom>
          <a:noFill/>
          <a:ln>
            <a:noFill/>
          </a:ln>
        </p:spPr>
      </p:pic>
      <p:sp>
        <p:nvSpPr>
          <p:cNvPr id="608" name="Shape 60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609" name="Shape 609"/>
          <p:cNvSpPr/>
          <p:nvPr/>
        </p:nvSpPr>
        <p:spPr>
          <a:xfrm>
            <a:off x="6820000" y="216360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0" name="Shape 61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Target                  Aux                  Source</a:t>
            </a:r>
          </a:p>
        </p:txBody>
      </p:sp>
      <p:grpSp>
        <p:nvGrpSpPr>
          <p:cNvPr id="611" name="Shape 611"/>
          <p:cNvGrpSpPr/>
          <p:nvPr/>
        </p:nvGrpSpPr>
        <p:grpSpPr>
          <a:xfrm>
            <a:off x="5550725" y="4329148"/>
            <a:ext cx="2590800" cy="249000"/>
            <a:chOff x="5550725" y="4329099"/>
            <a:chExt cx="2590800" cy="159300"/>
          </a:xfrm>
        </p:grpSpPr>
        <p:cxnSp>
          <p:nvCxnSpPr>
            <p:cNvPr id="612" name="Shape 61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13" name="Shape 61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14" name="Shape 61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pic>
        <p:nvPicPr>
          <p:cNvPr descr="Screen Shot 2016-03-28 at 4.52.43 PM.png" id="619" name="Shape 61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620" name="Shape 62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621" name="Shape 62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622" name="Shape 622"/>
          <p:cNvPicPr preferRelativeResize="0"/>
          <p:nvPr/>
        </p:nvPicPr>
        <p:blipFill rotWithShape="1">
          <a:blip r:embed="rId4">
            <a:alphaModFix/>
          </a:blip>
          <a:srcRect b="0" l="0" r="0" t="0"/>
          <a:stretch/>
        </p:blipFill>
        <p:spPr>
          <a:xfrm>
            <a:off x="4759400" y="1091650"/>
            <a:ext cx="4072898" cy="3461824"/>
          </a:xfrm>
          <a:prstGeom prst="rect">
            <a:avLst/>
          </a:prstGeom>
          <a:noFill/>
          <a:ln>
            <a:noFill/>
          </a:ln>
        </p:spPr>
      </p:pic>
      <p:sp>
        <p:nvSpPr>
          <p:cNvPr id="623" name="Shape 62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624" name="Shape 624"/>
          <p:cNvSpPr/>
          <p:nvPr/>
        </p:nvSpPr>
        <p:spPr>
          <a:xfrm>
            <a:off x="7181975" y="2639400"/>
            <a:ext cx="696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25" name="Shape 62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0                       Target                  Source             Aux</a:t>
            </a:r>
          </a:p>
        </p:txBody>
      </p:sp>
      <p:grpSp>
        <p:nvGrpSpPr>
          <p:cNvPr id="626" name="Shape 626"/>
          <p:cNvGrpSpPr/>
          <p:nvPr/>
        </p:nvGrpSpPr>
        <p:grpSpPr>
          <a:xfrm>
            <a:off x="5550725" y="4329148"/>
            <a:ext cx="2590800" cy="249000"/>
            <a:chOff x="5550725" y="4329099"/>
            <a:chExt cx="2590800" cy="159300"/>
          </a:xfrm>
        </p:grpSpPr>
        <p:cxnSp>
          <p:nvCxnSpPr>
            <p:cNvPr id="627" name="Shape 62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28" name="Shape 62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29" name="Shape 62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pic>
        <p:nvPicPr>
          <p:cNvPr descr="Screen Shot 2016-03-28 at 4.52.43 PM.png" id="634" name="Shape 63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635" name="Shape 63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636" name="Shape 63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637" name="Shape 637"/>
          <p:cNvPicPr preferRelativeResize="0"/>
          <p:nvPr/>
        </p:nvPicPr>
        <p:blipFill rotWithShape="1">
          <a:blip r:embed="rId4">
            <a:alphaModFix/>
          </a:blip>
          <a:srcRect b="0" l="0" r="0" t="0"/>
          <a:stretch/>
        </p:blipFill>
        <p:spPr>
          <a:xfrm>
            <a:off x="4759400" y="1091650"/>
            <a:ext cx="4072898" cy="3461824"/>
          </a:xfrm>
          <a:prstGeom prst="rect">
            <a:avLst/>
          </a:prstGeom>
          <a:noFill/>
          <a:ln>
            <a:noFill/>
          </a:ln>
        </p:spPr>
      </p:pic>
      <p:sp>
        <p:nvSpPr>
          <p:cNvPr id="638" name="Shape 63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639" name="Shape 639"/>
          <p:cNvSpPr/>
          <p:nvPr/>
        </p:nvSpPr>
        <p:spPr>
          <a:xfrm>
            <a:off x="6761300" y="2144050"/>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40" name="Shape 64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Target                  Aux                  Source</a:t>
            </a:r>
          </a:p>
        </p:txBody>
      </p:sp>
      <p:grpSp>
        <p:nvGrpSpPr>
          <p:cNvPr id="641" name="Shape 641"/>
          <p:cNvGrpSpPr/>
          <p:nvPr/>
        </p:nvGrpSpPr>
        <p:grpSpPr>
          <a:xfrm>
            <a:off x="5550725" y="4329148"/>
            <a:ext cx="2590800" cy="249000"/>
            <a:chOff x="5550725" y="4329099"/>
            <a:chExt cx="2590800" cy="159300"/>
          </a:xfrm>
        </p:grpSpPr>
        <p:cxnSp>
          <p:nvCxnSpPr>
            <p:cNvPr id="642" name="Shape 64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43" name="Shape 64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44" name="Shape 64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pic>
        <p:nvPicPr>
          <p:cNvPr descr="Screen Shot 2016-03-28 at 4.52.43 PM.png" id="649" name="Shape 64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650" name="Shape 65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651" name="Shape 65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652" name="Shape 652"/>
          <p:cNvPicPr preferRelativeResize="0"/>
          <p:nvPr/>
        </p:nvPicPr>
        <p:blipFill rotWithShape="1">
          <a:blip r:embed="rId4">
            <a:alphaModFix/>
          </a:blip>
          <a:srcRect b="0" l="0" r="0" t="0"/>
          <a:stretch/>
        </p:blipFill>
        <p:spPr>
          <a:xfrm>
            <a:off x="4759400" y="1091650"/>
            <a:ext cx="4072898" cy="3461824"/>
          </a:xfrm>
          <a:prstGeom prst="rect">
            <a:avLst/>
          </a:prstGeom>
          <a:noFill/>
          <a:ln>
            <a:noFill/>
          </a:ln>
        </p:spPr>
      </p:pic>
      <p:sp>
        <p:nvSpPr>
          <p:cNvPr id="653" name="Shape 65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654" name="Shape 654"/>
          <p:cNvSpPr/>
          <p:nvPr/>
        </p:nvSpPr>
        <p:spPr>
          <a:xfrm>
            <a:off x="7381850" y="173172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55" name="Shape 65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2                      Aux                 Target                  Source</a:t>
            </a:r>
          </a:p>
        </p:txBody>
      </p:sp>
      <p:grpSp>
        <p:nvGrpSpPr>
          <p:cNvPr id="656" name="Shape 656"/>
          <p:cNvGrpSpPr/>
          <p:nvPr/>
        </p:nvGrpSpPr>
        <p:grpSpPr>
          <a:xfrm>
            <a:off x="5550725" y="4329148"/>
            <a:ext cx="2590800" cy="249000"/>
            <a:chOff x="5550725" y="4329099"/>
            <a:chExt cx="2590800" cy="159300"/>
          </a:xfrm>
        </p:grpSpPr>
        <p:cxnSp>
          <p:nvCxnSpPr>
            <p:cNvPr id="657" name="Shape 65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58" name="Shape 65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59" name="Shape 65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x="0" y="0"/>
          <a:ext cx="0" cy="0"/>
          <a:chOff x="0" y="0"/>
          <a:chExt cx="0" cy="0"/>
        </a:xfrm>
      </p:grpSpPr>
      <p:pic>
        <p:nvPicPr>
          <p:cNvPr descr="Screen Shot 2016-03-28 at 4.52.43 PM.png" id="664" name="Shape 66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665" name="Shape 66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666" name="Shape 66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667" name="Shape 667"/>
          <p:cNvPicPr preferRelativeResize="0"/>
          <p:nvPr/>
        </p:nvPicPr>
        <p:blipFill rotWithShape="1">
          <a:blip r:embed="rId4">
            <a:alphaModFix/>
          </a:blip>
          <a:srcRect b="0" l="0" r="0" t="0"/>
          <a:stretch/>
        </p:blipFill>
        <p:spPr>
          <a:xfrm>
            <a:off x="4759400" y="1019837"/>
            <a:ext cx="4072898" cy="3535824"/>
          </a:xfrm>
          <a:prstGeom prst="rect">
            <a:avLst/>
          </a:prstGeom>
          <a:noFill/>
          <a:ln>
            <a:noFill/>
          </a:ln>
        </p:spPr>
      </p:pic>
      <p:sp>
        <p:nvSpPr>
          <p:cNvPr id="668" name="Shape 66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669" name="Shape 669"/>
          <p:cNvSpPr/>
          <p:nvPr/>
        </p:nvSpPr>
        <p:spPr>
          <a:xfrm>
            <a:off x="7381850" y="173172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70" name="Shape 67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2                      Aux                 Target                  Source</a:t>
            </a:r>
          </a:p>
        </p:txBody>
      </p:sp>
      <p:grpSp>
        <p:nvGrpSpPr>
          <p:cNvPr id="671" name="Shape 671"/>
          <p:cNvGrpSpPr/>
          <p:nvPr/>
        </p:nvGrpSpPr>
        <p:grpSpPr>
          <a:xfrm>
            <a:off x="5550725" y="4329148"/>
            <a:ext cx="2590800" cy="249000"/>
            <a:chOff x="5550725" y="4329099"/>
            <a:chExt cx="2590800" cy="159300"/>
          </a:xfrm>
        </p:grpSpPr>
        <p:cxnSp>
          <p:nvCxnSpPr>
            <p:cNvPr id="672" name="Shape 67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73" name="Shape 67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74" name="Shape 67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Advantages of recursion</a:t>
            </a:r>
          </a:p>
        </p:txBody>
      </p:sp>
      <p:sp>
        <p:nvSpPr>
          <p:cNvPr id="88" name="Shape 88"/>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317500" lvl="0" marL="457200" marR="0" rtl="0" algn="l">
              <a:lnSpc>
                <a:spcPct val="115000"/>
              </a:lnSpc>
              <a:spcBef>
                <a:spcPts val="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Recursive functions make the code look clean and elegant.</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A complex task can be broken down into simpler sub-problems using recursion (divide-and conquer paradigm).</a:t>
            </a:r>
          </a:p>
          <a:p>
            <a:pPr indent="-317500" lvl="0" marL="457200" marR="0" rtl="0" algn="l">
              <a:lnSpc>
                <a:spcPct val="115000"/>
              </a:lnSpc>
              <a:spcBef>
                <a:spcPts val="1600"/>
              </a:spcBef>
              <a:spcAft>
                <a:spcPts val="0"/>
              </a:spcAft>
              <a:buClr>
                <a:schemeClr val="dk2"/>
              </a:buClr>
              <a:buSzPct val="128571"/>
              <a:buFont typeface="Source Code Pro"/>
              <a:buChar char="●"/>
            </a:pPr>
            <a:r>
              <a:rPr b="0" i="0" lang="en" sz="1400" u="none" cap="none" strike="noStrike">
                <a:solidFill>
                  <a:schemeClr val="dk2"/>
                </a:solidFill>
                <a:latin typeface="Source Code Pro"/>
                <a:ea typeface="Source Code Pro"/>
                <a:cs typeface="Source Code Pro"/>
                <a:sym typeface="Source Code Pro"/>
              </a:rPr>
              <a:t>Sequence generation is easier with recursion than using some </a:t>
            </a:r>
            <a:r>
              <a:rPr b="0" i="0" lang="en" sz="1800" u="none" cap="none" strike="noStrike">
                <a:solidFill>
                  <a:srgbClr val="FF0000"/>
                </a:solidFill>
                <a:latin typeface="Source Code Pro"/>
                <a:ea typeface="Source Code Pro"/>
                <a:cs typeface="Source Code Pro"/>
                <a:sym typeface="Source Code Pro"/>
              </a:rPr>
              <a:t>nested iteration</a:t>
            </a:r>
            <a:r>
              <a:rPr b="0" i="0" lang="en" sz="1400" u="none" cap="none" strike="noStrike">
                <a:solidFill>
                  <a:schemeClr val="dk2"/>
                </a:solidFill>
                <a:latin typeface="Source Code Pro"/>
                <a:ea typeface="Source Code Pro"/>
                <a:cs typeface="Source Code Pro"/>
                <a:sym typeface="Source Code Pro"/>
              </a:rPr>
              <a:t>. We will return to this subject later.</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pic>
        <p:nvPicPr>
          <p:cNvPr descr="Screen Shot 2016-03-28 at 4.52.43 PM.png" id="679" name="Shape 67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680" name="Shape 68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681" name="Shape 68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682" name="Shape 682"/>
          <p:cNvPicPr preferRelativeResize="0"/>
          <p:nvPr/>
        </p:nvPicPr>
        <p:blipFill rotWithShape="1">
          <a:blip r:embed="rId4">
            <a:alphaModFix/>
          </a:blip>
          <a:srcRect b="0" l="0" r="0" t="0"/>
          <a:stretch/>
        </p:blipFill>
        <p:spPr>
          <a:xfrm>
            <a:off x="4759400" y="1019837"/>
            <a:ext cx="4072898" cy="3535824"/>
          </a:xfrm>
          <a:prstGeom prst="rect">
            <a:avLst/>
          </a:prstGeom>
          <a:noFill/>
          <a:ln>
            <a:noFill/>
          </a:ln>
        </p:spPr>
      </p:pic>
      <p:sp>
        <p:nvSpPr>
          <p:cNvPr id="683" name="Shape 68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684" name="Shape 684"/>
          <p:cNvSpPr/>
          <p:nvPr/>
        </p:nvSpPr>
        <p:spPr>
          <a:xfrm>
            <a:off x="7829100" y="219297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85" name="Shape 68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Source                  Target                 Aux</a:t>
            </a:r>
          </a:p>
        </p:txBody>
      </p:sp>
      <p:grpSp>
        <p:nvGrpSpPr>
          <p:cNvPr id="686" name="Shape 686"/>
          <p:cNvGrpSpPr/>
          <p:nvPr/>
        </p:nvGrpSpPr>
        <p:grpSpPr>
          <a:xfrm>
            <a:off x="5550725" y="4329148"/>
            <a:ext cx="2590800" cy="249000"/>
            <a:chOff x="5550725" y="4329099"/>
            <a:chExt cx="2590800" cy="159300"/>
          </a:xfrm>
        </p:grpSpPr>
        <p:cxnSp>
          <p:nvCxnSpPr>
            <p:cNvPr id="687" name="Shape 68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88" name="Shape 68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689" name="Shape 68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3" name="Shape 693"/>
        <p:cNvGrpSpPr/>
        <p:nvPr/>
      </p:nvGrpSpPr>
      <p:grpSpPr>
        <a:xfrm>
          <a:off x="0" y="0"/>
          <a:ext cx="0" cy="0"/>
          <a:chOff x="0" y="0"/>
          <a:chExt cx="0" cy="0"/>
        </a:xfrm>
      </p:grpSpPr>
      <p:pic>
        <p:nvPicPr>
          <p:cNvPr descr="Screen Shot 2016-03-28 at 4.52.43 PM.png" id="694" name="Shape 69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695" name="Shape 69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696" name="Shape 69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697" name="Shape 697"/>
          <p:cNvPicPr preferRelativeResize="0"/>
          <p:nvPr/>
        </p:nvPicPr>
        <p:blipFill rotWithShape="1">
          <a:blip r:embed="rId4">
            <a:alphaModFix/>
          </a:blip>
          <a:srcRect b="0" l="0" r="0" t="0"/>
          <a:stretch/>
        </p:blipFill>
        <p:spPr>
          <a:xfrm>
            <a:off x="4759400" y="1019837"/>
            <a:ext cx="4072898" cy="3535824"/>
          </a:xfrm>
          <a:prstGeom prst="rect">
            <a:avLst/>
          </a:prstGeom>
          <a:noFill/>
          <a:ln>
            <a:noFill/>
          </a:ln>
        </p:spPr>
      </p:pic>
      <p:sp>
        <p:nvSpPr>
          <p:cNvPr id="698" name="Shape 69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699" name="Shape 699"/>
          <p:cNvSpPr/>
          <p:nvPr/>
        </p:nvSpPr>
        <p:spPr>
          <a:xfrm>
            <a:off x="7877350" y="2587075"/>
            <a:ext cx="6485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0" name="Shape 70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0                       Source                Aux                  Target</a:t>
            </a:r>
          </a:p>
        </p:txBody>
      </p:sp>
      <p:grpSp>
        <p:nvGrpSpPr>
          <p:cNvPr id="701" name="Shape 701"/>
          <p:cNvGrpSpPr/>
          <p:nvPr/>
        </p:nvGrpSpPr>
        <p:grpSpPr>
          <a:xfrm>
            <a:off x="5550725" y="4329148"/>
            <a:ext cx="2590800" cy="249000"/>
            <a:chOff x="5550725" y="4329099"/>
            <a:chExt cx="2590800" cy="159300"/>
          </a:xfrm>
        </p:grpSpPr>
        <p:cxnSp>
          <p:nvCxnSpPr>
            <p:cNvPr id="702" name="Shape 70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03" name="Shape 70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04" name="Shape 70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8" name="Shape 708"/>
        <p:cNvGrpSpPr/>
        <p:nvPr/>
      </p:nvGrpSpPr>
      <p:grpSpPr>
        <a:xfrm>
          <a:off x="0" y="0"/>
          <a:ext cx="0" cy="0"/>
          <a:chOff x="0" y="0"/>
          <a:chExt cx="0" cy="0"/>
        </a:xfrm>
      </p:grpSpPr>
      <p:pic>
        <p:nvPicPr>
          <p:cNvPr descr="Screen Shot 2016-03-28 at 4.52.43 PM.png" id="709" name="Shape 70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710" name="Shape 71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711" name="Shape 71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712" name="Shape 712"/>
          <p:cNvPicPr preferRelativeResize="0"/>
          <p:nvPr/>
        </p:nvPicPr>
        <p:blipFill rotWithShape="1">
          <a:blip r:embed="rId4">
            <a:alphaModFix/>
          </a:blip>
          <a:srcRect b="0" l="0" r="0" t="0"/>
          <a:stretch/>
        </p:blipFill>
        <p:spPr>
          <a:xfrm>
            <a:off x="4759400" y="1019837"/>
            <a:ext cx="4072898" cy="3535824"/>
          </a:xfrm>
          <a:prstGeom prst="rect">
            <a:avLst/>
          </a:prstGeom>
          <a:noFill/>
          <a:ln>
            <a:noFill/>
          </a:ln>
        </p:spPr>
      </p:pic>
      <p:sp>
        <p:nvSpPr>
          <p:cNvPr id="713" name="Shape 71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714" name="Shape 714"/>
          <p:cNvSpPr/>
          <p:nvPr/>
        </p:nvSpPr>
        <p:spPr>
          <a:xfrm>
            <a:off x="7829100" y="219297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15" name="Shape 71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Source                  Target                 Aux</a:t>
            </a:r>
          </a:p>
        </p:txBody>
      </p:sp>
      <p:grpSp>
        <p:nvGrpSpPr>
          <p:cNvPr id="716" name="Shape 716"/>
          <p:cNvGrpSpPr/>
          <p:nvPr/>
        </p:nvGrpSpPr>
        <p:grpSpPr>
          <a:xfrm>
            <a:off x="5550725" y="4329148"/>
            <a:ext cx="2590800" cy="249000"/>
            <a:chOff x="5550725" y="4329099"/>
            <a:chExt cx="2590800" cy="159300"/>
          </a:xfrm>
        </p:grpSpPr>
        <p:cxnSp>
          <p:nvCxnSpPr>
            <p:cNvPr id="717" name="Shape 71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18" name="Shape 71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19" name="Shape 71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pic>
        <p:nvPicPr>
          <p:cNvPr descr="Screen Shot 2016-03-28 at 4.52.43 PM.png" id="724" name="Shape 72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725" name="Shape 72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726" name="Shape 72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727" name="Shape 727"/>
          <p:cNvPicPr preferRelativeResize="0"/>
          <p:nvPr/>
        </p:nvPicPr>
        <p:blipFill rotWithShape="1">
          <a:blip r:embed="rId4">
            <a:alphaModFix/>
          </a:blip>
          <a:srcRect b="0" l="0" r="0" t="0"/>
          <a:stretch/>
        </p:blipFill>
        <p:spPr>
          <a:xfrm>
            <a:off x="4759400" y="1093850"/>
            <a:ext cx="4072898" cy="3461824"/>
          </a:xfrm>
          <a:prstGeom prst="rect">
            <a:avLst/>
          </a:prstGeom>
          <a:noFill/>
          <a:ln>
            <a:noFill/>
          </a:ln>
        </p:spPr>
      </p:pic>
      <p:sp>
        <p:nvSpPr>
          <p:cNvPr id="728" name="Shape 72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729" name="Shape 729"/>
          <p:cNvSpPr/>
          <p:nvPr/>
        </p:nvSpPr>
        <p:spPr>
          <a:xfrm>
            <a:off x="7829100" y="219297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0" name="Shape 73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Source                  Target                 Aux</a:t>
            </a:r>
          </a:p>
        </p:txBody>
      </p:sp>
      <p:grpSp>
        <p:nvGrpSpPr>
          <p:cNvPr id="731" name="Shape 731"/>
          <p:cNvGrpSpPr/>
          <p:nvPr/>
        </p:nvGrpSpPr>
        <p:grpSpPr>
          <a:xfrm>
            <a:off x="5550725" y="4329148"/>
            <a:ext cx="2590800" cy="249000"/>
            <a:chOff x="5550725" y="4329099"/>
            <a:chExt cx="2590800" cy="159300"/>
          </a:xfrm>
        </p:grpSpPr>
        <p:cxnSp>
          <p:nvCxnSpPr>
            <p:cNvPr id="732" name="Shape 73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33" name="Shape 73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34" name="Shape 73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pic>
        <p:nvPicPr>
          <p:cNvPr descr="Screen Shot 2016-03-28 at 4.52.43 PM.png" id="739" name="Shape 73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740" name="Shape 74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741" name="Shape 74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742" name="Shape 742"/>
          <p:cNvPicPr preferRelativeResize="0"/>
          <p:nvPr/>
        </p:nvPicPr>
        <p:blipFill rotWithShape="1">
          <a:blip r:embed="rId4">
            <a:alphaModFix/>
          </a:blip>
          <a:srcRect b="0" l="0" r="0" t="0"/>
          <a:stretch/>
        </p:blipFill>
        <p:spPr>
          <a:xfrm>
            <a:off x="4759400" y="1093850"/>
            <a:ext cx="4072898" cy="3461824"/>
          </a:xfrm>
          <a:prstGeom prst="rect">
            <a:avLst/>
          </a:prstGeom>
          <a:noFill/>
          <a:ln>
            <a:noFill/>
          </a:ln>
        </p:spPr>
      </p:pic>
      <p:sp>
        <p:nvSpPr>
          <p:cNvPr id="743" name="Shape 74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744" name="Shape 744"/>
          <p:cNvSpPr/>
          <p:nvPr/>
        </p:nvSpPr>
        <p:spPr>
          <a:xfrm>
            <a:off x="8395200" y="2631800"/>
            <a:ext cx="699900"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45" name="Shape 74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0                       Aux                   Target                  Source</a:t>
            </a:r>
          </a:p>
        </p:txBody>
      </p:sp>
      <p:grpSp>
        <p:nvGrpSpPr>
          <p:cNvPr id="746" name="Shape 746"/>
          <p:cNvGrpSpPr/>
          <p:nvPr/>
        </p:nvGrpSpPr>
        <p:grpSpPr>
          <a:xfrm>
            <a:off x="5550725" y="4329148"/>
            <a:ext cx="2590800" cy="249000"/>
            <a:chOff x="5550725" y="4329099"/>
            <a:chExt cx="2590800" cy="159300"/>
          </a:xfrm>
        </p:grpSpPr>
        <p:cxnSp>
          <p:nvCxnSpPr>
            <p:cNvPr id="747" name="Shape 74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48" name="Shape 74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49" name="Shape 74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3" name="Shape 753"/>
        <p:cNvGrpSpPr/>
        <p:nvPr/>
      </p:nvGrpSpPr>
      <p:grpSpPr>
        <a:xfrm>
          <a:off x="0" y="0"/>
          <a:ext cx="0" cy="0"/>
          <a:chOff x="0" y="0"/>
          <a:chExt cx="0" cy="0"/>
        </a:xfrm>
      </p:grpSpPr>
      <p:pic>
        <p:nvPicPr>
          <p:cNvPr descr="Screen Shot 2016-03-28 at 4.52.43 PM.png" id="754" name="Shape 75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755" name="Shape 75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756" name="Shape 75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757" name="Shape 757"/>
          <p:cNvPicPr preferRelativeResize="0"/>
          <p:nvPr/>
        </p:nvPicPr>
        <p:blipFill rotWithShape="1">
          <a:blip r:embed="rId4">
            <a:alphaModFix/>
          </a:blip>
          <a:srcRect b="0" l="0" r="0" t="0"/>
          <a:stretch/>
        </p:blipFill>
        <p:spPr>
          <a:xfrm>
            <a:off x="4759400" y="1093850"/>
            <a:ext cx="4072898" cy="3461824"/>
          </a:xfrm>
          <a:prstGeom prst="rect">
            <a:avLst/>
          </a:prstGeom>
          <a:noFill/>
          <a:ln>
            <a:noFill/>
          </a:ln>
        </p:spPr>
      </p:pic>
      <p:sp>
        <p:nvSpPr>
          <p:cNvPr id="758" name="Shape 75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759" name="Shape 759"/>
          <p:cNvSpPr/>
          <p:nvPr/>
        </p:nvSpPr>
        <p:spPr>
          <a:xfrm>
            <a:off x="7829100" y="2192975"/>
            <a:ext cx="909899" cy="2489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0" name="Shape 76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1                     Source                  Target                 Aux</a:t>
            </a:r>
          </a:p>
        </p:txBody>
      </p:sp>
      <p:grpSp>
        <p:nvGrpSpPr>
          <p:cNvPr id="761" name="Shape 761"/>
          <p:cNvGrpSpPr/>
          <p:nvPr/>
        </p:nvGrpSpPr>
        <p:grpSpPr>
          <a:xfrm>
            <a:off x="5550725" y="4329148"/>
            <a:ext cx="2590800" cy="249000"/>
            <a:chOff x="5550725" y="4329099"/>
            <a:chExt cx="2590800" cy="159300"/>
          </a:xfrm>
        </p:grpSpPr>
        <p:cxnSp>
          <p:nvCxnSpPr>
            <p:cNvPr id="762" name="Shape 76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63" name="Shape 76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64" name="Shape 76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8" name="Shape 768"/>
        <p:cNvGrpSpPr/>
        <p:nvPr/>
      </p:nvGrpSpPr>
      <p:grpSpPr>
        <a:xfrm>
          <a:off x="0" y="0"/>
          <a:ext cx="0" cy="0"/>
          <a:chOff x="0" y="0"/>
          <a:chExt cx="0" cy="0"/>
        </a:xfrm>
      </p:grpSpPr>
      <p:pic>
        <p:nvPicPr>
          <p:cNvPr descr="Screen Shot 2016-03-28 at 4.52.43 PM.png" id="769" name="Shape 769"/>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770" name="Shape 77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771" name="Shape 771"/>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772" name="Shape 772"/>
          <p:cNvPicPr preferRelativeResize="0"/>
          <p:nvPr/>
        </p:nvPicPr>
        <p:blipFill rotWithShape="1">
          <a:blip r:embed="rId4">
            <a:alphaModFix/>
          </a:blip>
          <a:srcRect b="0" l="0" r="0" t="0"/>
          <a:stretch/>
        </p:blipFill>
        <p:spPr>
          <a:xfrm>
            <a:off x="4759400" y="1093850"/>
            <a:ext cx="4072898" cy="3461824"/>
          </a:xfrm>
          <a:prstGeom prst="rect">
            <a:avLst/>
          </a:prstGeom>
          <a:noFill/>
          <a:ln>
            <a:noFill/>
          </a:ln>
        </p:spPr>
      </p:pic>
      <p:sp>
        <p:nvSpPr>
          <p:cNvPr id="773" name="Shape 773"/>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774" name="Shape 774"/>
          <p:cNvSpPr/>
          <p:nvPr/>
        </p:nvSpPr>
        <p:spPr>
          <a:xfrm>
            <a:off x="7422775" y="1725400"/>
            <a:ext cx="910800" cy="3194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75" name="Shape 775"/>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2                      Aux                 Target                  Source</a:t>
            </a:r>
          </a:p>
        </p:txBody>
      </p:sp>
      <p:grpSp>
        <p:nvGrpSpPr>
          <p:cNvPr id="776" name="Shape 776"/>
          <p:cNvGrpSpPr/>
          <p:nvPr/>
        </p:nvGrpSpPr>
        <p:grpSpPr>
          <a:xfrm>
            <a:off x="5550725" y="4329148"/>
            <a:ext cx="2590800" cy="249000"/>
            <a:chOff x="5550725" y="4329099"/>
            <a:chExt cx="2590800" cy="159300"/>
          </a:xfrm>
        </p:grpSpPr>
        <p:cxnSp>
          <p:nvCxnSpPr>
            <p:cNvPr id="777" name="Shape 777"/>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78" name="Shape 778"/>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79" name="Shape 779"/>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x="0" y="0"/>
          <a:ext cx="0" cy="0"/>
          <a:chOff x="0" y="0"/>
          <a:chExt cx="0" cy="0"/>
        </a:xfrm>
      </p:grpSpPr>
      <p:pic>
        <p:nvPicPr>
          <p:cNvPr descr="Screen Shot 2016-03-28 at 4.52.43 PM.png" id="784" name="Shape 784"/>
          <p:cNvPicPr preferRelativeResize="0"/>
          <p:nvPr/>
        </p:nvPicPr>
        <p:blipFill rotWithShape="1">
          <a:blip r:embed="rId3">
            <a:alphaModFix/>
          </a:blip>
          <a:srcRect b="0" l="0" r="0" t="0"/>
          <a:stretch/>
        </p:blipFill>
        <p:spPr>
          <a:xfrm>
            <a:off x="4048775" y="1196775"/>
            <a:ext cx="5007197" cy="1639325"/>
          </a:xfrm>
          <a:prstGeom prst="rect">
            <a:avLst/>
          </a:prstGeom>
          <a:noFill/>
          <a:ln>
            <a:noFill/>
          </a:ln>
        </p:spPr>
      </p:pic>
      <p:sp>
        <p:nvSpPr>
          <p:cNvPr id="785" name="Shape 78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Recursive solution to the “Towers of Hanoi” problem</a:t>
            </a:r>
          </a:p>
        </p:txBody>
      </p:sp>
      <p:sp>
        <p:nvSpPr>
          <p:cNvPr id="786" name="Shape 786"/>
          <p:cNvSpPr txBox="1"/>
          <p:nvPr>
            <p:ph idx="1" type="body"/>
          </p:nvPr>
        </p:nvSpPr>
        <p:spPr>
          <a:xfrm>
            <a:off x="-69300" y="1228675"/>
            <a:ext cx="4748400" cy="3340199"/>
          </a:xfrm>
          <a:prstGeom prst="rect">
            <a:avLst/>
          </a:prstGeom>
          <a:noFill/>
          <a:ln>
            <a:noFill/>
          </a:ln>
        </p:spPr>
        <p:txBody>
          <a:bodyPr anchorCtr="0" anchor="t" bIns="91425" lIns="91425" rIns="91425" tIns="91425">
            <a:noAutofit/>
          </a:bodyPr>
          <a:lstStyle/>
          <a:p>
            <a:pPr indent="0" lvl="0" marL="101600" marR="101600" rtl="0" algn="l">
              <a:lnSpc>
                <a:spcPct val="115000"/>
              </a:lnSpc>
              <a:spcBef>
                <a:spcPts val="0"/>
              </a:spcBef>
              <a:spcAft>
                <a:spcPts val="0"/>
              </a:spcAft>
              <a:buClr>
                <a:schemeClr val="dk2"/>
              </a:buClr>
              <a:buSzPct val="25000"/>
              <a:buFont typeface="Source Code Pro"/>
              <a:buNone/>
            </a:pPr>
            <a:r>
              <a:rPr b="0" i="0" lang="en" sz="1000" u="none" cap="none" strike="noStrike">
                <a:solidFill>
                  <a:srgbClr val="000066"/>
                </a:solidFill>
                <a:highlight>
                  <a:srgbClr val="EFEFEF"/>
                </a:highlight>
                <a:latin typeface="Courier New"/>
                <a:ea typeface="Courier New"/>
                <a:cs typeface="Courier New"/>
                <a:sym typeface="Courier New"/>
              </a:rPr>
              <a:t>def hanoi(n, source, target,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n &gt; 0:</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 - 1 to aux:</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source, aux,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disk from source peg to target peg</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if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target.append(source.pop())</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 move tower of size n-1 from aux to target</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hanoi(n - 1, aux, target, source)</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source = [3,2,1]</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target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aux = []</a:t>
            </a: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hanoi(len(source),source,target,aux)</a:t>
            </a:r>
            <a:br>
              <a:rPr b="0" i="0" lang="en" sz="1000" u="none" cap="none" strike="noStrike">
                <a:solidFill>
                  <a:srgbClr val="000066"/>
                </a:solidFill>
                <a:highlight>
                  <a:srgbClr val="EFEFEF"/>
                </a:highlight>
                <a:latin typeface="Courier New"/>
                <a:ea typeface="Courier New"/>
                <a:cs typeface="Courier New"/>
                <a:sym typeface="Courier New"/>
              </a:rPr>
            </a:br>
            <a:br>
              <a:rPr b="0" i="0" lang="en" sz="1000" u="none" cap="none" strike="noStrike">
                <a:solidFill>
                  <a:srgbClr val="000066"/>
                </a:solidFill>
                <a:highlight>
                  <a:srgbClr val="EFEFEF"/>
                </a:highlight>
                <a:latin typeface="Courier New"/>
                <a:ea typeface="Courier New"/>
                <a:cs typeface="Courier New"/>
                <a:sym typeface="Courier New"/>
              </a:rPr>
            </a:br>
            <a:r>
              <a:rPr b="0" i="0" lang="en" sz="1000" u="none" cap="none" strike="noStrike">
                <a:solidFill>
                  <a:srgbClr val="000066"/>
                </a:solidFill>
                <a:highlight>
                  <a:srgbClr val="EFEFEF"/>
                </a:highlight>
                <a:latin typeface="Courier New"/>
                <a:ea typeface="Courier New"/>
                <a:cs typeface="Courier New"/>
                <a:sym typeface="Courier New"/>
              </a:rPr>
              <a:t>print source, target, aux</a:t>
            </a:r>
          </a:p>
          <a:p>
            <a:pPr indent="0" lvl="0" marL="0" marR="0" rtl="0" algn="l">
              <a:lnSpc>
                <a:spcPct val="100000"/>
              </a:lnSpc>
              <a:spcBef>
                <a:spcPts val="8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ct val="25000"/>
              <a:buFont typeface="Source Code Pro"/>
              <a:buNone/>
            </a:pPr>
            <a:r>
              <a:t/>
            </a:r>
            <a:endParaRPr b="0" i="0" sz="1000" u="none" cap="none" strike="noStrike">
              <a:solidFill>
                <a:srgbClr val="000066"/>
              </a:solidFill>
              <a:highlight>
                <a:srgbClr val="EFEFEF"/>
              </a:highlight>
              <a:latin typeface="Courier New"/>
              <a:ea typeface="Courier New"/>
              <a:cs typeface="Courier New"/>
              <a:sym typeface="Courier New"/>
            </a:endParaRPr>
          </a:p>
        </p:txBody>
      </p:sp>
      <p:pic>
        <p:nvPicPr>
          <p:cNvPr id="787" name="Shape 787"/>
          <p:cNvPicPr preferRelativeResize="0"/>
          <p:nvPr/>
        </p:nvPicPr>
        <p:blipFill rotWithShape="1">
          <a:blip r:embed="rId4">
            <a:alphaModFix/>
          </a:blip>
          <a:srcRect b="0" l="0" r="0" t="0"/>
          <a:stretch/>
        </p:blipFill>
        <p:spPr>
          <a:xfrm>
            <a:off x="4759400" y="1093850"/>
            <a:ext cx="4072898" cy="3461824"/>
          </a:xfrm>
          <a:prstGeom prst="rect">
            <a:avLst/>
          </a:prstGeom>
          <a:noFill/>
          <a:ln>
            <a:noFill/>
          </a:ln>
        </p:spPr>
      </p:pic>
      <p:sp>
        <p:nvSpPr>
          <p:cNvPr id="788" name="Shape 788"/>
          <p:cNvSpPr txBox="1"/>
          <p:nvPr/>
        </p:nvSpPr>
        <p:spPr>
          <a:xfrm>
            <a:off x="4937325" y="4014975"/>
            <a:ext cx="3580800" cy="16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                        B                        C</a:t>
            </a:r>
          </a:p>
        </p:txBody>
      </p:sp>
      <p:sp>
        <p:nvSpPr>
          <p:cNvPr id="789" name="Shape 789"/>
          <p:cNvSpPr/>
          <p:nvPr/>
        </p:nvSpPr>
        <p:spPr>
          <a:xfrm>
            <a:off x="6109975" y="1172675"/>
            <a:ext cx="909899" cy="3194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0" name="Shape 790"/>
          <p:cNvSpPr txBox="1"/>
          <p:nvPr/>
        </p:nvSpPr>
        <p:spPr>
          <a:xfrm>
            <a:off x="3024325" y="4515200"/>
            <a:ext cx="5782500" cy="31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N = 3                      Source                 Target                   Aux</a:t>
            </a:r>
          </a:p>
        </p:txBody>
      </p:sp>
      <p:grpSp>
        <p:nvGrpSpPr>
          <p:cNvPr id="791" name="Shape 791"/>
          <p:cNvGrpSpPr/>
          <p:nvPr/>
        </p:nvGrpSpPr>
        <p:grpSpPr>
          <a:xfrm>
            <a:off x="5550725" y="4329148"/>
            <a:ext cx="2590800" cy="249000"/>
            <a:chOff x="5550725" y="4329099"/>
            <a:chExt cx="2590800" cy="159300"/>
          </a:xfrm>
        </p:grpSpPr>
        <p:cxnSp>
          <p:nvCxnSpPr>
            <p:cNvPr id="792" name="Shape 792"/>
            <p:cNvCxnSpPr/>
            <p:nvPr/>
          </p:nvCxnSpPr>
          <p:spPr>
            <a:xfrm rot="10800000">
              <a:off x="55507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93" name="Shape 793"/>
            <p:cNvCxnSpPr/>
            <p:nvPr/>
          </p:nvCxnSpPr>
          <p:spPr>
            <a:xfrm rot="10800000">
              <a:off x="6846125" y="4329099"/>
              <a:ext cx="0" cy="159300"/>
            </a:xfrm>
            <a:prstGeom prst="straightConnector1">
              <a:avLst/>
            </a:prstGeom>
            <a:noFill/>
            <a:ln cap="flat" cmpd="sng" w="9525">
              <a:solidFill>
                <a:schemeClr val="dk2"/>
              </a:solidFill>
              <a:prstDash val="solid"/>
              <a:round/>
              <a:headEnd len="med" w="med" type="none"/>
              <a:tailEnd len="lg" w="lg" type="triangle"/>
            </a:ln>
          </p:spPr>
        </p:cxnSp>
        <p:cxnSp>
          <p:nvCxnSpPr>
            <p:cNvPr id="794" name="Shape 794"/>
            <p:cNvCxnSpPr/>
            <p:nvPr/>
          </p:nvCxnSpPr>
          <p:spPr>
            <a:xfrm rot="10800000">
              <a:off x="8141525" y="4329099"/>
              <a:ext cx="0" cy="159300"/>
            </a:xfrm>
            <a:prstGeom prst="straightConnector1">
              <a:avLst/>
            </a:prstGeom>
            <a:noFill/>
            <a:ln cap="flat" cmpd="sng" w="9525">
              <a:solidFill>
                <a:schemeClr val="dk2"/>
              </a:solidFill>
              <a:prstDash val="solid"/>
              <a:round/>
              <a:headEnd len="med" w="med" type="none"/>
              <a:tailEnd len="lg" w="lg" type="triangle"/>
            </a:ln>
          </p:spPr>
        </p:cxn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sp>
        <p:nvSpPr>
          <p:cNvPr id="799" name="Shape 79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Closing Thoughts</a:t>
            </a:r>
          </a:p>
        </p:txBody>
      </p:sp>
      <p:sp>
        <p:nvSpPr>
          <p:cNvPr id="800" name="Shape 800"/>
          <p:cNvSpPr txBox="1"/>
          <p:nvPr>
            <p:ph idx="1" type="body"/>
          </p:nvPr>
        </p:nvSpPr>
        <p:spPr>
          <a:xfrm>
            <a:off x="311700" y="1228675"/>
            <a:ext cx="8520599" cy="2080200"/>
          </a:xfrm>
          <a:prstGeom prst="rect">
            <a:avLst/>
          </a:prstGeom>
          <a:noFill/>
          <a:ln>
            <a:noFill/>
          </a:ln>
        </p:spPr>
        <p:txBody>
          <a:bodyPr anchorCtr="0" anchor="t" bIns="91425" lIns="91425" rIns="91425" tIns="91425">
            <a:noAutofit/>
          </a:bodyPr>
          <a:lstStyle/>
          <a:p>
            <a:pPr indent="-317500" lvl="0" marL="457200" marR="0" rtl="0" algn="l">
              <a:lnSpc>
                <a:spcPct val="165000"/>
              </a:lnSpc>
              <a:spcBef>
                <a:spcPts val="0"/>
              </a:spcBef>
              <a:spcAft>
                <a:spcPts val="0"/>
              </a:spcAft>
              <a:buClr>
                <a:srgbClr val="000000"/>
              </a:buClr>
              <a:buSzPct val="100000"/>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Recursive functions call themselves one or more times</a:t>
            </a:r>
          </a:p>
          <a:p>
            <a:pPr indent="-317500" lvl="0" marL="457200" marR="0" rtl="0" algn="l">
              <a:lnSpc>
                <a:spcPct val="165000"/>
              </a:lnSpc>
              <a:spcBef>
                <a:spcPts val="1700"/>
              </a:spcBef>
              <a:spcAft>
                <a:spcPts val="0"/>
              </a:spcAft>
              <a:buClr>
                <a:srgbClr val="000000"/>
              </a:buClr>
              <a:buSzPct val="100000"/>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Recursive functions must converge to the base case</a:t>
            </a:r>
          </a:p>
          <a:p>
            <a:pPr indent="-317500" lvl="0" marL="457200" marR="0" rtl="0" algn="l">
              <a:lnSpc>
                <a:spcPct val="165000"/>
              </a:lnSpc>
              <a:spcBef>
                <a:spcPts val="1700"/>
              </a:spcBef>
              <a:spcAft>
                <a:spcPts val="0"/>
              </a:spcAft>
              <a:buClr>
                <a:srgbClr val="000000"/>
              </a:buClr>
              <a:buSzPct val="100000"/>
              <a:buFont typeface="Source Code Pro"/>
              <a:buChar char="●"/>
            </a:pPr>
            <a:r>
              <a:rPr b="0" i="0" lang="en" sz="1400" u="none" cap="none" strike="noStrike">
                <a:solidFill>
                  <a:srgbClr val="000000"/>
                </a:solidFill>
                <a:highlight>
                  <a:srgbClr val="FFFFFF"/>
                </a:highlight>
                <a:latin typeface="Source Code Pro"/>
                <a:ea typeface="Source Code Pro"/>
                <a:cs typeface="Source Code Pro"/>
                <a:sym typeface="Source Code Pro"/>
              </a:rPr>
              <a:t>Recursive solutions are more “natural” but iterative solutions often perform better.</a:t>
            </a:r>
            <a:br>
              <a:rPr b="0" i="0" lang="en" sz="1400" u="none" cap="none" strike="noStrike">
                <a:solidFill>
                  <a:srgbClr val="000000"/>
                </a:solidFill>
                <a:highlight>
                  <a:srgbClr val="FFFFFF"/>
                </a:highlight>
                <a:latin typeface="Source Code Pro"/>
                <a:ea typeface="Source Code Pro"/>
                <a:cs typeface="Source Code Pro"/>
                <a:sym typeface="Source Code Pro"/>
              </a:rPr>
            </a:br>
            <a:br>
              <a:rPr b="0" i="0" lang="en" sz="1400" u="none" cap="none" strike="noStrike">
                <a:solidFill>
                  <a:srgbClr val="000000"/>
                </a:solidFill>
                <a:highlight>
                  <a:srgbClr val="FFFFFF"/>
                </a:highlight>
                <a:latin typeface="Source Code Pro"/>
                <a:ea typeface="Source Code Pro"/>
                <a:cs typeface="Source Code Pro"/>
                <a:sym typeface="Source Code Pro"/>
              </a:rPr>
            </a:br>
            <a:br>
              <a:rPr b="0" i="0" lang="en" sz="1400" u="none" cap="none" strike="noStrike">
                <a:solidFill>
                  <a:srgbClr val="000000"/>
                </a:solidFill>
                <a:highlight>
                  <a:srgbClr val="FFFFFF"/>
                </a:highlight>
                <a:latin typeface="Source Code Pro"/>
                <a:ea typeface="Source Code Pro"/>
                <a:cs typeface="Source Code Pro"/>
                <a:sym typeface="Source Code Pro"/>
              </a:rPr>
            </a:br>
            <a:br>
              <a:rPr b="0" i="0" lang="en" sz="1400" u="none" cap="none" strike="noStrike">
                <a:solidFill>
                  <a:srgbClr val="000000"/>
                </a:solidFill>
                <a:highlight>
                  <a:srgbClr val="FFFFFF"/>
                </a:highlight>
                <a:latin typeface="Source Code Pro"/>
                <a:ea typeface="Source Code Pro"/>
                <a:cs typeface="Source Code Pro"/>
                <a:sym typeface="Source Code Pro"/>
              </a:rPr>
            </a:b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Disadvantages of recursion</a:t>
            </a:r>
          </a:p>
        </p:txBody>
      </p:sp>
      <p:sp>
        <p:nvSpPr>
          <p:cNvPr id="94" name="Shape 9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317500" lvl="0" marL="457200" marR="0" rtl="0" algn="l">
              <a:lnSpc>
                <a:spcPct val="115000"/>
              </a:lnSpc>
              <a:spcBef>
                <a:spcPts val="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Logic behind recursion is hard to follow </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rgbClr val="666666"/>
                </a:solidFill>
                <a:latin typeface="Source Code Pro"/>
                <a:ea typeface="Source Code Pro"/>
                <a:cs typeface="Source Code Pro"/>
                <a:sym typeface="Source Code Pro"/>
              </a:rPr>
              <a:t>Expensive (inefficient) </a:t>
            </a:r>
            <a:r>
              <a:rPr b="0" i="0" lang="en" sz="1400" u="none" cap="none" strike="noStrike">
                <a:solidFill>
                  <a:schemeClr val="dk2"/>
                </a:solidFill>
                <a:latin typeface="Source Code Pro"/>
                <a:ea typeface="Source Code Pro"/>
                <a:cs typeface="Source Code Pro"/>
                <a:sym typeface="Source Code Pro"/>
              </a:rPr>
              <a:t>- take up a lot of memory and time.</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Hard to debug.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Getting started with Recursion : The Fibonacci Sequence</a:t>
            </a:r>
          </a:p>
        </p:txBody>
      </p:sp>
      <p:sp>
        <p:nvSpPr>
          <p:cNvPr id="100" name="Shape 100"/>
          <p:cNvSpPr txBox="1"/>
          <p:nvPr/>
        </p:nvSpPr>
        <p:spPr>
          <a:xfrm>
            <a:off x="491875" y="1236700"/>
            <a:ext cx="8221200" cy="35555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666666"/>
              </a:solidFill>
              <a:latin typeface="Source Code Pro"/>
              <a:ea typeface="Source Code Pro"/>
              <a:cs typeface="Source Code Pro"/>
              <a:sym typeface="Source Code Pro"/>
            </a:endParaRPr>
          </a:p>
          <a:p>
            <a:pPr indent="457200" lvl="0" marL="2286000" marR="0" rtl="0" algn="just">
              <a:lnSpc>
                <a:spcPct val="100000"/>
              </a:lnSpc>
              <a:spcBef>
                <a:spcPts val="0"/>
              </a:spcBef>
              <a:spcAft>
                <a:spcPts val="0"/>
              </a:spcAft>
              <a:buClr>
                <a:srgbClr val="666666"/>
              </a:buClr>
              <a:buSzPct val="25000"/>
              <a:buFont typeface="Source Code Pro"/>
              <a:buNone/>
            </a:pPr>
            <a:r>
              <a:rPr b="0" i="0" lang="en" sz="2400" u="none" cap="none" strike="noStrike">
                <a:solidFill>
                  <a:srgbClr val="666666"/>
                </a:solidFill>
                <a:latin typeface="Source Code Pro"/>
                <a:ea typeface="Source Code Pro"/>
                <a:cs typeface="Source Code Pro"/>
                <a:sym typeface="Source Code Pro"/>
              </a:rPr>
              <a:t>F</a:t>
            </a:r>
            <a:r>
              <a:rPr b="0" baseline="-25000" i="0" lang="en" sz="2400" u="none" cap="none" strike="noStrike">
                <a:solidFill>
                  <a:srgbClr val="666666"/>
                </a:solidFill>
                <a:latin typeface="Source Code Pro"/>
                <a:ea typeface="Source Code Pro"/>
                <a:cs typeface="Source Code Pro"/>
                <a:sym typeface="Source Code Pro"/>
              </a:rPr>
              <a:t>0 </a:t>
            </a:r>
            <a:r>
              <a:rPr b="0" i="0" lang="en" sz="2400" u="none" cap="none" strike="noStrike">
                <a:solidFill>
                  <a:srgbClr val="666666"/>
                </a:solidFill>
                <a:latin typeface="Source Code Pro"/>
                <a:ea typeface="Source Code Pro"/>
                <a:cs typeface="Source Code Pro"/>
                <a:sym typeface="Source Code Pro"/>
              </a:rPr>
              <a:t>= 0</a:t>
            </a:r>
          </a:p>
          <a:p>
            <a:pPr indent="457200" lvl="0" marL="2286000" marR="0" rtl="0" algn="just">
              <a:lnSpc>
                <a:spcPct val="100000"/>
              </a:lnSpc>
              <a:spcBef>
                <a:spcPts val="0"/>
              </a:spcBef>
              <a:spcAft>
                <a:spcPts val="0"/>
              </a:spcAft>
              <a:buClr>
                <a:srgbClr val="666666"/>
              </a:buClr>
              <a:buSzPct val="25000"/>
              <a:buFont typeface="Source Code Pro"/>
              <a:buNone/>
            </a:pPr>
            <a:r>
              <a:rPr b="0" i="0" lang="en" sz="2400" u="none" cap="none" strike="noStrike">
                <a:solidFill>
                  <a:srgbClr val="666666"/>
                </a:solidFill>
                <a:latin typeface="Source Code Pro"/>
                <a:ea typeface="Source Code Pro"/>
                <a:cs typeface="Source Code Pro"/>
                <a:sym typeface="Source Code Pro"/>
              </a:rPr>
              <a:t>F</a:t>
            </a:r>
            <a:r>
              <a:rPr b="0" baseline="-25000" i="0" lang="en" sz="2400" u="none" cap="none" strike="noStrike">
                <a:solidFill>
                  <a:srgbClr val="666666"/>
                </a:solidFill>
                <a:latin typeface="Source Code Pro"/>
                <a:ea typeface="Source Code Pro"/>
                <a:cs typeface="Source Code Pro"/>
                <a:sym typeface="Source Code Pro"/>
              </a:rPr>
              <a:t>1 </a:t>
            </a:r>
            <a:r>
              <a:rPr b="0" i="0" lang="en" sz="2400" u="none" cap="none" strike="noStrike">
                <a:solidFill>
                  <a:srgbClr val="666666"/>
                </a:solidFill>
                <a:latin typeface="Source Code Pro"/>
                <a:ea typeface="Source Code Pro"/>
                <a:cs typeface="Source Code Pro"/>
                <a:sym typeface="Source Code Pro"/>
              </a:rPr>
              <a:t>= 1</a:t>
            </a:r>
          </a:p>
          <a:p>
            <a:pPr indent="0" lvl="0" marL="2743200" marR="0" rtl="0" algn="just">
              <a:lnSpc>
                <a:spcPct val="100000"/>
              </a:lnSpc>
              <a:spcBef>
                <a:spcPts val="0"/>
              </a:spcBef>
              <a:spcAft>
                <a:spcPts val="0"/>
              </a:spcAft>
              <a:buClr>
                <a:srgbClr val="666666"/>
              </a:buClr>
              <a:buSzPct val="25000"/>
              <a:buFont typeface="Source Code Pro"/>
              <a:buNone/>
            </a:pPr>
            <a:r>
              <a:rPr b="0" i="0" lang="en" sz="2400" u="none" cap="none" strike="noStrike">
                <a:solidFill>
                  <a:srgbClr val="666666"/>
                </a:solidFill>
                <a:latin typeface="Source Code Pro"/>
                <a:ea typeface="Source Code Pro"/>
                <a:cs typeface="Source Code Pro"/>
                <a:sym typeface="Source Code Pro"/>
              </a:rPr>
              <a:t>F</a:t>
            </a:r>
            <a:r>
              <a:rPr b="0" baseline="-25000" i="0" lang="en" sz="2400" u="none" cap="none" strike="noStrike">
                <a:solidFill>
                  <a:srgbClr val="666666"/>
                </a:solidFill>
                <a:latin typeface="Source Code Pro"/>
                <a:ea typeface="Source Code Pro"/>
                <a:cs typeface="Source Code Pro"/>
                <a:sym typeface="Source Code Pro"/>
              </a:rPr>
              <a:t>2 </a:t>
            </a:r>
            <a:r>
              <a:rPr b="0" i="0" lang="en" sz="2400" u="none" cap="none" strike="noStrike">
                <a:solidFill>
                  <a:srgbClr val="666666"/>
                </a:solidFill>
                <a:latin typeface="Source Code Pro"/>
                <a:ea typeface="Source Code Pro"/>
                <a:cs typeface="Source Code Pro"/>
                <a:sym typeface="Source Code Pro"/>
              </a:rPr>
              <a:t>= 0 + 1 = 1</a:t>
            </a:r>
          </a:p>
          <a:p>
            <a:pPr indent="0" lvl="0" marL="2743200" marR="0" rtl="0" algn="just">
              <a:lnSpc>
                <a:spcPct val="100000"/>
              </a:lnSpc>
              <a:spcBef>
                <a:spcPts val="0"/>
              </a:spcBef>
              <a:spcAft>
                <a:spcPts val="0"/>
              </a:spcAft>
              <a:buClr>
                <a:srgbClr val="666666"/>
              </a:buClr>
              <a:buSzPct val="25000"/>
              <a:buFont typeface="Source Code Pro"/>
              <a:buNone/>
            </a:pPr>
            <a:r>
              <a:rPr b="0" i="0" lang="en" sz="2400" u="none" cap="none" strike="noStrike">
                <a:solidFill>
                  <a:srgbClr val="666666"/>
                </a:solidFill>
                <a:latin typeface="Source Code Pro"/>
                <a:ea typeface="Source Code Pro"/>
                <a:cs typeface="Source Code Pro"/>
                <a:sym typeface="Source Code Pro"/>
              </a:rPr>
              <a:t>F</a:t>
            </a:r>
            <a:r>
              <a:rPr b="0" baseline="-25000" i="0" lang="en" sz="2400" u="none" cap="none" strike="noStrike">
                <a:solidFill>
                  <a:srgbClr val="666666"/>
                </a:solidFill>
                <a:latin typeface="Source Code Pro"/>
                <a:ea typeface="Source Code Pro"/>
                <a:cs typeface="Source Code Pro"/>
                <a:sym typeface="Source Code Pro"/>
              </a:rPr>
              <a:t>3 </a:t>
            </a:r>
            <a:r>
              <a:rPr b="0" i="0" lang="en" sz="2400" u="none" cap="none" strike="noStrike">
                <a:solidFill>
                  <a:srgbClr val="666666"/>
                </a:solidFill>
                <a:latin typeface="Source Code Pro"/>
                <a:ea typeface="Source Code Pro"/>
                <a:cs typeface="Source Code Pro"/>
                <a:sym typeface="Source Code Pro"/>
              </a:rPr>
              <a:t>= 1 + 1 = 2</a:t>
            </a:r>
          </a:p>
          <a:p>
            <a:pPr indent="0" lvl="0" marL="2743200" marR="0" rtl="0" algn="just">
              <a:lnSpc>
                <a:spcPct val="100000"/>
              </a:lnSpc>
              <a:spcBef>
                <a:spcPts val="0"/>
              </a:spcBef>
              <a:spcAft>
                <a:spcPts val="0"/>
              </a:spcAft>
              <a:buClr>
                <a:srgbClr val="666666"/>
              </a:buClr>
              <a:buSzPct val="25000"/>
              <a:buFont typeface="Source Code Pro"/>
              <a:buNone/>
            </a:pPr>
            <a:r>
              <a:rPr b="0" i="0" lang="en" sz="2400" u="none" cap="none" strike="noStrike">
                <a:solidFill>
                  <a:srgbClr val="666666"/>
                </a:solidFill>
                <a:latin typeface="Source Code Pro"/>
                <a:ea typeface="Source Code Pro"/>
                <a:cs typeface="Source Code Pro"/>
                <a:sym typeface="Source Code Pro"/>
              </a:rPr>
              <a:t>F</a:t>
            </a:r>
            <a:r>
              <a:rPr b="0" baseline="-25000" i="0" lang="en" sz="2400" u="none" cap="none" strike="noStrike">
                <a:solidFill>
                  <a:srgbClr val="666666"/>
                </a:solidFill>
                <a:latin typeface="Source Code Pro"/>
                <a:ea typeface="Source Code Pro"/>
                <a:cs typeface="Source Code Pro"/>
                <a:sym typeface="Source Code Pro"/>
              </a:rPr>
              <a:t>4 </a:t>
            </a:r>
            <a:r>
              <a:rPr b="0" i="0" lang="en" sz="2400" u="none" cap="none" strike="noStrike">
                <a:solidFill>
                  <a:srgbClr val="666666"/>
                </a:solidFill>
                <a:latin typeface="Source Code Pro"/>
                <a:ea typeface="Source Code Pro"/>
                <a:cs typeface="Source Code Pro"/>
                <a:sym typeface="Source Code Pro"/>
              </a:rPr>
              <a:t>= 2 + 1 = 3</a:t>
            </a:r>
          </a:p>
        </p:txBody>
      </p:sp>
      <p:sp>
        <p:nvSpPr>
          <p:cNvPr id="101" name="Shape 101"/>
          <p:cNvSpPr txBox="1"/>
          <p:nvPr/>
        </p:nvSpPr>
        <p:spPr>
          <a:xfrm>
            <a:off x="895800" y="1236700"/>
            <a:ext cx="7352399" cy="664199"/>
          </a:xfrm>
          <a:prstGeom prst="rect">
            <a:avLst/>
          </a:prstGeom>
          <a:noFill/>
          <a:ln>
            <a:noFill/>
          </a:ln>
        </p:spPr>
        <p:txBody>
          <a:bodyPr anchorCtr="0" anchor="t" bIns="91425" lIns="91425" rIns="91425" tIns="91425">
            <a:noAutofit/>
          </a:bodyPr>
          <a:lstStyle/>
          <a:p>
            <a:pPr indent="0" lvl="0" marL="0" marR="0" rtl="0" algn="ctr">
              <a:lnSpc>
                <a:spcPct val="115000"/>
              </a:lnSpc>
              <a:spcBef>
                <a:spcPts val="0"/>
              </a:spcBef>
              <a:spcAft>
                <a:spcPts val="0"/>
              </a:spcAft>
              <a:buClr>
                <a:srgbClr val="000000"/>
              </a:buClr>
              <a:buSzPct val="25000"/>
              <a:buFont typeface="Source Code Pro"/>
              <a:buNone/>
            </a:pPr>
            <a:r>
              <a:rPr b="1" i="0" lang="en" sz="1800" u="none" cap="none" strike="noStrike">
                <a:solidFill>
                  <a:srgbClr val="000000"/>
                </a:solidFill>
                <a:latin typeface="Source Code Pro"/>
                <a:ea typeface="Source Code Pro"/>
                <a:cs typeface="Source Code Pro"/>
                <a:sym typeface="Source Code Pro"/>
              </a:rPr>
              <a:t> </a:t>
            </a:r>
            <a:r>
              <a:rPr b="1" i="0" lang="en" sz="2400" u="none" cap="none" strike="noStrike">
                <a:solidFill>
                  <a:srgbClr val="000000"/>
                </a:solidFill>
                <a:latin typeface="Source Code Pro"/>
                <a:ea typeface="Source Code Pro"/>
                <a:cs typeface="Source Code Pro"/>
                <a:sym typeface="Source Code Pro"/>
              </a:rPr>
              <a:t>0, 1, 1, 2, 3, 5, 8, 13, 21, 34, ...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Deceptively Simple - 1</a:t>
            </a:r>
          </a:p>
        </p:txBody>
      </p:sp>
      <p:sp>
        <p:nvSpPr>
          <p:cNvPr id="107" name="Shape 107"/>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We can define the Fibonacci’s sequence F(n) as a recurrence relation:</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F(n) = F(n-1) + F(n-2)</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With initial values: F(0) = 0, F(1) = 1 and n &gt; 1</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descr="fibonacci-series-generate.png" id="108" name="Shape 108"/>
          <p:cNvPicPr preferRelativeResize="0"/>
          <p:nvPr/>
        </p:nvPicPr>
        <p:blipFill rotWithShape="1">
          <a:blip r:embed="rId3">
            <a:alphaModFix/>
          </a:blip>
          <a:srcRect b="0" l="0" r="0" t="0"/>
          <a:stretch/>
        </p:blipFill>
        <p:spPr>
          <a:xfrm>
            <a:off x="3262323" y="3227600"/>
            <a:ext cx="2380824" cy="1206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