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matic SC"/>
      <p:regular r:id="rId30"/>
      <p:bold r:id="rId31"/>
    </p:embeddedFont>
    <p:embeddedFont>
      <p:font typeface="Source Code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r-raise? :O
-Jay C.</p:text>
  </p:cm>
  <p:cm authorId="0" idx="2">
    <p:pos x="6000" y="100"/>
    <p:text>Is it possible to include and example here?
-Angela Richmond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2/reference/simple_stmts.html#prin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You can have this two type of bug.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We have seen various types of messages and situations against those who (too often) we had to fight. However, there are (at least) two distinguishable kinds of errors: syntax errors and exceptions.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200" u="none" cap="none" strike="noStrike">
                <a:highlight>
                  <a:srgbClr val="FFFFFF"/>
                </a:highlight>
              </a:rPr>
              <a:t>The parser repeats the “error line” and displays a little “arrow  ^” pointing at the earliest point in the line where the error was detected. The error is caused by (or at least detected at) the token </a:t>
            </a:r>
            <a:r>
              <a:rPr b="0" i="1" lang="en" sz="1200" u="sng" cap="none" strike="noStrike">
                <a:highlight>
                  <a:srgbClr val="FFFFFF"/>
                </a:highlight>
              </a:rPr>
              <a:t>preceding</a:t>
            </a:r>
            <a:r>
              <a:rPr b="0" i="0" lang="en" sz="1200" u="none" cap="none" strike="noStrike">
                <a:highlight>
                  <a:srgbClr val="FFFFFF"/>
                </a:highlight>
              </a:rPr>
              <a:t> the arrow: in the example, the error is detected at the keyword </a:t>
            </a:r>
            <a:r>
              <a:rPr b="1" i="0" lang="en" sz="1150" u="sng" cap="none" strike="noStrike">
                <a:solidFill>
                  <a:schemeClr val="hlink"/>
                </a:solidFill>
                <a:highlight>
                  <a:srgbClr val="FFFFFF"/>
                </a:highlight>
                <a:hlinkClick r:id="rId2"/>
              </a:rPr>
              <a:t>print</a:t>
            </a:r>
            <a:r>
              <a:rPr b="0" i="0" lang="en" sz="1200" u="none" cap="none" strike="noStrike">
                <a:highlight>
                  <a:srgbClr val="FFFFFF"/>
                </a:highlight>
              </a:rPr>
              <a:t>, since a colon (</a:t>
            </a:r>
            <a:r>
              <a:rPr b="0" i="0" lang="en" sz="1050" u="none" cap="none" strike="noStrike">
                <a:highlight>
                  <a:srgbClr val="ECF0F3"/>
                </a:highlight>
              </a:rPr>
              <a:t>':'</a:t>
            </a:r>
            <a:r>
              <a:rPr b="0" i="0" lang="en" sz="1200" u="none" cap="none" strike="noStrike">
                <a:highlight>
                  <a:srgbClr val="FFFFFF"/>
                </a:highlight>
              </a:rPr>
              <a:t>) is missing before it. File name and line number are printed so we know where to look in case the input came from a script.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syntax of a language is the set of rules that define what parts of the language can appear in which places. If you insert tab A into slot B, so to speak, you'll create a statement that has invalid syntax. Because there are lots of slots in Python that don't accept most tabs, generating a syntax error is not hard.</a:t>
            </a:r>
          </a:p>
          <a:p>
            <a:pPr indent="0" lvl="0" marL="0" marR="0" rtl="0" algn="l">
              <a:spcBef>
                <a:spcPts val="0"/>
              </a:spcBef>
              <a:spcAft>
                <a:spcPts val="0"/>
              </a:spcAft>
              <a:buSzPct val="25000"/>
              <a:buFont typeface="Arial"/>
              <a:buNone/>
            </a:pPr>
            <a:r>
              <a:rPr b="0" i="0" lang="en" sz="1100" u="none" cap="none" strike="noStrike"/>
              <a:t>Here are some common errors that cause this message:</a:t>
            </a:r>
          </a:p>
          <a:p>
            <a:pPr indent="-304800" lvl="0" marL="457200" marR="0" rtl="0" algn="l">
              <a:lnSpc>
                <a:spcPct val="115000"/>
              </a:lnSpc>
              <a:spcBef>
                <a:spcPts val="0"/>
              </a:spcBef>
              <a:spcAft>
                <a:spcPts val="0"/>
              </a:spcAft>
              <a:buSzPct val="25000"/>
              <a:buNone/>
            </a:pPr>
            <a:r>
              <a:rPr b="0" i="0" lang="en" sz="1100" u="none" cap="none" strike="noStrike"/>
              <a:t>Forgetting the parens around the arguments to print</a:t>
            </a:r>
          </a:p>
          <a:p>
            <a:pPr indent="-304800" lvl="0" marL="457200" marR="0" rtl="0" algn="l">
              <a:lnSpc>
                <a:spcPct val="115000"/>
              </a:lnSpc>
              <a:spcBef>
                <a:spcPts val="0"/>
              </a:spcBef>
              <a:spcAft>
                <a:spcPts val="0"/>
              </a:spcAft>
              <a:buSzPct val="25000"/>
              <a:buNone/>
            </a:pPr>
            <a:r>
              <a:rPr b="0" i="0" lang="en" sz="1100" u="none" cap="none" strike="noStrike"/>
              <a:t>Forgetting the colon at the end of the condition in an if statement</a:t>
            </a:r>
          </a:p>
          <a:p>
            <a:pPr indent="-304800" lvl="0" marL="457200" marR="0" rtl="0" algn="l">
              <a:lnSpc>
                <a:spcPct val="115000"/>
              </a:lnSpc>
              <a:spcBef>
                <a:spcPts val="0"/>
              </a:spcBef>
              <a:spcAft>
                <a:spcPts val="0"/>
              </a:spcAft>
              <a:buSzPct val="25000"/>
              <a:buNone/>
            </a:pPr>
            <a:r>
              <a:rPr b="0" i="0" lang="en" sz="1100" u="none" cap="none" strike="noStrike"/>
              <a:t>Trying to use a reserved word as a variable name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rgbClr val="222222"/>
              </a:buClr>
              <a:buSzPct val="25000"/>
              <a:buFont typeface="Verdana"/>
              <a:buNone/>
            </a:pPr>
            <a:r>
              <a:rPr b="0" i="0" lang="en" sz="1000" u="none" cap="none" strike="noStrike">
                <a:solidFill>
                  <a:srgbClr val="222222"/>
                </a:solidFill>
                <a:latin typeface="Verdana"/>
                <a:ea typeface="Verdana"/>
                <a:cs typeface="Verdana"/>
                <a:sym typeface="Verdana"/>
              </a:rPr>
              <a:t>Python is case sensitive. This includes keywords (like "def", "for" and "while") as well as variable names.</a:t>
            </a:r>
          </a:p>
          <a:p>
            <a:pPr indent="0" lvl="0" marL="0" marR="0" rtl="0" algn="l">
              <a:spcBef>
                <a:spcPts val="0"/>
              </a:spcBef>
              <a:spcAft>
                <a:spcPts val="0"/>
              </a:spcAft>
              <a:buClr>
                <a:srgbClr val="222222"/>
              </a:buClr>
              <a:buSzPct val="25000"/>
              <a:buFont typeface="Verdana"/>
              <a:buNone/>
            </a:pPr>
            <a:r>
              <a:rPr b="0" i="0" lang="en" sz="1000" u="none" cap="none" strike="noStrike">
                <a:solidFill>
                  <a:srgbClr val="222222"/>
                </a:solidFill>
                <a:latin typeface="Verdana"/>
                <a:ea typeface="Verdana"/>
                <a:cs typeface="Verdana"/>
                <a:sym typeface="Verdana"/>
              </a:rPr>
              <a:t>In the following example, the "while" keyword has been incorrectly spelt with a capital "w". Note that in this case, the error message is a little</a:t>
            </a:r>
          </a:p>
          <a:p>
            <a:pPr indent="0" lvl="0" marL="0" marR="0" rtl="0" algn="l">
              <a:spcBef>
                <a:spcPts val="0"/>
              </a:spcBef>
              <a:spcAft>
                <a:spcPts val="0"/>
              </a:spcAft>
              <a:buClr>
                <a:srgbClr val="222222"/>
              </a:buClr>
              <a:buSzPct val="25000"/>
              <a:buFont typeface="Verdana"/>
              <a:buNone/>
            </a:pPr>
            <a:r>
              <a:rPr b="0" i="0" lang="en" sz="1000" u="none" cap="none" strike="noStrike">
                <a:solidFill>
                  <a:srgbClr val="222222"/>
                </a:solidFill>
                <a:latin typeface="Verdana"/>
                <a:ea typeface="Verdana"/>
                <a:cs typeface="Verdana"/>
                <a:sym typeface="Verdana"/>
              </a:rPr>
              <a:t>misleading since the arrow points to the wrong part of the code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222222"/>
              </a:buClr>
              <a:buSzPct val="25000"/>
              <a:buFont typeface="Verdana"/>
              <a:buNone/>
            </a:pPr>
            <a:r>
              <a:rPr b="0" i="0" lang="en" sz="1000" u="none" cap="none" strike="noStrike">
                <a:solidFill>
                  <a:srgbClr val="222222"/>
                </a:solidFill>
                <a:latin typeface="Verdana"/>
                <a:ea typeface="Verdana"/>
                <a:cs typeface="Verdana"/>
                <a:sym typeface="Verdana"/>
              </a:rPr>
              <a:t>In the example, a colon is missing from the end of the if conditional line.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222222"/>
              </a:buClr>
              <a:buSzPct val="25000"/>
              <a:buFont typeface="Verdana"/>
              <a:buNone/>
            </a:pPr>
            <a:r>
              <a:rPr b="0" i="0" lang="en" sz="1000" u="none" cap="none" strike="noStrike">
                <a:solidFill>
                  <a:srgbClr val="222222"/>
                </a:solidFill>
                <a:latin typeface="Verdana"/>
                <a:ea typeface="Verdana"/>
                <a:cs typeface="Verdana"/>
                <a:sym typeface="Verdana"/>
              </a:rPr>
              <a:t>In the example, a bracket is missing to complete the expression at the end of the line. Note that the error message points to the line below where the error actually occurs.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Common points can be:</a:t>
            </a:r>
          </a:p>
          <a:p>
            <a:pPr indent="-228600" lvl="0" marL="457200" marR="0" rtl="0" algn="l">
              <a:spcBef>
                <a:spcPts val="0"/>
              </a:spcBef>
              <a:spcAft>
                <a:spcPts val="0"/>
              </a:spcAft>
              <a:buSzPct val="100000"/>
              <a:buFont typeface="Arial"/>
              <a:buChar char="-"/>
            </a:pPr>
            <a:r>
              <a:rPr b="0" i="0" lang="en" sz="1100" u="none" cap="none" strike="noStrike"/>
              <a:t>Print intermediate steps on the screen while writing the script</a:t>
            </a:r>
          </a:p>
          <a:p>
            <a:pPr indent="-228600" lvl="0" marL="457200" marR="0" rtl="0" algn="l">
              <a:spcBef>
                <a:spcPts val="0"/>
              </a:spcBef>
              <a:spcAft>
                <a:spcPts val="0"/>
              </a:spcAft>
              <a:buSzPct val="100000"/>
              <a:buFont typeface="Arial"/>
              <a:buChar char="-"/>
            </a:pPr>
            <a:r>
              <a:rPr b="0" i="0" lang="en" sz="1100" u="none" cap="none" strike="noStrike"/>
              <a:t>Use a sandbox folder (eg github)</a:t>
            </a:r>
          </a:p>
          <a:p>
            <a:pPr indent="-228600" lvl="0" marL="457200" marR="0" rtl="0" algn="l">
              <a:spcBef>
                <a:spcPts val="0"/>
              </a:spcBef>
              <a:buSzPct val="100000"/>
              <a:buFont typeface="Arial"/>
              <a:buChar char="-"/>
            </a:pPr>
            <a:r>
              <a:rPr b="0" i="0" lang="en" sz="1100" u="none" cap="none" strike="noStrike"/>
              <a:t>Use artificial or copied data (final results known, for comparisons)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222222"/>
              </a:buClr>
              <a:buSzPct val="25000"/>
              <a:buFont typeface="Verdana"/>
              <a:buNone/>
            </a:pPr>
            <a:r>
              <a:rPr b="0" i="0" lang="en" sz="1000" u="none" cap="none" strike="noStrike">
                <a:solidFill>
                  <a:srgbClr val="222222"/>
                </a:solidFill>
                <a:latin typeface="Verdana"/>
                <a:ea typeface="Verdana"/>
                <a:cs typeface="Verdana"/>
                <a:sym typeface="Verdana"/>
              </a:rPr>
              <a:t>n this example, the literal "world" is missing a closing quotation mark. If you read the error carefully (in which 'EOL' means 'End of Line'), you will see it is saying that it found the end of the line while scanning through a string - and this is a problem because we need the closing quote on the same line. Always try to get information from the error message.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rgbClr val="222222"/>
              </a:buClr>
              <a:buSzPct val="25000"/>
              <a:buFont typeface="Verdana"/>
              <a:buNone/>
            </a:pPr>
            <a:r>
              <a:rPr b="0" i="0" lang="en" sz="1000" u="none" cap="none" strike="noStrike">
                <a:solidFill>
                  <a:srgbClr val="222222"/>
                </a:solidFill>
                <a:latin typeface="Verdana"/>
                <a:ea typeface="Verdana"/>
                <a:cs typeface="Verdana"/>
                <a:sym typeface="Verdana"/>
              </a:rPr>
              <a:t>Sometimes, Python will report indentation problems as syntax errors. Python uses indentation to show where each block of code begins and ends. Indentation can be achieved with spaces or tabs, but a mixture will almost always lead to confusion and errors. Since a tab and 4 spaces look the same on the screen, two pieces of code can look identical to you, but to Python they look entirely different. This is the cause of many non-obvious errors. If your code looks perfect but is still giving syntax errors, check that your indentation is correct.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Verdana"/>
              <a:buNone/>
            </a:pPr>
            <a:r>
              <a:rPr b="0" i="0" lang="en" sz="900" u="none" cap="none" strike="noStrike">
                <a:highlight>
                  <a:srgbClr val="FFFFFF"/>
                </a:highlight>
                <a:latin typeface="Verdana"/>
                <a:ea typeface="Verdana"/>
                <a:cs typeface="Verdana"/>
                <a:sym typeface="Verdana"/>
              </a:rPr>
              <a:t>These messages can seem hard to understand at first. The first part tells you which file had the error. In the example above, the file is </a:t>
            </a:r>
            <a:r>
              <a:rPr b="0" i="1" lang="en" sz="900" u="none" cap="none" strike="noStrike">
                <a:highlight>
                  <a:srgbClr val="FFFFFF"/>
                </a:highlight>
                <a:latin typeface="Verdana"/>
                <a:ea typeface="Verdana"/>
                <a:cs typeface="Verdana"/>
                <a:sym typeface="Verdana"/>
              </a:rPr>
              <a:t>test.py</a:t>
            </a:r>
            <a:r>
              <a:rPr b="0" i="0" lang="en" sz="900" u="none" cap="none" strike="noStrike">
                <a:highlight>
                  <a:srgbClr val="FFFFFF"/>
                </a:highlight>
                <a:latin typeface="Verdana"/>
                <a:ea typeface="Verdana"/>
                <a:cs typeface="Verdana"/>
                <a:sym typeface="Verdana"/>
              </a:rPr>
              <a:t> and the error occurs on line 7. The next line shows the actual line of code where the error occured. This line executes the </a:t>
            </a:r>
            <a:r>
              <a:rPr b="0" i="0" lang="en" sz="900" u="none" cap="none" strike="noStrike">
                <a:solidFill>
                  <a:srgbClr val="008000"/>
                </a:solidFill>
                <a:highlight>
                  <a:srgbClr val="FFFFFF"/>
                </a:highlight>
              </a:rPr>
              <a:t>main()</a:t>
            </a:r>
            <a:r>
              <a:rPr b="0" i="0" lang="en" sz="900" u="none" cap="none" strike="noStrike">
                <a:highlight>
                  <a:srgbClr val="FFFFFF"/>
                </a:highlight>
                <a:latin typeface="Verdana"/>
                <a:ea typeface="Verdana"/>
                <a:cs typeface="Verdana"/>
                <a:sym typeface="Verdana"/>
              </a:rPr>
              <a:t> function. Similarly, the next two lines say that the error occurred on line 5, within </a:t>
            </a:r>
            <a:r>
              <a:rPr b="0" i="0" lang="en" sz="900" u="none" cap="none" strike="noStrike">
                <a:solidFill>
                  <a:srgbClr val="008000"/>
                </a:solidFill>
                <a:highlight>
                  <a:srgbClr val="FFFFFF"/>
                </a:highlight>
              </a:rPr>
              <a:t>main </a:t>
            </a:r>
            <a:r>
              <a:rPr b="0" i="0" lang="en" sz="900" u="none" cap="none" strike="noStrike">
                <a:highlight>
                  <a:srgbClr val="FFFFFF"/>
                </a:highlight>
                <a:latin typeface="Verdana"/>
                <a:ea typeface="Verdana"/>
                <a:cs typeface="Verdana"/>
                <a:sym typeface="Verdana"/>
              </a:rPr>
              <a:t>, and that the line with the error is </a:t>
            </a:r>
            <a:r>
              <a:rPr b="0" i="0" lang="en" sz="900" u="none" cap="none" strike="noStrike">
                <a:solidFill>
                  <a:srgbClr val="008000"/>
                </a:solidFill>
                <a:highlight>
                  <a:srgbClr val="FFFFFF"/>
                </a:highlight>
              </a:rPr>
              <a:t>print hello</a:t>
            </a:r>
            <a:r>
              <a:rPr b="0" i="0" lang="en" sz="900" u="none" cap="none" strike="noStrike">
                <a:highlight>
                  <a:srgbClr val="FFFFFF"/>
                </a:highlight>
                <a:latin typeface="Verdana"/>
                <a:ea typeface="Verdana"/>
                <a:cs typeface="Verdana"/>
                <a:sym typeface="Verdana"/>
              </a:rPr>
              <a:t>. Lastly, the actual NameError says that </a:t>
            </a:r>
            <a:r>
              <a:rPr b="0" i="1" lang="en" sz="900" u="none" cap="none" strike="noStrike">
                <a:highlight>
                  <a:srgbClr val="FFFFFF"/>
                </a:highlight>
                <a:latin typeface="Verdana"/>
                <a:ea typeface="Verdana"/>
                <a:cs typeface="Verdana"/>
                <a:sym typeface="Verdana"/>
              </a:rPr>
              <a:t>global name 'hello' is not defined</a:t>
            </a:r>
            <a:r>
              <a:rPr b="0" i="0" lang="en" sz="900" u="none" cap="none" strike="noStrike">
                <a:highlight>
                  <a:srgbClr val="FFFFFF"/>
                </a:highlight>
                <a:latin typeface="Verdana"/>
                <a:ea typeface="Verdana"/>
                <a:cs typeface="Verdana"/>
                <a:sym typeface="Verdana"/>
              </a:rPr>
              <a:t>.</a:t>
            </a:r>
          </a:p>
          <a:p>
            <a:pPr indent="0" lvl="0" marL="0" marR="0" rtl="0" algn="l">
              <a:spcBef>
                <a:spcPts val="0"/>
              </a:spcBef>
              <a:spcAft>
                <a:spcPts val="0"/>
              </a:spcAft>
              <a:buSzPct val="25000"/>
              <a:buFont typeface="Arial"/>
              <a:buNone/>
            </a:pPr>
            <a:r>
              <a:t/>
            </a:r>
            <a:endParaRPr b="0" i="0" sz="900" u="none" cap="none" strike="noStrike">
              <a:highlight>
                <a:srgbClr val="FFFFFF"/>
              </a:highlight>
              <a:latin typeface="Verdana"/>
              <a:ea typeface="Verdana"/>
              <a:cs typeface="Verdana"/>
              <a:sym typeface="Verdana"/>
            </a:endParaRPr>
          </a:p>
          <a:p>
            <a:pPr indent="0" lvl="0" marL="0" marR="0" rtl="0" algn="l">
              <a:spcBef>
                <a:spcPts val="0"/>
              </a:spcBef>
              <a:buSzPct val="25000"/>
              <a:buFont typeface="Verdana"/>
              <a:buNone/>
            </a:pPr>
            <a:r>
              <a:rPr b="0" i="0" lang="en" sz="900" u="none" cap="none" strike="noStrike">
                <a:highlight>
                  <a:srgbClr val="FFFFFF"/>
                </a:highlight>
                <a:latin typeface="Verdana"/>
                <a:ea typeface="Verdana"/>
                <a:cs typeface="Verdana"/>
                <a:sym typeface="Verdana"/>
              </a:rPr>
              <a:t>A NameError means that Python tried to use a variable or function name, such as </a:t>
            </a:r>
            <a:r>
              <a:rPr b="0" i="0" lang="en" sz="900" u="none" cap="none" strike="noStrike">
                <a:solidFill>
                  <a:srgbClr val="008000"/>
                </a:solidFill>
                <a:highlight>
                  <a:srgbClr val="FFFFFF"/>
                </a:highlight>
              </a:rPr>
              <a:t>hello</a:t>
            </a:r>
            <a:r>
              <a:rPr b="0" i="0" lang="en" sz="900" u="none" cap="none" strike="noStrike">
                <a:highlight>
                  <a:srgbClr val="FFFFFF"/>
                </a:highlight>
                <a:latin typeface="Verdana"/>
                <a:ea typeface="Verdana"/>
                <a:cs typeface="Verdana"/>
                <a:sym typeface="Verdana"/>
              </a:rPr>
              <a:t> based on a previous definition. If it hasn't been defined at this point, you get the error.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Verdana"/>
              <a:buNone/>
            </a:pPr>
            <a:r>
              <a:rPr b="0" i="0" lang="en" sz="900" u="none" cap="none" strike="noStrike">
                <a:highlight>
                  <a:srgbClr val="FFFFFF"/>
                </a:highlight>
                <a:latin typeface="Verdana"/>
                <a:ea typeface="Verdana"/>
                <a:cs typeface="Verdana"/>
                <a:sym typeface="Verdana"/>
              </a:rPr>
              <a:t>These errors are caused by not matching the correct number of substitutions into a string format. The string format in both cases requires 2 substitutions. The first error is caused by attempting to substitute 3 arguments, and the second error is caused by trying to substitute 1 argument.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SzPct val="100000"/>
              <a:buFont typeface="Arial"/>
              <a:buChar char="-"/>
            </a:pPr>
            <a:r>
              <a:rPr b="0" i="0" lang="en" sz="1100" u="none" cap="none" strike="noStrike"/>
              <a:t>Assuring the correct version of the program that we use helps editing wrong scripts. Hint: use which command to get the absolute path of the program</a:t>
            </a:r>
          </a:p>
          <a:p>
            <a:pPr indent="-228600" lvl="0" marL="457200" marR="0" rtl="0" algn="l">
              <a:spcBef>
                <a:spcPts val="0"/>
              </a:spcBef>
              <a:buSzPct val="100000"/>
              <a:buFont typeface="Arial"/>
              <a:buChar char="-"/>
            </a:pPr>
            <a:r>
              <a:rPr b="0" i="0" lang="en" sz="1100" u="none" cap="none" strike="noStrike"/>
              <a:t> InFile = open(InFileName, ‘rU’) converts all line endings to newline (\n) characters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Decide on a user interface</a:t>
            </a:r>
            <a:br>
              <a:rPr b="0" i="0" lang="en" sz="1100" u="none" cap="none" strike="noStrike"/>
            </a:br>
            <a:r>
              <a:rPr b="0" i="0" lang="en" sz="1100" u="none" cap="none" strike="noStrike"/>
              <a:t>Find out how we want to get data into the program. Grab data from the command-line? A file? A dialog with questions and answers?</a:t>
            </a:r>
            <a:br>
              <a:rPr b="0" i="0" lang="en" sz="1100" u="none" cap="none" strike="noStrike"/>
            </a:br>
            <a:r>
              <a:rPr b="0" i="0" lang="en" sz="1100" u="none" cap="none" strike="noStrike"/>
              <a:t>Make Algorithms</a:t>
            </a:r>
            <a:br>
              <a:rPr b="0" i="0" lang="en" sz="1100" u="none" cap="none" strike="noStrike"/>
            </a:br>
            <a:r>
              <a:rPr b="0" i="0" lang="en" sz="1100" u="none" cap="none" strike="noStrike"/>
              <a:t>Identify the key tasks to be done in the program and sketch “rough” algorithms for these. Piece of paper and pseudocode? IS USEFUL! Is easy to develop into “real” Python code later.</a:t>
            </a:r>
            <a:br>
              <a:rPr b="0" i="0" lang="en" sz="1100" u="none" cap="none" strike="noStrike"/>
            </a:br>
            <a:r>
              <a:rPr b="0" i="0" lang="en" sz="1100" u="none" cap="none" strike="noStrike"/>
              <a:t>Look up information</a:t>
            </a:r>
            <a:br>
              <a:rPr b="0" i="0" lang="en" sz="1100" u="none" cap="none" strike="noStrike"/>
            </a:br>
            <a:r>
              <a:rPr b="0" i="0" lang="en" sz="1100" u="none" cap="none" strike="noStrike"/>
              <a:t>Manuals, books, internet, friends on Crowd Course… We need to know and understand the basic constructs, and some problem-solving techniques, learn from existing examples… </a:t>
            </a:r>
            <a:br>
              <a:rPr b="0" i="0" lang="en" sz="1100" u="none" cap="none" strike="noStrike"/>
            </a:b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We have all the necessary material, we studied how to approach the problem and reviewed the assumptions on which it is based, we have chosen the user interface we'll use ... as we turn to the most beautiful part: write the program and run it . Wow!</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Isolate the problem</a:t>
            </a:r>
            <a:br>
              <a:rPr b="0" i="0" lang="en" sz="1100" u="none" cap="none" strike="noStrike"/>
            </a:br>
            <a:r>
              <a:rPr b="0" i="0" lang="en" sz="1100" u="none" cap="none" strike="noStrike"/>
              <a:t>* Error report. Reported line often does not contain error. </a:t>
            </a:r>
          </a:p>
          <a:p>
            <a:pPr indent="0" lvl="0" marL="0" marR="0" rtl="0" algn="l">
              <a:spcBef>
                <a:spcPts val="0"/>
              </a:spcBef>
              <a:buSzPct val="25000"/>
              <a:buFont typeface="Arial"/>
              <a:buNone/>
            </a:pPr>
            <a:r>
              <a:rPr b="0" i="0" lang="en" sz="1100" u="none" cap="none" strike="noStrike"/>
              <a:t>* Then, check previous steps.</a:t>
            </a:r>
            <a:br>
              <a:rPr b="0" i="0" lang="en" sz="1100" u="none" cap="none" strike="noStrike"/>
            </a:br>
            <a:r>
              <a:rPr b="0" i="0" lang="en" sz="1100" u="none" cap="none" strike="noStrike"/>
              <a:t>* Comment in/out sections with #, or ‘’’...’’’, or “””...””” triple quotes for multiple lines</a:t>
            </a:r>
            <a:br>
              <a:rPr b="0" i="0" lang="en" sz="1100" u="none" cap="none" strike="noStrike"/>
            </a:br>
            <a:r>
              <a:rPr b="0" i="0" lang="en" sz="1100" u="none" cap="none" strike="noStrike"/>
              <a:t>* #... Comment on what we write</a:t>
            </a:r>
            <a:br>
              <a:rPr b="0" i="0" lang="en" sz="1100" u="none" cap="none" strike="noStrike"/>
            </a:br>
            <a:br>
              <a:rPr b="0" i="0" lang="en" sz="1100" u="none" cap="none" strike="noStrike"/>
            </a:br>
            <a:br>
              <a:rPr b="0" i="0" lang="en" sz="1100" u="none" cap="none" strike="noStrike"/>
            </a:b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311700" y="392150"/>
            <a:ext cx="8520599" cy="2690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8000" u="none" cap="none" strike="noStrike">
                <a:solidFill>
                  <a:schemeClr val="accent1"/>
                </a:solidFill>
                <a:latin typeface="Amatic SC"/>
                <a:ea typeface="Amatic SC"/>
                <a:cs typeface="Amatic SC"/>
                <a:sym typeface="Amatic SC"/>
              </a:defRPr>
            </a:lvl1pPr>
            <a:lvl2pPr indent="0" lvl="1" rtl="0" algn="ctr">
              <a:spcBef>
                <a:spcPts val="0"/>
              </a:spcBef>
              <a:buClr>
                <a:schemeClr val="accent1"/>
              </a:buClr>
              <a:buFont typeface="Amatic SC"/>
              <a:buNone/>
              <a:defRPr b="1" sz="8000">
                <a:solidFill>
                  <a:schemeClr val="accent1"/>
                </a:solidFill>
                <a:latin typeface="Amatic SC"/>
                <a:ea typeface="Amatic SC"/>
                <a:cs typeface="Amatic SC"/>
                <a:sym typeface="Amatic SC"/>
              </a:defRPr>
            </a:lvl2pPr>
            <a:lvl3pPr indent="0" lvl="2" rtl="0" algn="ctr">
              <a:spcBef>
                <a:spcPts val="0"/>
              </a:spcBef>
              <a:buClr>
                <a:schemeClr val="accent1"/>
              </a:buClr>
              <a:buFont typeface="Amatic SC"/>
              <a:buNone/>
              <a:defRPr b="1" sz="8000">
                <a:solidFill>
                  <a:schemeClr val="accent1"/>
                </a:solidFill>
                <a:latin typeface="Amatic SC"/>
                <a:ea typeface="Amatic SC"/>
                <a:cs typeface="Amatic SC"/>
                <a:sym typeface="Amatic SC"/>
              </a:defRPr>
            </a:lvl3pPr>
            <a:lvl4pPr indent="0" lvl="3" rtl="0" algn="ctr">
              <a:spcBef>
                <a:spcPts val="0"/>
              </a:spcBef>
              <a:buClr>
                <a:schemeClr val="accent1"/>
              </a:buClr>
              <a:buFont typeface="Amatic SC"/>
              <a:buNone/>
              <a:defRPr b="1" sz="8000">
                <a:solidFill>
                  <a:schemeClr val="accent1"/>
                </a:solidFill>
                <a:latin typeface="Amatic SC"/>
                <a:ea typeface="Amatic SC"/>
                <a:cs typeface="Amatic SC"/>
                <a:sym typeface="Amatic SC"/>
              </a:defRPr>
            </a:lvl4pPr>
            <a:lvl5pPr indent="0" lvl="4" rtl="0" algn="ctr">
              <a:spcBef>
                <a:spcPts val="0"/>
              </a:spcBef>
              <a:buClr>
                <a:schemeClr val="accent1"/>
              </a:buClr>
              <a:buFont typeface="Amatic SC"/>
              <a:buNone/>
              <a:defRPr b="1" sz="8000">
                <a:solidFill>
                  <a:schemeClr val="accent1"/>
                </a:solidFill>
                <a:latin typeface="Amatic SC"/>
                <a:ea typeface="Amatic SC"/>
                <a:cs typeface="Amatic SC"/>
                <a:sym typeface="Amatic SC"/>
              </a:defRPr>
            </a:lvl5pPr>
            <a:lvl6pPr indent="0" lvl="5" rtl="0" algn="ctr">
              <a:spcBef>
                <a:spcPts val="0"/>
              </a:spcBef>
              <a:buClr>
                <a:schemeClr val="accent1"/>
              </a:buClr>
              <a:buFont typeface="Amatic SC"/>
              <a:buNone/>
              <a:defRPr b="1" sz="8000">
                <a:solidFill>
                  <a:schemeClr val="accent1"/>
                </a:solidFill>
                <a:latin typeface="Amatic SC"/>
                <a:ea typeface="Amatic SC"/>
                <a:cs typeface="Amatic SC"/>
                <a:sym typeface="Amatic SC"/>
              </a:defRPr>
            </a:lvl6pPr>
            <a:lvl7pPr indent="0" lvl="6" rtl="0" algn="ctr">
              <a:spcBef>
                <a:spcPts val="0"/>
              </a:spcBef>
              <a:buClr>
                <a:schemeClr val="accent1"/>
              </a:buClr>
              <a:buFont typeface="Amatic SC"/>
              <a:buNone/>
              <a:defRPr b="1" sz="8000">
                <a:solidFill>
                  <a:schemeClr val="accent1"/>
                </a:solidFill>
                <a:latin typeface="Amatic SC"/>
                <a:ea typeface="Amatic SC"/>
                <a:cs typeface="Amatic SC"/>
                <a:sym typeface="Amatic SC"/>
              </a:defRPr>
            </a:lvl7pPr>
            <a:lvl8pPr indent="0" lvl="7" rtl="0" algn="ctr">
              <a:spcBef>
                <a:spcPts val="0"/>
              </a:spcBef>
              <a:buClr>
                <a:schemeClr val="accent1"/>
              </a:buClr>
              <a:buFont typeface="Amatic SC"/>
              <a:buNone/>
              <a:defRPr b="1" sz="8000">
                <a:solidFill>
                  <a:schemeClr val="accent1"/>
                </a:solidFill>
                <a:latin typeface="Amatic SC"/>
                <a:ea typeface="Amatic SC"/>
                <a:cs typeface="Amatic SC"/>
                <a:sym typeface="Amatic SC"/>
              </a:defRPr>
            </a:lvl8pPr>
            <a:lvl9pPr indent="0" lvl="8" rtl="0" algn="ctr">
              <a:spcBef>
                <a:spcPts val="0"/>
              </a:spcBef>
              <a:buClr>
                <a:schemeClr val="accent1"/>
              </a:buClr>
              <a:buFont typeface="Amatic SC"/>
              <a:buNone/>
              <a:defRPr b="1" sz="8000">
                <a:solidFill>
                  <a:schemeClr val="accent1"/>
                </a:solidFill>
                <a:latin typeface="Amatic SC"/>
                <a:ea typeface="Amatic SC"/>
                <a:cs typeface="Amatic SC"/>
                <a:sym typeface="Amatic SC"/>
              </a:defRPr>
            </a:lvl9pPr>
          </a:lstStyle>
          <a:p/>
        </p:txBody>
      </p:sp>
      <p:sp>
        <p:nvSpPr>
          <p:cNvPr id="12" name="Shape 12"/>
          <p:cNvSpPr txBox="1"/>
          <p:nvPr>
            <p:ph idx="1" type="subTitle"/>
          </p:nvPr>
        </p:nvSpPr>
        <p:spPr>
          <a:xfrm>
            <a:off x="311700" y="3890400"/>
            <a:ext cx="8520599" cy="706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9pPr>
          </a:lstStyle>
          <a:p/>
        </p:txBody>
      </p:sp>
      <p:sp>
        <p:nvSpPr>
          <p:cNvPr id="13" name="Shape 1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599" cy="1981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1"/>
              </a:buClr>
              <a:buFont typeface="Amatic SC"/>
              <a:buNone/>
              <a:defRPr b="1" i="0" sz="12000" u="none" cap="none" strike="noStrike">
                <a:solidFill>
                  <a:schemeClr val="lt1"/>
                </a:solidFill>
                <a:latin typeface="Amatic SC"/>
                <a:ea typeface="Amatic SC"/>
                <a:cs typeface="Amatic SC"/>
                <a:sym typeface="Amatic SC"/>
              </a:defRPr>
            </a:lvl1pPr>
            <a:lvl2pPr indent="0" lvl="1" rtl="0" algn="ctr">
              <a:spcBef>
                <a:spcPts val="0"/>
              </a:spcBef>
              <a:buClr>
                <a:schemeClr val="lt1"/>
              </a:buClr>
              <a:buFont typeface="Amatic SC"/>
              <a:buNone/>
              <a:defRPr b="1" sz="12000">
                <a:solidFill>
                  <a:schemeClr val="lt1"/>
                </a:solidFill>
                <a:latin typeface="Amatic SC"/>
                <a:ea typeface="Amatic SC"/>
                <a:cs typeface="Amatic SC"/>
                <a:sym typeface="Amatic SC"/>
              </a:defRPr>
            </a:lvl2pPr>
            <a:lvl3pPr indent="0" lvl="2" rtl="0" algn="ctr">
              <a:spcBef>
                <a:spcPts val="0"/>
              </a:spcBef>
              <a:buClr>
                <a:schemeClr val="lt1"/>
              </a:buClr>
              <a:buFont typeface="Amatic SC"/>
              <a:buNone/>
              <a:defRPr b="1" sz="12000">
                <a:solidFill>
                  <a:schemeClr val="lt1"/>
                </a:solidFill>
                <a:latin typeface="Amatic SC"/>
                <a:ea typeface="Amatic SC"/>
                <a:cs typeface="Amatic SC"/>
                <a:sym typeface="Amatic SC"/>
              </a:defRPr>
            </a:lvl3pPr>
            <a:lvl4pPr indent="0" lvl="3" rtl="0" algn="ctr">
              <a:spcBef>
                <a:spcPts val="0"/>
              </a:spcBef>
              <a:buClr>
                <a:schemeClr val="lt1"/>
              </a:buClr>
              <a:buFont typeface="Amatic SC"/>
              <a:buNone/>
              <a:defRPr b="1" sz="12000">
                <a:solidFill>
                  <a:schemeClr val="lt1"/>
                </a:solidFill>
                <a:latin typeface="Amatic SC"/>
                <a:ea typeface="Amatic SC"/>
                <a:cs typeface="Amatic SC"/>
                <a:sym typeface="Amatic SC"/>
              </a:defRPr>
            </a:lvl4pPr>
            <a:lvl5pPr indent="0" lvl="4" rtl="0" algn="ctr">
              <a:spcBef>
                <a:spcPts val="0"/>
              </a:spcBef>
              <a:buClr>
                <a:schemeClr val="lt1"/>
              </a:buClr>
              <a:buFont typeface="Amatic SC"/>
              <a:buNone/>
              <a:defRPr b="1" sz="12000">
                <a:solidFill>
                  <a:schemeClr val="lt1"/>
                </a:solidFill>
                <a:latin typeface="Amatic SC"/>
                <a:ea typeface="Amatic SC"/>
                <a:cs typeface="Amatic SC"/>
                <a:sym typeface="Amatic SC"/>
              </a:defRPr>
            </a:lvl5pPr>
            <a:lvl6pPr indent="0" lvl="5" rtl="0" algn="ctr">
              <a:spcBef>
                <a:spcPts val="0"/>
              </a:spcBef>
              <a:buClr>
                <a:schemeClr val="lt1"/>
              </a:buClr>
              <a:buFont typeface="Amatic SC"/>
              <a:buNone/>
              <a:defRPr b="1" sz="12000">
                <a:solidFill>
                  <a:schemeClr val="lt1"/>
                </a:solidFill>
                <a:latin typeface="Amatic SC"/>
                <a:ea typeface="Amatic SC"/>
                <a:cs typeface="Amatic SC"/>
                <a:sym typeface="Amatic SC"/>
              </a:defRPr>
            </a:lvl6pPr>
            <a:lvl7pPr indent="0" lvl="6" rtl="0" algn="ctr">
              <a:spcBef>
                <a:spcPts val="0"/>
              </a:spcBef>
              <a:buClr>
                <a:schemeClr val="lt1"/>
              </a:buClr>
              <a:buFont typeface="Amatic SC"/>
              <a:buNone/>
              <a:defRPr b="1" sz="12000">
                <a:solidFill>
                  <a:schemeClr val="lt1"/>
                </a:solidFill>
                <a:latin typeface="Amatic SC"/>
                <a:ea typeface="Amatic SC"/>
                <a:cs typeface="Amatic SC"/>
                <a:sym typeface="Amatic SC"/>
              </a:defRPr>
            </a:lvl7pPr>
            <a:lvl8pPr indent="0" lvl="7" rtl="0" algn="ctr">
              <a:spcBef>
                <a:spcPts val="0"/>
              </a:spcBef>
              <a:buClr>
                <a:schemeClr val="lt1"/>
              </a:buClr>
              <a:buFont typeface="Amatic SC"/>
              <a:buNone/>
              <a:defRPr b="1" sz="12000">
                <a:solidFill>
                  <a:schemeClr val="lt1"/>
                </a:solidFill>
                <a:latin typeface="Amatic SC"/>
                <a:ea typeface="Amatic SC"/>
                <a:cs typeface="Amatic SC"/>
                <a:sym typeface="Amatic SC"/>
              </a:defRPr>
            </a:lvl8pPr>
            <a:lvl9pPr indent="0" lvl="8" rtl="0" algn="ctr">
              <a:spcBef>
                <a:spcPts val="0"/>
              </a:spcBef>
              <a:buClr>
                <a:schemeClr val="lt1"/>
              </a:buClr>
              <a:buFont typeface="Amatic SC"/>
              <a:buNone/>
              <a:defRPr b="1" sz="12000">
                <a:solidFill>
                  <a:schemeClr val="lt1"/>
                </a:solidFill>
                <a:latin typeface="Amatic SC"/>
                <a:ea typeface="Amatic SC"/>
                <a:cs typeface="Amatic SC"/>
                <a:sym typeface="Amatic SC"/>
              </a:defRPr>
            </a:lvl9pPr>
          </a:lstStyle>
          <a:p/>
        </p:txBody>
      </p:sp>
      <p:sp>
        <p:nvSpPr>
          <p:cNvPr id="48" name="Shape 48"/>
          <p:cNvSpPr txBox="1"/>
          <p:nvPr>
            <p:ph idx="1" type="body"/>
          </p:nvPr>
        </p:nvSpPr>
        <p:spPr>
          <a:xfrm>
            <a:off x="311700" y="33046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16" name="Shape 1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17" name="Shape 1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8" name="Shape 18"/>
        <p:cNvGrpSpPr/>
        <p:nvPr/>
      </p:nvGrpSpPr>
      <p:grpSpPr>
        <a:xfrm>
          <a:off x="0" y="0"/>
          <a:ext cx="0" cy="0"/>
          <a:chOff x="0" y="0"/>
          <a:chExt cx="0" cy="0"/>
        </a:xfrm>
      </p:grpSpPr>
      <p:sp>
        <p:nvSpPr>
          <p:cNvPr id="19" name="Shape 19"/>
          <p:cNvSpPr txBox="1"/>
          <p:nvPr>
            <p:ph type="title"/>
          </p:nvPr>
        </p:nvSpPr>
        <p:spPr>
          <a:xfrm>
            <a:off x="2802750" y="802500"/>
            <a:ext cx="3538499" cy="3538499"/>
          </a:xfrm>
          <a:prstGeom prst="rect">
            <a:avLst/>
          </a:prstGeom>
          <a:solidFill>
            <a:srgbClr val="FFFFFF"/>
          </a:solid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4800" u="none" cap="none" strike="noStrike">
                <a:solidFill>
                  <a:schemeClr val="accent1"/>
                </a:solidFill>
                <a:latin typeface="Amatic SC"/>
                <a:ea typeface="Amatic SC"/>
                <a:cs typeface="Amatic SC"/>
                <a:sym typeface="Amatic SC"/>
              </a:defRPr>
            </a:lvl1pPr>
            <a:lvl2pPr indent="0" lvl="1" rtl="0" algn="ctr">
              <a:spcBef>
                <a:spcPts val="0"/>
              </a:spcBef>
              <a:buClr>
                <a:schemeClr val="accent1"/>
              </a:buClr>
              <a:buFont typeface="Amatic SC"/>
              <a:buNone/>
              <a:defRPr b="1" sz="4800">
                <a:solidFill>
                  <a:schemeClr val="accent1"/>
                </a:solidFill>
                <a:latin typeface="Amatic SC"/>
                <a:ea typeface="Amatic SC"/>
                <a:cs typeface="Amatic SC"/>
                <a:sym typeface="Amatic SC"/>
              </a:defRPr>
            </a:lvl2pPr>
            <a:lvl3pPr indent="0" lvl="2" rtl="0" algn="ctr">
              <a:spcBef>
                <a:spcPts val="0"/>
              </a:spcBef>
              <a:buClr>
                <a:schemeClr val="accent1"/>
              </a:buClr>
              <a:buFont typeface="Amatic SC"/>
              <a:buNone/>
              <a:defRPr b="1" sz="4800">
                <a:solidFill>
                  <a:schemeClr val="accent1"/>
                </a:solidFill>
                <a:latin typeface="Amatic SC"/>
                <a:ea typeface="Amatic SC"/>
                <a:cs typeface="Amatic SC"/>
                <a:sym typeface="Amatic SC"/>
              </a:defRPr>
            </a:lvl3pPr>
            <a:lvl4pPr indent="0" lvl="3" rtl="0" algn="ctr">
              <a:spcBef>
                <a:spcPts val="0"/>
              </a:spcBef>
              <a:buClr>
                <a:schemeClr val="accent1"/>
              </a:buClr>
              <a:buFont typeface="Amatic SC"/>
              <a:buNone/>
              <a:defRPr b="1" sz="4800">
                <a:solidFill>
                  <a:schemeClr val="accent1"/>
                </a:solidFill>
                <a:latin typeface="Amatic SC"/>
                <a:ea typeface="Amatic SC"/>
                <a:cs typeface="Amatic SC"/>
                <a:sym typeface="Amatic SC"/>
              </a:defRPr>
            </a:lvl4pPr>
            <a:lvl5pPr indent="0" lvl="4" rtl="0" algn="ctr">
              <a:spcBef>
                <a:spcPts val="0"/>
              </a:spcBef>
              <a:buClr>
                <a:schemeClr val="accent1"/>
              </a:buClr>
              <a:buFont typeface="Amatic SC"/>
              <a:buNone/>
              <a:defRPr b="1" sz="4800">
                <a:solidFill>
                  <a:schemeClr val="accent1"/>
                </a:solidFill>
                <a:latin typeface="Amatic SC"/>
                <a:ea typeface="Amatic SC"/>
                <a:cs typeface="Amatic SC"/>
                <a:sym typeface="Amatic SC"/>
              </a:defRPr>
            </a:lvl5pPr>
            <a:lvl6pPr indent="0" lvl="5" rtl="0" algn="ctr">
              <a:spcBef>
                <a:spcPts val="0"/>
              </a:spcBef>
              <a:buClr>
                <a:schemeClr val="accent1"/>
              </a:buClr>
              <a:buFont typeface="Amatic SC"/>
              <a:buNone/>
              <a:defRPr b="1" sz="4800">
                <a:solidFill>
                  <a:schemeClr val="accent1"/>
                </a:solidFill>
                <a:latin typeface="Amatic SC"/>
                <a:ea typeface="Amatic SC"/>
                <a:cs typeface="Amatic SC"/>
                <a:sym typeface="Amatic SC"/>
              </a:defRPr>
            </a:lvl6pPr>
            <a:lvl7pPr indent="0" lvl="6" rtl="0" algn="ctr">
              <a:spcBef>
                <a:spcPts val="0"/>
              </a:spcBef>
              <a:buClr>
                <a:schemeClr val="accent1"/>
              </a:buClr>
              <a:buFont typeface="Amatic SC"/>
              <a:buNone/>
              <a:defRPr b="1" sz="4800">
                <a:solidFill>
                  <a:schemeClr val="accent1"/>
                </a:solidFill>
                <a:latin typeface="Amatic SC"/>
                <a:ea typeface="Amatic SC"/>
                <a:cs typeface="Amatic SC"/>
                <a:sym typeface="Amatic SC"/>
              </a:defRPr>
            </a:lvl7pPr>
            <a:lvl8pPr indent="0" lvl="7" rtl="0" algn="ctr">
              <a:spcBef>
                <a:spcPts val="0"/>
              </a:spcBef>
              <a:buClr>
                <a:schemeClr val="accent1"/>
              </a:buClr>
              <a:buFont typeface="Amatic SC"/>
              <a:buNone/>
              <a:defRPr b="1" sz="4800">
                <a:solidFill>
                  <a:schemeClr val="accent1"/>
                </a:solidFill>
                <a:latin typeface="Amatic SC"/>
                <a:ea typeface="Amatic SC"/>
                <a:cs typeface="Amatic SC"/>
                <a:sym typeface="Amatic SC"/>
              </a:defRPr>
            </a:lvl8pPr>
            <a:lvl9pPr indent="0" lvl="8" rtl="0" algn="ctr">
              <a:spcBef>
                <a:spcPts val="0"/>
              </a:spcBef>
              <a:buClr>
                <a:schemeClr val="accent1"/>
              </a:buClr>
              <a:buFont typeface="Amatic SC"/>
              <a:buNone/>
              <a:defRPr b="1" sz="4800">
                <a:solidFill>
                  <a:schemeClr val="accent1"/>
                </a:solidFill>
                <a:latin typeface="Amatic SC"/>
                <a:ea typeface="Amatic SC"/>
                <a:cs typeface="Amatic SC"/>
                <a:sym typeface="Amatic SC"/>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23" name="Shape 23"/>
          <p:cNvSpPr txBox="1"/>
          <p:nvPr>
            <p:ph idx="1" type="body"/>
          </p:nvPr>
        </p:nvSpPr>
        <p:spPr>
          <a:xfrm>
            <a:off x="3117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4" name="Shape 24"/>
          <p:cNvSpPr txBox="1"/>
          <p:nvPr>
            <p:ph idx="2" type="body"/>
          </p:nvPr>
        </p:nvSpPr>
        <p:spPr>
          <a:xfrm>
            <a:off x="48324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5" name="Shape 2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0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40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40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40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40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40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40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40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4000">
                <a:solidFill>
                  <a:schemeClr val="accent1"/>
                </a:solidFill>
                <a:latin typeface="Amatic SC"/>
                <a:ea typeface="Amatic SC"/>
                <a:cs typeface="Amatic SC"/>
                <a:sym typeface="Amatic SC"/>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Amatic SC"/>
              <a:buNone/>
              <a:defRPr b="1" i="0" sz="30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30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30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30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30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30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30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30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3000">
                <a:solidFill>
                  <a:schemeClr val="accent1"/>
                </a:solidFill>
                <a:latin typeface="Amatic SC"/>
                <a:ea typeface="Amatic SC"/>
                <a:cs typeface="Amatic SC"/>
                <a:sym typeface="Amatic SC"/>
              </a:defRPr>
            </a:lvl9pPr>
          </a:lstStyle>
          <a:p/>
        </p:txBody>
      </p:sp>
      <p:sp>
        <p:nvSpPr>
          <p:cNvPr id="31" name="Shape 31"/>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32" name="Shape 3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matic SC"/>
              <a:buNone/>
              <a:defRPr b="1" i="0" sz="6000" u="none" cap="none" strike="noStrike">
                <a:solidFill>
                  <a:schemeClr val="lt1"/>
                </a:solidFill>
                <a:latin typeface="Amatic SC"/>
                <a:ea typeface="Amatic SC"/>
                <a:cs typeface="Amatic SC"/>
                <a:sym typeface="Amatic SC"/>
              </a:defRPr>
            </a:lvl1pPr>
            <a:lvl2pPr indent="0" lvl="1" rtl="0">
              <a:spcBef>
                <a:spcPts val="0"/>
              </a:spcBef>
              <a:buClr>
                <a:schemeClr val="lt1"/>
              </a:buClr>
              <a:buFont typeface="Amatic SC"/>
              <a:buNone/>
              <a:defRPr b="1" sz="6000">
                <a:solidFill>
                  <a:schemeClr val="lt1"/>
                </a:solidFill>
                <a:latin typeface="Amatic SC"/>
                <a:ea typeface="Amatic SC"/>
                <a:cs typeface="Amatic SC"/>
                <a:sym typeface="Amatic SC"/>
              </a:defRPr>
            </a:lvl2pPr>
            <a:lvl3pPr indent="0" lvl="2" rtl="0">
              <a:spcBef>
                <a:spcPts val="0"/>
              </a:spcBef>
              <a:buClr>
                <a:schemeClr val="lt1"/>
              </a:buClr>
              <a:buFont typeface="Amatic SC"/>
              <a:buNone/>
              <a:defRPr b="1" sz="6000">
                <a:solidFill>
                  <a:schemeClr val="lt1"/>
                </a:solidFill>
                <a:latin typeface="Amatic SC"/>
                <a:ea typeface="Amatic SC"/>
                <a:cs typeface="Amatic SC"/>
                <a:sym typeface="Amatic SC"/>
              </a:defRPr>
            </a:lvl3pPr>
            <a:lvl4pPr indent="0" lvl="3" rtl="0">
              <a:spcBef>
                <a:spcPts val="0"/>
              </a:spcBef>
              <a:buClr>
                <a:schemeClr val="lt1"/>
              </a:buClr>
              <a:buFont typeface="Amatic SC"/>
              <a:buNone/>
              <a:defRPr b="1" sz="6000">
                <a:solidFill>
                  <a:schemeClr val="lt1"/>
                </a:solidFill>
                <a:latin typeface="Amatic SC"/>
                <a:ea typeface="Amatic SC"/>
                <a:cs typeface="Amatic SC"/>
                <a:sym typeface="Amatic SC"/>
              </a:defRPr>
            </a:lvl4pPr>
            <a:lvl5pPr indent="0" lvl="4" rtl="0">
              <a:spcBef>
                <a:spcPts val="0"/>
              </a:spcBef>
              <a:buClr>
                <a:schemeClr val="lt1"/>
              </a:buClr>
              <a:buFont typeface="Amatic SC"/>
              <a:buNone/>
              <a:defRPr b="1" sz="6000">
                <a:solidFill>
                  <a:schemeClr val="lt1"/>
                </a:solidFill>
                <a:latin typeface="Amatic SC"/>
                <a:ea typeface="Amatic SC"/>
                <a:cs typeface="Amatic SC"/>
                <a:sym typeface="Amatic SC"/>
              </a:defRPr>
            </a:lvl5pPr>
            <a:lvl6pPr indent="0" lvl="5" rtl="0">
              <a:spcBef>
                <a:spcPts val="0"/>
              </a:spcBef>
              <a:buClr>
                <a:schemeClr val="lt1"/>
              </a:buClr>
              <a:buFont typeface="Amatic SC"/>
              <a:buNone/>
              <a:defRPr b="1" sz="6000">
                <a:solidFill>
                  <a:schemeClr val="lt1"/>
                </a:solidFill>
                <a:latin typeface="Amatic SC"/>
                <a:ea typeface="Amatic SC"/>
                <a:cs typeface="Amatic SC"/>
                <a:sym typeface="Amatic SC"/>
              </a:defRPr>
            </a:lvl6pPr>
            <a:lvl7pPr indent="0" lvl="6" rtl="0">
              <a:spcBef>
                <a:spcPts val="0"/>
              </a:spcBef>
              <a:buClr>
                <a:schemeClr val="lt1"/>
              </a:buClr>
              <a:buFont typeface="Amatic SC"/>
              <a:buNone/>
              <a:defRPr b="1" sz="6000">
                <a:solidFill>
                  <a:schemeClr val="lt1"/>
                </a:solidFill>
                <a:latin typeface="Amatic SC"/>
                <a:ea typeface="Amatic SC"/>
                <a:cs typeface="Amatic SC"/>
                <a:sym typeface="Amatic SC"/>
              </a:defRPr>
            </a:lvl7pPr>
            <a:lvl8pPr indent="0" lvl="7" rtl="0">
              <a:spcBef>
                <a:spcPts val="0"/>
              </a:spcBef>
              <a:buClr>
                <a:schemeClr val="lt1"/>
              </a:buClr>
              <a:buFont typeface="Amatic SC"/>
              <a:buNone/>
              <a:defRPr b="1" sz="6000">
                <a:solidFill>
                  <a:schemeClr val="lt1"/>
                </a:solidFill>
                <a:latin typeface="Amatic SC"/>
                <a:ea typeface="Amatic SC"/>
                <a:cs typeface="Amatic SC"/>
                <a:sym typeface="Amatic SC"/>
              </a:defRPr>
            </a:lvl8pPr>
            <a:lvl9pPr indent="0" lvl="8" rtl="0">
              <a:spcBef>
                <a:spcPts val="0"/>
              </a:spcBef>
              <a:buClr>
                <a:schemeClr val="lt1"/>
              </a:buClr>
              <a:buFont typeface="Amatic SC"/>
              <a:buNone/>
              <a:defRPr b="1" sz="6000">
                <a:solidFill>
                  <a:schemeClr val="lt1"/>
                </a:solidFill>
                <a:latin typeface="Amatic SC"/>
                <a:ea typeface="Amatic SC"/>
                <a:cs typeface="Amatic SC"/>
                <a:sym typeface="Amatic SC"/>
              </a:defRPr>
            </a:lvl9pPr>
          </a:lstStyle>
          <a:p/>
        </p:txBody>
      </p:sp>
      <p:sp>
        <p:nvSpPr>
          <p:cNvPr id="35" name="Shape 3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199" cy="1710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Amatic SC"/>
              <a:buNone/>
              <a:defRPr b="1" i="0" sz="5400" u="none" cap="none" strike="noStrike">
                <a:solidFill>
                  <a:schemeClr val="accent1"/>
                </a:solidFill>
                <a:latin typeface="Amatic SC"/>
                <a:ea typeface="Amatic SC"/>
                <a:cs typeface="Amatic SC"/>
                <a:sym typeface="Amatic SC"/>
              </a:defRPr>
            </a:lvl1pPr>
            <a:lvl2pPr indent="0" lvl="1" rtl="0" algn="ctr">
              <a:spcBef>
                <a:spcPts val="0"/>
              </a:spcBef>
              <a:buClr>
                <a:schemeClr val="accent1"/>
              </a:buClr>
              <a:buFont typeface="Amatic SC"/>
              <a:buNone/>
              <a:defRPr b="1" sz="5400">
                <a:solidFill>
                  <a:schemeClr val="accent1"/>
                </a:solidFill>
                <a:latin typeface="Amatic SC"/>
                <a:ea typeface="Amatic SC"/>
                <a:cs typeface="Amatic SC"/>
                <a:sym typeface="Amatic SC"/>
              </a:defRPr>
            </a:lvl2pPr>
            <a:lvl3pPr indent="0" lvl="2" rtl="0" algn="ctr">
              <a:spcBef>
                <a:spcPts val="0"/>
              </a:spcBef>
              <a:buClr>
                <a:schemeClr val="accent1"/>
              </a:buClr>
              <a:buFont typeface="Amatic SC"/>
              <a:buNone/>
              <a:defRPr b="1" sz="5400">
                <a:solidFill>
                  <a:schemeClr val="accent1"/>
                </a:solidFill>
                <a:latin typeface="Amatic SC"/>
                <a:ea typeface="Amatic SC"/>
                <a:cs typeface="Amatic SC"/>
                <a:sym typeface="Amatic SC"/>
              </a:defRPr>
            </a:lvl3pPr>
            <a:lvl4pPr indent="0" lvl="3" rtl="0" algn="ctr">
              <a:spcBef>
                <a:spcPts val="0"/>
              </a:spcBef>
              <a:buClr>
                <a:schemeClr val="accent1"/>
              </a:buClr>
              <a:buFont typeface="Amatic SC"/>
              <a:buNone/>
              <a:defRPr b="1" sz="5400">
                <a:solidFill>
                  <a:schemeClr val="accent1"/>
                </a:solidFill>
                <a:latin typeface="Amatic SC"/>
                <a:ea typeface="Amatic SC"/>
                <a:cs typeface="Amatic SC"/>
                <a:sym typeface="Amatic SC"/>
              </a:defRPr>
            </a:lvl4pPr>
            <a:lvl5pPr indent="0" lvl="4" rtl="0" algn="ctr">
              <a:spcBef>
                <a:spcPts val="0"/>
              </a:spcBef>
              <a:buClr>
                <a:schemeClr val="accent1"/>
              </a:buClr>
              <a:buFont typeface="Amatic SC"/>
              <a:buNone/>
              <a:defRPr b="1" sz="5400">
                <a:solidFill>
                  <a:schemeClr val="accent1"/>
                </a:solidFill>
                <a:latin typeface="Amatic SC"/>
                <a:ea typeface="Amatic SC"/>
                <a:cs typeface="Amatic SC"/>
                <a:sym typeface="Amatic SC"/>
              </a:defRPr>
            </a:lvl5pPr>
            <a:lvl6pPr indent="0" lvl="5" rtl="0" algn="ctr">
              <a:spcBef>
                <a:spcPts val="0"/>
              </a:spcBef>
              <a:buClr>
                <a:schemeClr val="accent1"/>
              </a:buClr>
              <a:buFont typeface="Amatic SC"/>
              <a:buNone/>
              <a:defRPr b="1" sz="5400">
                <a:solidFill>
                  <a:schemeClr val="accent1"/>
                </a:solidFill>
                <a:latin typeface="Amatic SC"/>
                <a:ea typeface="Amatic SC"/>
                <a:cs typeface="Amatic SC"/>
                <a:sym typeface="Amatic SC"/>
              </a:defRPr>
            </a:lvl6pPr>
            <a:lvl7pPr indent="0" lvl="6" rtl="0" algn="ctr">
              <a:spcBef>
                <a:spcPts val="0"/>
              </a:spcBef>
              <a:buClr>
                <a:schemeClr val="accent1"/>
              </a:buClr>
              <a:buFont typeface="Amatic SC"/>
              <a:buNone/>
              <a:defRPr b="1" sz="5400">
                <a:solidFill>
                  <a:schemeClr val="accent1"/>
                </a:solidFill>
                <a:latin typeface="Amatic SC"/>
                <a:ea typeface="Amatic SC"/>
                <a:cs typeface="Amatic SC"/>
                <a:sym typeface="Amatic SC"/>
              </a:defRPr>
            </a:lvl7pPr>
            <a:lvl8pPr indent="0" lvl="7" rtl="0" algn="ctr">
              <a:spcBef>
                <a:spcPts val="0"/>
              </a:spcBef>
              <a:buClr>
                <a:schemeClr val="accent1"/>
              </a:buClr>
              <a:buFont typeface="Amatic SC"/>
              <a:buNone/>
              <a:defRPr b="1" sz="5400">
                <a:solidFill>
                  <a:schemeClr val="accent1"/>
                </a:solidFill>
                <a:latin typeface="Amatic SC"/>
                <a:ea typeface="Amatic SC"/>
                <a:cs typeface="Amatic SC"/>
                <a:sym typeface="Amatic SC"/>
              </a:defRPr>
            </a:lvl8pPr>
            <a:lvl9pPr indent="0" lvl="8" rtl="0" algn="ctr">
              <a:spcBef>
                <a:spcPts val="0"/>
              </a:spcBef>
              <a:buClr>
                <a:schemeClr val="accent1"/>
              </a:buClr>
              <a:buFont typeface="Amatic SC"/>
              <a:buNone/>
              <a:defRPr b="1" sz="5400">
                <a:solidFill>
                  <a:schemeClr val="accent1"/>
                </a:solidFill>
                <a:latin typeface="Amatic SC"/>
                <a:ea typeface="Amatic SC"/>
                <a:cs typeface="Amatic SC"/>
                <a:sym typeface="Amatic SC"/>
              </a:defRPr>
            </a:lvl9pPr>
          </a:lstStyle>
          <a:p/>
        </p:txBody>
      </p:sp>
      <p:sp>
        <p:nvSpPr>
          <p:cNvPr id="40" name="Shape 40"/>
          <p:cNvSpPr txBox="1"/>
          <p:nvPr>
            <p:ph idx="1" type="subTitle"/>
          </p:nvPr>
        </p:nvSpPr>
        <p:spPr>
          <a:xfrm>
            <a:off x="265500" y="2845222"/>
            <a:ext cx="4045199" cy="13455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9pPr>
          </a:lstStyle>
          <a:p/>
        </p:txBody>
      </p:sp>
      <p:sp>
        <p:nvSpPr>
          <p:cNvPr id="41" name="Shape 41"/>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2" name="Shape 4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Amatic SC"/>
              <a:buNone/>
              <a:defRPr b="1" i="0" sz="2400" u="none" cap="none" strike="noStrike">
                <a:solidFill>
                  <a:schemeClr val="accent1"/>
                </a:solidFill>
                <a:latin typeface="Amatic SC"/>
                <a:ea typeface="Amatic SC"/>
                <a:cs typeface="Amatic SC"/>
                <a:sym typeface="Amatic SC"/>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45" name="Shape 4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accent1"/>
              </a:buClr>
              <a:buSzPct val="25000"/>
              <a:buFont typeface="Source Code Pro"/>
              <a:buNone/>
            </a:pPr>
            <a:fld id="{00000000-1234-1234-1234-123412341234}" type="slidenum">
              <a:rPr b="0" i="0" lang="en" sz="1000" u="none" cap="none" strike="noStrike">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Entomology: Bugs Assorted</a:t>
            </a:r>
          </a:p>
        </p:txBody>
      </p:sp>
      <p:sp>
        <p:nvSpPr>
          <p:cNvPr id="57" name="Shape 57"/>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Source Code Pro"/>
              <a:buChar char="●"/>
            </a:pPr>
            <a:r>
              <a:rPr b="0" i="0" lang="en" sz="2400" u="sng" cap="none" strike="noStrike">
                <a:solidFill>
                  <a:srgbClr val="000000"/>
                </a:solidFill>
                <a:latin typeface="Source Code Pro"/>
                <a:ea typeface="Source Code Pro"/>
                <a:cs typeface="Source Code Pro"/>
                <a:sym typeface="Source Code Pro"/>
              </a:rPr>
              <a:t>Type 1 Bugs</a:t>
            </a:r>
            <a:r>
              <a:rPr b="0" i="0" lang="en" sz="1800" u="none" cap="none" strike="noStrike">
                <a:solidFill>
                  <a:srgbClr val="000000"/>
                </a:solidFill>
                <a:latin typeface="Source Code Pro"/>
                <a:ea typeface="Source Code Pro"/>
                <a:cs typeface="Source Code Pro"/>
                <a:sym typeface="Source Code Pro"/>
              </a:rPr>
              <a:t>: If the program does not run at all. Then…</a:t>
            </a:r>
          </a:p>
          <a:p>
            <a:pPr indent="0" lvl="0" marL="457200" marR="0" rtl="0" algn="l">
              <a:lnSpc>
                <a:spcPct val="115000"/>
              </a:lnSpc>
              <a:spcBef>
                <a:spcPts val="160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MAKE IT RUN</a:t>
            </a:r>
            <a:r>
              <a:rPr b="0" i="0" lang="en" sz="1800" u="none" cap="none" strike="noStrike">
                <a:solidFill>
                  <a:srgbClr val="000000"/>
                </a:solidFill>
                <a:latin typeface="Source Code Pro"/>
                <a:ea typeface="Source Code Pro"/>
                <a:cs typeface="Source Code Pro"/>
                <a:sym typeface="Source Code Pro"/>
              </a:rPr>
              <a:t>.</a:t>
            </a:r>
          </a:p>
          <a:p>
            <a:pPr indent="-228600" lvl="0" marL="457200" marR="0" rtl="0" algn="l">
              <a:lnSpc>
                <a:spcPct val="115000"/>
              </a:lnSpc>
              <a:spcBef>
                <a:spcPts val="1600"/>
              </a:spcBef>
              <a:spcAft>
                <a:spcPts val="0"/>
              </a:spcAft>
              <a:buClr>
                <a:srgbClr val="000000"/>
              </a:buClr>
              <a:buSzPct val="100000"/>
              <a:buFont typeface="Source Code Pro"/>
              <a:buChar char="●"/>
            </a:pPr>
            <a:r>
              <a:rPr b="0" i="0" lang="en" sz="2400" u="sng" cap="none" strike="noStrike">
                <a:solidFill>
                  <a:srgbClr val="000000"/>
                </a:solidFill>
                <a:latin typeface="Source Code Pro"/>
                <a:ea typeface="Source Code Pro"/>
                <a:cs typeface="Source Code Pro"/>
                <a:sym typeface="Source Code Pro"/>
              </a:rPr>
              <a:t>Type 2 Bugs</a:t>
            </a:r>
            <a:r>
              <a:rPr b="0" i="0" lang="en" sz="1800" u="none" cap="none" strike="noStrike">
                <a:solidFill>
                  <a:srgbClr val="000000"/>
                </a:solidFill>
                <a:latin typeface="Source Code Pro"/>
                <a:ea typeface="Source Code Pro"/>
                <a:cs typeface="Source Code Pro"/>
                <a:sym typeface="Source Code Pro"/>
              </a:rPr>
              <a:t>: If the program runs, but gives an “incorrect” output. Then…	</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rgbClr val="000000"/>
                </a:solidFill>
                <a:latin typeface="Source Code Pro"/>
                <a:ea typeface="Source Code Pro"/>
                <a:cs typeface="Source Code Pro"/>
                <a:sym typeface="Source Code Pro"/>
              </a:rPr>
              <a:t>	</a:t>
            </a:r>
            <a:r>
              <a:rPr b="0" i="0" lang="en" sz="1800" u="sng" cap="none" strike="noStrike">
                <a:solidFill>
                  <a:srgbClr val="FF0000"/>
                </a:solidFill>
                <a:latin typeface="Source Code Pro"/>
                <a:ea typeface="Source Code Pro"/>
                <a:cs typeface="Source Code Pro"/>
                <a:sym typeface="Source Code Pro"/>
              </a:rPr>
              <a:t>CHECK PROCEDURES</a:t>
            </a:r>
          </a:p>
          <a:p>
            <a:pPr indent="0" lvl="0" marL="0" marR="0" rtl="0" algn="l">
              <a:lnSpc>
                <a:spcPct val="100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 the program: Common error messages</a:t>
            </a:r>
          </a:p>
        </p:txBody>
      </p:sp>
      <p:sp>
        <p:nvSpPr>
          <p:cNvPr id="113" name="Shape 113"/>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F0000"/>
              </a:buClr>
              <a:buSzPct val="100000"/>
              <a:buFont typeface="Source Code Pro"/>
              <a:buChar char="●"/>
            </a:pPr>
            <a:r>
              <a:rPr b="0" i="0" lang="en" sz="1800" u="none" cap="none" strike="noStrike">
                <a:solidFill>
                  <a:srgbClr val="FF0000"/>
                </a:solidFill>
                <a:latin typeface="Source Code Pro"/>
                <a:ea typeface="Source Code Pro"/>
                <a:cs typeface="Source Code Pro"/>
                <a:sym typeface="Source Code Pro"/>
              </a:rPr>
              <a:t>r /usr/bin/env: bad interpreter: No such file or directory</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rgbClr val="000000"/>
                </a:solidFill>
                <a:latin typeface="Source Code Pro"/>
                <a:ea typeface="Source Code Pro"/>
                <a:cs typeface="Source Code Pro"/>
                <a:sym typeface="Source Code Pro"/>
              </a:rPr>
              <a:t>Some part in our #! Statement not found.</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rgbClr val="000000"/>
                </a:solidFill>
                <a:latin typeface="Source Code Pro"/>
                <a:ea typeface="Source Code Pro"/>
                <a:cs typeface="Source Code Pro"/>
                <a:sym typeface="Source Code Pro"/>
              </a:rPr>
              <a:t>→ Copy in statement into the terminal, and see if it launches Python.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 the program: Common error messages</a:t>
            </a:r>
          </a:p>
        </p:txBody>
      </p:sp>
      <p:sp>
        <p:nvSpPr>
          <p:cNvPr id="119" name="Shape 119"/>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2400" u="sng" cap="none" strike="noStrike">
                <a:solidFill>
                  <a:srgbClr val="FF0000"/>
                </a:solidFill>
                <a:latin typeface="Source Code Pro"/>
                <a:ea typeface="Source Code Pro"/>
                <a:cs typeface="Source Code Pro"/>
                <a:sym typeface="Source Code Pro"/>
              </a:rPr>
              <a:t>Name ‘x’ is not defined</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Misspelled variable name in the program</a:t>
            </a:r>
          </a:p>
          <a:p>
            <a:pPr indent="-228600" lvl="0" marL="457200" marR="0" rtl="0" algn="l">
              <a:lnSpc>
                <a:spcPct val="100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Variable not originally defined</a:t>
            </a:r>
          </a:p>
          <a:p>
            <a:pPr indent="0" lvl="0" marL="914400" marR="0" rtl="0" algn="l">
              <a:lnSpc>
                <a:spcPct val="100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Initialize variable, eg MyList=[] , or MyString=” “</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Function used, but not imported from a module first</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Function used without the required module name in “dot” notation eg Radint(5) instead of random.radint(5)</a:t>
            </a:r>
          </a:p>
          <a:p>
            <a:pPr indent="0" lvl="0" marL="0" marR="0" rtl="0" algn="l">
              <a:lnSpc>
                <a:spcPct val="115000"/>
              </a:lnSpc>
              <a:spcBef>
                <a:spcPts val="160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 the program: Common error messages</a:t>
            </a:r>
          </a:p>
        </p:txBody>
      </p:sp>
      <p:sp>
        <p:nvSpPr>
          <p:cNvPr id="125" name="Shape 125"/>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F0000"/>
              </a:buClr>
              <a:buSzPct val="100000"/>
              <a:buFont typeface="Source Code Pro"/>
              <a:buChar char="●"/>
            </a:pPr>
            <a:r>
              <a:rPr b="0" i="0" lang="en" sz="1800" u="none" cap="none" strike="noStrike">
                <a:solidFill>
                  <a:srgbClr val="FF0000"/>
                </a:solidFill>
                <a:latin typeface="Source Code Pro"/>
                <a:ea typeface="Source Code Pro"/>
                <a:cs typeface="Source Code Pro"/>
                <a:sym typeface="Source Code Pro"/>
              </a:rPr>
              <a:t>Indentation error</a:t>
            </a:r>
          </a:p>
          <a:p>
            <a:pPr indent="-228600" lvl="1" marL="9144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4 commas vs 1 tab</a:t>
            </a:r>
          </a:p>
          <a:p>
            <a:pPr indent="-228600" lvl="0" marL="457200" marR="0" rtl="0" algn="l">
              <a:lnSpc>
                <a:spcPct val="115000"/>
              </a:lnSpc>
              <a:spcBef>
                <a:spcPts val="1600"/>
              </a:spcBef>
              <a:spcAft>
                <a:spcPts val="0"/>
              </a:spcAft>
              <a:buClr>
                <a:srgbClr val="FF0000"/>
              </a:buClr>
              <a:buSzPct val="100000"/>
              <a:buFont typeface="Source Code Pro"/>
              <a:buChar char="●"/>
            </a:pPr>
            <a:r>
              <a:rPr b="0" i="0" lang="en" sz="1800" u="none" cap="none" strike="noStrike">
                <a:solidFill>
                  <a:srgbClr val="FF0000"/>
                </a:solidFill>
                <a:latin typeface="Source Code Pro"/>
                <a:ea typeface="Source Code Pro"/>
                <a:cs typeface="Source Code Pro"/>
                <a:sym typeface="Source Code Pro"/>
              </a:rPr>
              <a:t>Attribute error</a:t>
            </a:r>
          </a:p>
          <a:p>
            <a:pPr indent="-228600" lvl="1" marL="9144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Misspelling of a built-in function, eg MyString.lowercase() instead of Mystring.lower()</a:t>
            </a:r>
          </a:p>
          <a:p>
            <a:pPr indent="-228600" lvl="0" marL="457200" marR="0" rtl="0" algn="l">
              <a:lnSpc>
                <a:spcPct val="115000"/>
              </a:lnSpc>
              <a:spcBef>
                <a:spcPts val="1600"/>
              </a:spcBef>
              <a:spcAft>
                <a:spcPts val="0"/>
              </a:spcAft>
              <a:buClr>
                <a:srgbClr val="FF0000"/>
              </a:buClr>
              <a:buSzPct val="100000"/>
              <a:buFont typeface="Source Code Pro"/>
              <a:buChar char="●"/>
            </a:pPr>
            <a:r>
              <a:rPr b="0" i="0" lang="en" sz="1800" u="none" cap="none" strike="noStrike">
                <a:solidFill>
                  <a:srgbClr val="FF0000"/>
                </a:solidFill>
                <a:latin typeface="Source Code Pro"/>
                <a:ea typeface="Source Code Pro"/>
                <a:cs typeface="Source Code Pro"/>
                <a:sym typeface="Source Code Pro"/>
              </a:rPr>
              <a:t>Type error ‘xx’ object is not callable</a:t>
            </a:r>
          </a:p>
          <a:p>
            <a:pPr indent="-228600" lvl="1" marL="9144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Want to get values from a List() and not List[], wrong interpretation as a function and not a list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 the program: Common error messages</a:t>
            </a:r>
          </a:p>
        </p:txBody>
      </p:sp>
      <p:sp>
        <p:nvSpPr>
          <p:cNvPr id="131" name="Shape 131"/>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F0000"/>
              </a:buClr>
              <a:buSzPct val="100000"/>
              <a:buFont typeface="Source Code Pro"/>
              <a:buChar char="●"/>
            </a:pPr>
            <a:r>
              <a:rPr b="0" i="0" lang="en" sz="1800" u="none" cap="none" strike="noStrike">
                <a:solidFill>
                  <a:srgbClr val="FF0000"/>
                </a:solidFill>
                <a:latin typeface="Source Code Pro"/>
                <a:ea typeface="Source Code Pro"/>
                <a:cs typeface="Source Code Pro"/>
                <a:sym typeface="Source Code Pro"/>
              </a:rPr>
              <a:t>Traceback … zero division error</a:t>
            </a:r>
          </a:p>
          <a:p>
            <a:pPr indent="-228600" lvl="1" marL="9144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Division by zero!!</a:t>
            </a:r>
          </a:p>
          <a:p>
            <a:pPr indent="-228600" lvl="2" marL="13716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Function returns “unexpected” zero.</a:t>
            </a:r>
          </a:p>
          <a:p>
            <a:pPr indent="-228600" lvl="2" marL="13716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Input data with 0 → check user and variable input, to be non-blank, non-zero, …</a:t>
            </a:r>
          </a:p>
          <a:p>
            <a:pPr indent="-228600" lvl="0" marL="457200" marR="0" rtl="0" algn="l">
              <a:lnSpc>
                <a:spcPct val="115000"/>
              </a:lnSpc>
              <a:spcBef>
                <a:spcPts val="1600"/>
              </a:spcBef>
              <a:spcAft>
                <a:spcPts val="0"/>
              </a:spcAft>
              <a:buClr>
                <a:srgbClr val="FF0000"/>
              </a:buClr>
              <a:buSzPct val="100000"/>
              <a:buFont typeface="Source Code Pro"/>
              <a:buChar char="●"/>
            </a:pPr>
            <a:r>
              <a:rPr b="0" i="0" lang="en" sz="1800" u="none" cap="none" strike="noStrike">
                <a:solidFill>
                  <a:srgbClr val="FF0000"/>
                </a:solidFill>
                <a:latin typeface="Source Code Pro"/>
                <a:ea typeface="Source Code Pro"/>
                <a:cs typeface="Source Code Pro"/>
                <a:sym typeface="Source Code Pro"/>
              </a:rPr>
              <a:t>Non-ASCII character ‘xe2’ in file</a:t>
            </a:r>
          </a:p>
          <a:p>
            <a:pPr indent="-228600" lvl="2" marL="13716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Or avoid non-ASCII character, or type # coding: utf-8 below the #! Line</a:t>
            </a:r>
          </a:p>
          <a:p>
            <a:pPr indent="-228600" lvl="0" marL="457200" marR="0" rtl="0" algn="l">
              <a:lnSpc>
                <a:spcPct val="115000"/>
              </a:lnSpc>
              <a:spcBef>
                <a:spcPts val="1600"/>
              </a:spcBef>
              <a:spcAft>
                <a:spcPts val="0"/>
              </a:spcAft>
              <a:buClr>
                <a:srgbClr val="FF0000"/>
              </a:buClr>
              <a:buSzPct val="100000"/>
              <a:buFont typeface="Source Code Pro"/>
              <a:buChar char="●"/>
            </a:pPr>
            <a:r>
              <a:rPr b="0" i="0" lang="en" sz="1800" u="none" cap="none" strike="noStrike">
                <a:solidFill>
                  <a:srgbClr val="FF0000"/>
                </a:solidFill>
                <a:latin typeface="Source Code Pro"/>
                <a:ea typeface="Source Code Pro"/>
                <a:cs typeface="Source Code Pro"/>
                <a:sym typeface="Source Code Pro"/>
              </a:rPr>
              <a:t>Invalid syntax</a:t>
            </a:r>
          </a:p>
          <a:p>
            <a:pPr indent="-228600" lvl="2" marL="13716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All things possible: Missing colon after if, else, or for statement</a:t>
            </a:r>
          </a:p>
          <a:p>
            <a:pPr indent="-228600" lvl="2" marL="13716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Missing close parenthesis, brackets, = instead of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Beyond error messages: Kinds of Errors</a:t>
            </a:r>
          </a:p>
        </p:txBody>
      </p:sp>
      <p:sp>
        <p:nvSpPr>
          <p:cNvPr id="137" name="Shape 137"/>
          <p:cNvSpPr txBox="1"/>
          <p:nvPr>
            <p:ph idx="1" type="body"/>
          </p:nvPr>
        </p:nvSpPr>
        <p:spPr>
          <a:xfrm>
            <a:off x="673850" y="1228675"/>
            <a:ext cx="5706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3000" u="sng" cap="none" strike="noStrike">
                <a:solidFill>
                  <a:srgbClr val="FF0000"/>
                </a:solidFill>
                <a:latin typeface="Source Code Pro"/>
                <a:ea typeface="Source Code Pro"/>
                <a:cs typeface="Source Code Pro"/>
                <a:sym typeface="Source Code Pro"/>
              </a:rPr>
              <a:t>Main kinds of errors</a:t>
            </a:r>
            <a:r>
              <a:rPr b="0" i="0" lang="en" sz="3000" u="none" cap="none" strike="noStrike">
                <a:solidFill>
                  <a:srgbClr val="FF0000"/>
                </a:solidFill>
                <a:latin typeface="Source Code Pro"/>
                <a:ea typeface="Source Code Pro"/>
                <a:cs typeface="Source Code Pro"/>
                <a:sym typeface="Source Code Pro"/>
              </a:rPr>
              <a:t>:</a:t>
            </a:r>
          </a:p>
          <a:p>
            <a:pPr indent="-419100" lvl="0" marL="457200" marR="0" rtl="0" algn="l">
              <a:lnSpc>
                <a:spcPct val="115000"/>
              </a:lnSpc>
              <a:spcBef>
                <a:spcPts val="1600"/>
              </a:spcBef>
              <a:spcAft>
                <a:spcPts val="0"/>
              </a:spcAft>
              <a:buClr>
                <a:schemeClr val="dk2"/>
              </a:buClr>
              <a:buSzPct val="100000"/>
              <a:buFont typeface="Source Code Pro"/>
              <a:buChar char="●"/>
            </a:pPr>
            <a:r>
              <a:rPr b="0" i="0" lang="en" sz="3000" u="none" cap="none" strike="noStrike">
                <a:solidFill>
                  <a:schemeClr val="dk2"/>
                </a:solidFill>
                <a:latin typeface="Source Code Pro"/>
                <a:ea typeface="Source Code Pro"/>
                <a:cs typeface="Source Code Pro"/>
                <a:sym typeface="Source Code Pro"/>
              </a:rPr>
              <a:t>Syntax errors</a:t>
            </a:r>
          </a:p>
          <a:p>
            <a:pPr indent="-419100" lvl="0" marL="457200" marR="0" rtl="0" algn="l">
              <a:lnSpc>
                <a:spcPct val="115000"/>
              </a:lnSpc>
              <a:spcBef>
                <a:spcPts val="1600"/>
              </a:spcBef>
              <a:spcAft>
                <a:spcPts val="0"/>
              </a:spcAft>
              <a:buClr>
                <a:schemeClr val="dk2"/>
              </a:buClr>
              <a:buSzPct val="100000"/>
              <a:buFont typeface="Source Code Pro"/>
              <a:buChar char="●"/>
            </a:pPr>
            <a:r>
              <a:rPr b="0" i="0" lang="en" sz="3000" u="none" cap="none" strike="noStrike">
                <a:solidFill>
                  <a:schemeClr val="dk2"/>
                </a:solidFill>
                <a:latin typeface="Source Code Pro"/>
                <a:ea typeface="Source Code Pro"/>
                <a:cs typeface="Source Code Pro"/>
                <a:sym typeface="Source Code Pro"/>
              </a:rPr>
              <a:t>Exceptions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Syntax errors</a:t>
            </a:r>
          </a:p>
        </p:txBody>
      </p:sp>
      <p:sp>
        <p:nvSpPr>
          <p:cNvPr id="143" name="Shape 143"/>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Syntax errors, aka parsing errors, are perhaps the most common kind of errors.</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Hint: see the little arrow, near the error site.</a:t>
            </a:r>
          </a:p>
        </p:txBody>
      </p:sp>
      <p:pic>
        <p:nvPicPr>
          <p:cNvPr id="144" name="Shape 144"/>
          <p:cNvPicPr preferRelativeResize="0"/>
          <p:nvPr/>
        </p:nvPicPr>
        <p:blipFill rotWithShape="1">
          <a:blip r:embed="rId3">
            <a:alphaModFix/>
          </a:blip>
          <a:srcRect b="0" l="0" r="0" t="0"/>
          <a:stretch/>
        </p:blipFill>
        <p:spPr>
          <a:xfrm>
            <a:off x="3362325" y="2157411"/>
            <a:ext cx="2419350" cy="82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Syntax Errors: Invalid syntax</a:t>
            </a:r>
          </a:p>
        </p:txBody>
      </p:sp>
      <p:sp>
        <p:nvSpPr>
          <p:cNvPr id="150" name="Shape 150"/>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In short: Python “grammar” errors</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Forgetting the parentheses around the arguments to </a:t>
            </a:r>
            <a:r>
              <a:rPr b="0" i="0" lang="en" sz="1200" u="none" cap="none" strike="noStrike">
                <a:solidFill>
                  <a:srgbClr val="FF0000"/>
                </a:solidFill>
                <a:latin typeface="Source Code Pro"/>
                <a:ea typeface="Source Code Pro"/>
                <a:cs typeface="Source Code Pro"/>
                <a:sym typeface="Source Code Pro"/>
              </a:rPr>
              <a:t>print</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Forgetting the colon at the end of the condition in an </a:t>
            </a:r>
            <a:r>
              <a:rPr b="0" i="0" lang="en" sz="1200" u="none" cap="none" strike="noStrike">
                <a:solidFill>
                  <a:srgbClr val="FF0000"/>
                </a:solidFill>
                <a:latin typeface="Source Code Pro"/>
                <a:ea typeface="Source Code Pro"/>
                <a:cs typeface="Source Code Pro"/>
                <a:sym typeface="Source Code Pro"/>
              </a:rPr>
              <a:t>if</a:t>
            </a:r>
            <a:r>
              <a:rPr b="0" i="0" lang="en" sz="1800" u="none" cap="none" strike="noStrike">
                <a:solidFill>
                  <a:schemeClr val="dk2"/>
                </a:solidFill>
                <a:latin typeface="Source Code Pro"/>
                <a:ea typeface="Source Code Pro"/>
                <a:cs typeface="Source Code Pro"/>
                <a:sym typeface="Source Code Pro"/>
              </a:rPr>
              <a:t> statement</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Trying to use a reserved word as a variable name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Syntax Errors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156" name="Shape 156"/>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Misspelling Python keywords</a:t>
            </a:r>
          </a:p>
          <a:p>
            <a:pPr indent="0" lvl="0" marL="0" marR="0" rtl="0" algn="l">
              <a:lnSpc>
                <a:spcPct val="100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1    counter=0</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2    While counter &lt; 5:</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3        print "hello"</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4        counter = counter + 1</a:t>
            </a:r>
            <a:br>
              <a:rPr b="0" i="0" lang="en" sz="1200" u="none" cap="none" strike="noStrike">
                <a:solidFill>
                  <a:schemeClr val="dk2"/>
                </a:solidFill>
                <a:latin typeface="Source Code Pro"/>
                <a:ea typeface="Source Code Pro"/>
                <a:cs typeface="Source Code Pro"/>
                <a:sym typeface="Source Code Pro"/>
              </a:rPr>
            </a:b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Traceback (most recent call last):</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File "./tester.py", line 2</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While counter &lt; 5:</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SyntaxError: invalid syntax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Syntax Errors</a:t>
            </a:r>
          </a:p>
        </p:txBody>
      </p:sp>
      <p:sp>
        <p:nvSpPr>
          <p:cNvPr id="162" name="Shape 162"/>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Missing off a colon from the end of an </a:t>
            </a:r>
            <a:r>
              <a:rPr b="0" i="0" lang="en" sz="2400" u="sng" cap="none" strike="noStrike">
                <a:solidFill>
                  <a:srgbClr val="FF0000"/>
                </a:solidFill>
                <a:latin typeface="Source Code Pro"/>
                <a:ea typeface="Source Code Pro"/>
                <a:cs typeface="Source Code Pro"/>
                <a:sym typeface="Source Code Pro"/>
              </a:rPr>
              <a:t>if</a:t>
            </a:r>
            <a:r>
              <a:rPr b="0" i="0" lang="en" sz="1800" u="sng" cap="none" strike="noStrike">
                <a:solidFill>
                  <a:srgbClr val="FF0000"/>
                </a:solidFill>
                <a:latin typeface="Source Code Pro"/>
                <a:ea typeface="Source Code Pro"/>
                <a:cs typeface="Source Code Pro"/>
                <a:sym typeface="Source Code Pro"/>
              </a:rPr>
              <a:t> or </a:t>
            </a:r>
            <a:r>
              <a:rPr b="0" i="0" lang="en" sz="2400" u="sng" cap="none" strike="noStrike">
                <a:solidFill>
                  <a:srgbClr val="FF0000"/>
                </a:solidFill>
                <a:latin typeface="Source Code Pro"/>
                <a:ea typeface="Source Code Pro"/>
                <a:cs typeface="Source Code Pro"/>
                <a:sym typeface="Source Code Pro"/>
              </a:rPr>
              <a:t>while</a:t>
            </a:r>
            <a:r>
              <a:rPr b="0" i="0" lang="en" sz="1800" u="sng" cap="none" strike="noStrike">
                <a:solidFill>
                  <a:srgbClr val="FF0000"/>
                </a:solidFill>
                <a:latin typeface="Source Code Pro"/>
                <a:ea typeface="Source Code Pro"/>
                <a:cs typeface="Source Code Pro"/>
                <a:sym typeface="Source Code Pro"/>
              </a:rPr>
              <a:t> line</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1    counter = 0</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2    if counter == 4</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3        print "counter is 4"</a:t>
            </a:r>
            <a:br>
              <a:rPr b="0" i="0" lang="en" sz="1200" u="none" cap="none" strike="noStrike">
                <a:solidFill>
                  <a:schemeClr val="dk2"/>
                </a:solidFill>
                <a:latin typeface="Source Code Pro"/>
                <a:ea typeface="Source Code Pro"/>
                <a:cs typeface="Source Code Pro"/>
                <a:sym typeface="Source Code Pro"/>
              </a:rPr>
            </a:b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File "tester.py", line 2</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if counter == 4</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SyntaxError: invalid syntax</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Syntax Errors</a:t>
            </a:r>
          </a:p>
        </p:txBody>
      </p:sp>
      <p:sp>
        <p:nvSpPr>
          <p:cNvPr id="168" name="Shape 168"/>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Wrong number of brackets in function calls or expressions</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1    x = 3</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2    y = ((x + 3) * (x + 4)</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3    print y</a:t>
            </a:r>
            <a:br>
              <a:rPr b="0" i="0" lang="en" sz="1200" u="none" cap="none" strike="noStrike">
                <a:solidFill>
                  <a:schemeClr val="dk2"/>
                </a:solidFill>
                <a:latin typeface="Source Code Pro"/>
                <a:ea typeface="Source Code Pro"/>
                <a:cs typeface="Source Code Pro"/>
                <a:sym typeface="Source Code Pro"/>
              </a:rPr>
            </a:b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File "tester.py", line 3</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print y</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SyntaxError: invalid syntax</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Before Debugging: Strategy</a:t>
            </a:r>
          </a:p>
        </p:txBody>
      </p:sp>
      <p:sp>
        <p:nvSpPr>
          <p:cNvPr id="63" name="Shape 63"/>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2400" u="none" cap="none" strike="noStrike">
                <a:solidFill>
                  <a:srgbClr val="FF0000"/>
                </a:solidFill>
                <a:latin typeface="Source Code Pro"/>
                <a:ea typeface="Source Code Pro"/>
                <a:cs typeface="Source Code Pro"/>
                <a:sym typeface="Source Code Pro"/>
              </a:rPr>
              <a:t>Understand the problem</a:t>
            </a:r>
          </a:p>
          <a:p>
            <a:pPr indent="-3429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If we do not </a:t>
            </a:r>
            <a:r>
              <a:rPr b="0" i="0" lang="en" sz="1800" u="sng" cap="none" strike="noStrike">
                <a:solidFill>
                  <a:srgbClr val="FF0000"/>
                </a:solidFill>
                <a:latin typeface="Source Code Pro"/>
                <a:ea typeface="Source Code Pro"/>
                <a:cs typeface="Source Code Pro"/>
                <a:sym typeface="Source Code Pro"/>
              </a:rPr>
              <a:t>understand the task</a:t>
            </a:r>
            <a:r>
              <a:rPr b="0" i="0" lang="en" sz="1800" u="none" cap="none" strike="noStrike">
                <a:solidFill>
                  <a:schemeClr val="dk2"/>
                </a:solidFill>
                <a:latin typeface="Source Code Pro"/>
                <a:ea typeface="Source Code Pro"/>
                <a:cs typeface="Source Code Pro"/>
                <a:sym typeface="Source Code Pro"/>
              </a:rPr>
              <a:t> the program is supposed to solve, then… we will NEVER be able to make a correct program</a:t>
            </a:r>
          </a:p>
          <a:p>
            <a:pPr indent="-3429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It is always important to </a:t>
            </a:r>
            <a:r>
              <a:rPr b="0" i="0" lang="en" sz="1800" u="sng" cap="none" strike="noStrike">
                <a:solidFill>
                  <a:srgbClr val="FF0000"/>
                </a:solidFill>
                <a:latin typeface="Source Code Pro"/>
                <a:ea typeface="Source Code Pro"/>
                <a:cs typeface="Source Code Pro"/>
                <a:sym typeface="Source Code Pro"/>
              </a:rPr>
              <a:t>re-read</a:t>
            </a:r>
            <a:r>
              <a:rPr b="0" i="0" lang="en" sz="1800" u="none" cap="none" strike="noStrike">
                <a:solidFill>
                  <a:schemeClr val="dk2"/>
                </a:solidFill>
                <a:latin typeface="Source Code Pro"/>
                <a:ea typeface="Source Code Pro"/>
                <a:cs typeface="Source Code Pro"/>
                <a:sym typeface="Source Code Pro"/>
              </a:rPr>
              <a:t> and </a:t>
            </a:r>
            <a:r>
              <a:rPr b="0" i="0" lang="en" sz="1800" u="sng" cap="none" strike="noStrike">
                <a:solidFill>
                  <a:srgbClr val="FF0000"/>
                </a:solidFill>
                <a:latin typeface="Source Code Pro"/>
                <a:ea typeface="Source Code Pro"/>
                <a:cs typeface="Source Code Pro"/>
                <a:sym typeface="Source Code Pro"/>
              </a:rPr>
              <a:t>find more material</a:t>
            </a:r>
            <a:r>
              <a:rPr b="0" i="0" lang="en" sz="1800" u="none" cap="none" strike="noStrike">
                <a:solidFill>
                  <a:schemeClr val="dk2"/>
                </a:solidFill>
                <a:latin typeface="Source Code Pro"/>
                <a:ea typeface="Source Code Pro"/>
                <a:cs typeface="Source Code Pro"/>
                <a:sym typeface="Source Code Pro"/>
              </a:rPr>
              <a:t> on the problem to solve before start programming task.</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Syntax Errors</a:t>
            </a:r>
          </a:p>
        </p:txBody>
      </p:sp>
      <p:sp>
        <p:nvSpPr>
          <p:cNvPr id="174" name="Shape 17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Missing quotation marks</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1    greeting = "hello" + " world</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2    print greeting</a:t>
            </a:r>
            <a:br>
              <a:rPr b="0" i="0" lang="en" sz="1200" u="none" cap="none" strike="noStrike">
                <a:solidFill>
                  <a:schemeClr val="dk2"/>
                </a:solidFill>
                <a:latin typeface="Source Code Pro"/>
                <a:ea typeface="Source Code Pro"/>
                <a:cs typeface="Source Code Pro"/>
                <a:sym typeface="Source Code Pro"/>
              </a:rPr>
            </a:b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File "tester.py", line 1</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greeting = "hello" + " world</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SyntaxError: EOL while scanning single-quoted string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Syntax Errors</a:t>
            </a:r>
          </a:p>
        </p:txBody>
      </p:sp>
      <p:sp>
        <p:nvSpPr>
          <p:cNvPr id="180" name="Shape 180"/>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Incorrect indentation</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1        x = 0</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2    y = 1</a:t>
            </a:r>
            <a:br>
              <a:rPr b="0" i="0" lang="en" sz="1200" u="none" cap="none" strike="noStrike">
                <a:solidFill>
                  <a:schemeClr val="dk2"/>
                </a:solidFill>
                <a:latin typeface="Source Code Pro"/>
                <a:ea typeface="Source Code Pro"/>
                <a:cs typeface="Source Code Pro"/>
                <a:sym typeface="Source Code Pro"/>
              </a:rPr>
            </a:b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File "tester.py", line 1</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x = 0</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SyntaxError: invalid syntax</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Syntax Errors Vs. Runtime Errors</a:t>
            </a:r>
          </a:p>
        </p:txBody>
      </p:sp>
      <p:sp>
        <p:nvSpPr>
          <p:cNvPr id="186" name="Shape 186"/>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If syntax errors were just typing mistakes they could be found before running a program. But usually it means that something deeper is going on with the </a:t>
            </a:r>
            <a:r>
              <a:rPr b="0" i="0" lang="en" sz="1800" u="sng" cap="none" strike="noStrike">
                <a:solidFill>
                  <a:srgbClr val="FF0000"/>
                </a:solidFill>
                <a:latin typeface="Source Code Pro"/>
                <a:ea typeface="Source Code Pro"/>
                <a:cs typeface="Source Code Pro"/>
                <a:sym typeface="Source Code Pro"/>
              </a:rPr>
              <a:t>program structure</a:t>
            </a:r>
            <a:r>
              <a:rPr b="0" i="0" lang="en" sz="1800" u="none" cap="none" strike="noStrike">
                <a:solidFill>
                  <a:schemeClr val="dk2"/>
                </a:solidFill>
                <a:latin typeface="Source Code Pro"/>
                <a:ea typeface="Source Code Pro"/>
                <a:cs typeface="Source Code Pro"/>
                <a:sym typeface="Source Code Pro"/>
              </a:rPr>
              <a:t>.</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Runtime errors occur as your program executes. Since Python is an interpreted language, these errors will not occur until the flow of control in your program reaches the line with the problem.</a:t>
            </a:r>
            <a:br>
              <a:rPr b="0" i="0" lang="en" sz="1800" u="none" cap="none" strike="noStrike">
                <a:solidFill>
                  <a:schemeClr val="dk2"/>
                </a:solidFill>
                <a:latin typeface="Source Code Pro"/>
                <a:ea typeface="Source Code Pro"/>
                <a:cs typeface="Source Code Pro"/>
                <a:sym typeface="Source Code Pro"/>
              </a:rPr>
            </a:b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Runtime Errors: Name Error</a:t>
            </a:r>
          </a:p>
        </p:txBody>
      </p:sp>
      <p:sp>
        <p:nvSpPr>
          <p:cNvPr id="192" name="Shape 192"/>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The Name Error will give us a Traceback message like this:</a:t>
            </a:r>
          </a:p>
          <a:p>
            <a:pPr indent="0" lvl="0" marL="0" marR="0" rtl="0" algn="l">
              <a:lnSpc>
                <a:spcPct val="100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Traceback (most recent call last):</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File "C:/Users/John/Documents/Teaching-BU/Python-debugging/test.py", line 7, in </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main()</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File "C:/Users/John/Documents/Teaching-BU/Python-debugging/test.py", line 5, in main</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print hello</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NameError: global name 'hello' is not defined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Runtime Errors: TypeError</a:t>
            </a:r>
          </a:p>
        </p:txBody>
      </p:sp>
      <p:sp>
        <p:nvSpPr>
          <p:cNvPr id="198" name="Shape 198"/>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A TypeError you might encounter may look like this</a:t>
            </a:r>
            <a:r>
              <a:rPr b="0" i="0" lang="en" sz="1800" u="none" cap="none" strike="noStrike">
                <a:solidFill>
                  <a:schemeClr val="dk2"/>
                </a:solidFill>
                <a:latin typeface="Source Code Pro"/>
                <a:ea typeface="Source Code Pro"/>
                <a:cs typeface="Source Code Pro"/>
                <a:sym typeface="Source Code Pro"/>
              </a:rPr>
              <a:t>:</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File "C:/Users/John/Documents/Teaching-BU/Python-debugging/test.py", line 2, in </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    print "I am %d feet %d inches tall" % (5, 2, 5)</a:t>
            </a:r>
            <a:br>
              <a:rPr b="0" i="0" lang="en" sz="1200" u="none" cap="none" strike="noStrike">
                <a:solidFill>
                  <a:schemeClr val="dk2"/>
                </a:solidFill>
                <a:latin typeface="Source Code Pro"/>
                <a:ea typeface="Source Code Pro"/>
                <a:cs typeface="Source Code Pro"/>
                <a:sym typeface="Source Code Pro"/>
              </a:rPr>
            </a:br>
            <a:r>
              <a:rPr b="0" i="0" lang="en" sz="1200" u="none" cap="none" strike="noStrike">
                <a:solidFill>
                  <a:schemeClr val="dk2"/>
                </a:solidFill>
                <a:latin typeface="Source Code Pro"/>
                <a:ea typeface="Source Code Pro"/>
                <a:cs typeface="Source Code Pro"/>
                <a:sym typeface="Source Code Pro"/>
              </a:rPr>
              <a:t>TypeError: not all arguments converted during string formatting</a:t>
            </a:r>
            <a:br>
              <a:rPr b="0" i="0" lang="en" sz="1200" u="none" cap="none" strike="noStrike">
                <a:solidFill>
                  <a:schemeClr val="dk2"/>
                </a:solidFill>
                <a:latin typeface="Source Code Pro"/>
                <a:ea typeface="Source Code Pro"/>
                <a:cs typeface="Source Code Pro"/>
                <a:sym typeface="Source Code Pro"/>
              </a:rPr>
            </a:br>
          </a:p>
          <a:p>
            <a:pPr indent="0" lvl="0" marL="0" marR="0" rtl="0" algn="l">
              <a:lnSpc>
                <a:spcPct val="115000"/>
              </a:lnSpc>
              <a:spcBef>
                <a:spcPts val="160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Or:</a:t>
            </a:r>
          </a:p>
          <a:p>
            <a:pPr indent="0" lvl="0" marL="0" marR="0" rtl="0" algn="l">
              <a:lnSpc>
                <a:spcPct val="115000"/>
              </a:lnSpc>
              <a:spcBef>
                <a:spcPts val="160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File "C:/Users/John/Documents/Teaching-BU/Python-debugging/test.py", line 2, in </a:t>
            </a:r>
            <a:br>
              <a:rPr b="0" i="0" lang="en" sz="1200" u="none" cap="none" strike="noStrike">
                <a:solidFill>
                  <a:srgbClr val="000000"/>
                </a:solidFill>
                <a:latin typeface="Source Code Pro"/>
                <a:ea typeface="Source Code Pro"/>
                <a:cs typeface="Source Code Pro"/>
                <a:sym typeface="Source Code Pro"/>
              </a:rPr>
            </a:br>
            <a:r>
              <a:rPr b="0" i="0" lang="en" sz="1200" u="none" cap="none" strike="noStrike">
                <a:solidFill>
                  <a:srgbClr val="000000"/>
                </a:solidFill>
                <a:latin typeface="Source Code Pro"/>
                <a:ea typeface="Source Code Pro"/>
                <a:cs typeface="Source Code Pro"/>
                <a:sym typeface="Source Code Pro"/>
              </a:rPr>
              <a:t>    print "I am %d feet %d inches tall" % (5)</a:t>
            </a:r>
            <a:br>
              <a:rPr b="0" i="0" lang="en" sz="1200" u="none" cap="none" strike="noStrike">
                <a:solidFill>
                  <a:srgbClr val="000000"/>
                </a:solidFill>
                <a:latin typeface="Source Code Pro"/>
                <a:ea typeface="Source Code Pro"/>
                <a:cs typeface="Source Code Pro"/>
                <a:sym typeface="Source Code Pro"/>
              </a:rPr>
            </a:br>
            <a:r>
              <a:rPr b="0" i="0" lang="en" sz="1200" u="none" cap="none" strike="noStrike">
                <a:solidFill>
                  <a:srgbClr val="000000"/>
                </a:solidFill>
                <a:latin typeface="Source Code Pro"/>
                <a:ea typeface="Source Code Pro"/>
                <a:cs typeface="Source Code Pro"/>
                <a:sym typeface="Source Code Pro"/>
              </a:rPr>
              <a:t>TypeError: not enough arguments for format string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Before Debugging: Strategy</a:t>
            </a:r>
          </a:p>
        </p:txBody>
      </p:sp>
      <p:sp>
        <p:nvSpPr>
          <p:cNvPr id="69" name="Shape 69"/>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2400" u="sng" cap="none" strike="noStrike">
                <a:solidFill>
                  <a:srgbClr val="FF0000"/>
                </a:solidFill>
                <a:latin typeface="Source Code Pro"/>
                <a:ea typeface="Source Code Pro"/>
                <a:cs typeface="Source Code Pro"/>
                <a:sym typeface="Source Code Pro"/>
              </a:rPr>
              <a:t>Think about the assumptions and work with examples</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Start with sketching one or more examples on input and output of the program. Is useful for controlling the understanding the purpose of the program, and verifying the implementation</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Make sure we are editing the version of the program that you we are actually using </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Save changes before re-execute.</a:t>
            </a:r>
          </a:p>
          <a:p>
            <a:pPr indent="-317500" lvl="0" marL="4572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Check line endings. Incorrect line endings in input files → program can combine data lines.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Before Debugging: Strategy</a:t>
            </a:r>
          </a:p>
        </p:txBody>
      </p:sp>
      <p:sp>
        <p:nvSpPr>
          <p:cNvPr id="75" name="Shape 75"/>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381000" lvl="0" marL="457200" marR="0" rtl="0" algn="l">
              <a:lnSpc>
                <a:spcPct val="115000"/>
              </a:lnSpc>
              <a:spcBef>
                <a:spcPts val="0"/>
              </a:spcBef>
              <a:spcAft>
                <a:spcPts val="0"/>
              </a:spcAft>
              <a:buClr>
                <a:srgbClr val="FF0000"/>
              </a:buClr>
              <a:buSzPct val="100000"/>
              <a:buFont typeface="Source Code Pro"/>
              <a:buChar char="●"/>
            </a:pPr>
            <a:r>
              <a:rPr b="0" i="0" lang="en" sz="2400" u="sng" cap="none" strike="noStrike">
                <a:solidFill>
                  <a:srgbClr val="FF0000"/>
                </a:solidFill>
                <a:latin typeface="Source Code Pro"/>
                <a:ea typeface="Source Code Pro"/>
                <a:cs typeface="Source Code Pro"/>
                <a:sym typeface="Source Code Pro"/>
              </a:rPr>
              <a:t>Decide on a user interface</a:t>
            </a:r>
          </a:p>
          <a:p>
            <a:pPr indent="-381000" lvl="0" marL="457200" marR="0" rtl="0" algn="l">
              <a:lnSpc>
                <a:spcPct val="115000"/>
              </a:lnSpc>
              <a:spcBef>
                <a:spcPts val="1600"/>
              </a:spcBef>
              <a:spcAft>
                <a:spcPts val="0"/>
              </a:spcAft>
              <a:buClr>
                <a:srgbClr val="FF0000"/>
              </a:buClr>
              <a:buSzPct val="100000"/>
              <a:buFont typeface="Source Code Pro"/>
              <a:buChar char="●"/>
            </a:pPr>
            <a:r>
              <a:rPr b="0" i="0" lang="en" sz="2400" u="sng" cap="none" strike="noStrike">
                <a:solidFill>
                  <a:srgbClr val="FF0000"/>
                </a:solidFill>
                <a:latin typeface="Source Code Pro"/>
                <a:ea typeface="Source Code Pro"/>
                <a:cs typeface="Source Code Pro"/>
                <a:sym typeface="Source Code Pro"/>
              </a:rPr>
              <a:t>Make Algorithms</a:t>
            </a:r>
          </a:p>
          <a:p>
            <a:pPr indent="-381000" lvl="0" marL="457200" marR="0" rtl="0" algn="l">
              <a:lnSpc>
                <a:spcPct val="115000"/>
              </a:lnSpc>
              <a:spcBef>
                <a:spcPts val="1600"/>
              </a:spcBef>
              <a:spcAft>
                <a:spcPts val="0"/>
              </a:spcAft>
              <a:buClr>
                <a:srgbClr val="FF0000"/>
              </a:buClr>
              <a:buSzPct val="100000"/>
              <a:buFont typeface="Source Code Pro"/>
              <a:buChar char="●"/>
            </a:pPr>
            <a:r>
              <a:rPr b="0" i="0" lang="en" sz="2400" u="sng" cap="none" strike="noStrike">
                <a:solidFill>
                  <a:srgbClr val="FF0000"/>
                </a:solidFill>
                <a:latin typeface="Source Code Pro"/>
                <a:ea typeface="Source Code Pro"/>
                <a:cs typeface="Source Code Pro"/>
                <a:sym typeface="Source Code Pro"/>
              </a:rPr>
              <a:t>Look up information</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Before Debugging: Strategy</a:t>
            </a:r>
          </a:p>
        </p:txBody>
      </p:sp>
      <p:sp>
        <p:nvSpPr>
          <p:cNvPr id="81" name="Shape 81"/>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457200" lvl="0" marL="457200" marR="0" rtl="0" algn="l">
              <a:lnSpc>
                <a:spcPct val="115000"/>
              </a:lnSpc>
              <a:spcBef>
                <a:spcPts val="0"/>
              </a:spcBef>
              <a:spcAft>
                <a:spcPts val="0"/>
              </a:spcAft>
              <a:buClr>
                <a:srgbClr val="FF0000"/>
              </a:buClr>
              <a:buSzPct val="100000"/>
              <a:buFont typeface="Source Code Pro"/>
              <a:buChar char="●"/>
            </a:pPr>
            <a:r>
              <a:rPr b="0" i="0" lang="en" sz="3600" u="none" cap="none" strike="noStrike">
                <a:solidFill>
                  <a:srgbClr val="FF0000"/>
                </a:solidFill>
                <a:latin typeface="Source Code Pro"/>
                <a:ea typeface="Source Code Pro"/>
                <a:cs typeface="Source Code Pro"/>
                <a:sym typeface="Source Code Pro"/>
              </a:rPr>
              <a:t>Write the program</a:t>
            </a:r>
          </a:p>
          <a:p>
            <a:pPr indent="-457200" lvl="0" marL="457200" marR="0" rtl="0" algn="l">
              <a:lnSpc>
                <a:spcPct val="115000"/>
              </a:lnSpc>
              <a:spcBef>
                <a:spcPts val="1600"/>
              </a:spcBef>
              <a:spcAft>
                <a:spcPts val="0"/>
              </a:spcAft>
              <a:buClr>
                <a:srgbClr val="FF0000"/>
              </a:buClr>
              <a:buSzPct val="100000"/>
              <a:buFont typeface="Source Code Pro"/>
              <a:buChar char="●"/>
            </a:pPr>
            <a:r>
              <a:rPr b="0" i="0" lang="en" sz="3600" u="none" cap="none" strike="noStrike">
                <a:solidFill>
                  <a:srgbClr val="FF0000"/>
                </a:solidFill>
                <a:latin typeface="Source Code Pro"/>
                <a:ea typeface="Source Code Pro"/>
                <a:cs typeface="Source Code Pro"/>
                <a:sym typeface="Source Code Pro"/>
              </a:rPr>
              <a:t>Run the program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 the program: Common error messages</a:t>
            </a:r>
          </a:p>
        </p:txBody>
      </p:sp>
      <p:sp>
        <p:nvSpPr>
          <p:cNvPr id="87" name="Shape 87"/>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If the program aborts with an error message from Python, these messages are fortunately quite precise and helpful.</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pic>
        <p:nvPicPr>
          <p:cNvPr descr="Diagram 1.png" id="88" name="Shape 88"/>
          <p:cNvPicPr preferRelativeResize="0"/>
          <p:nvPr/>
        </p:nvPicPr>
        <p:blipFill rotWithShape="1">
          <a:blip r:embed="rId3">
            <a:alphaModFix/>
          </a:blip>
          <a:srcRect b="0" l="0" r="0" t="0"/>
          <a:stretch/>
        </p:blipFill>
        <p:spPr>
          <a:xfrm>
            <a:off x="2138425" y="1976050"/>
            <a:ext cx="4468200" cy="2458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 the program: Common error messages</a:t>
            </a:r>
          </a:p>
        </p:txBody>
      </p:sp>
      <p:sp>
        <p:nvSpPr>
          <p:cNvPr id="94" name="Shape 9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2400" u="sng" cap="none" strike="noStrike">
                <a:solidFill>
                  <a:srgbClr val="FF0000"/>
                </a:solidFill>
                <a:latin typeface="Source Code Pro"/>
                <a:ea typeface="Source Code Pro"/>
                <a:cs typeface="Source Code Pro"/>
                <a:sym typeface="Source Code Pro"/>
              </a:rPr>
              <a:t>Isolate the problem</a:t>
            </a:r>
            <a:br>
              <a:rPr b="0" i="0" lang="en" sz="2400" u="sng" cap="none" strike="noStrike">
                <a:solidFill>
                  <a:srgbClr val="FF0000"/>
                </a:solidFill>
                <a:latin typeface="Source Code Pro"/>
                <a:ea typeface="Source Code Pro"/>
                <a:cs typeface="Source Code Pro"/>
                <a:sym typeface="Source Code Pro"/>
              </a:rPr>
            </a:br>
            <a:br>
              <a:rPr b="0" i="0" lang="en" sz="1800" u="none" cap="none" strike="noStrike">
                <a:solidFill>
                  <a:schemeClr val="dk2"/>
                </a:solidFill>
                <a:latin typeface="Source Code Pro"/>
                <a:ea typeface="Source Code Pro"/>
                <a:cs typeface="Source Code Pro"/>
                <a:sym typeface="Source Code Pro"/>
              </a:rPr>
            </a:br>
          </a:p>
        </p:txBody>
      </p:sp>
      <p:pic>
        <p:nvPicPr>
          <p:cNvPr descr="Diagram 2.png" id="95" name="Shape 95"/>
          <p:cNvPicPr preferRelativeResize="0"/>
          <p:nvPr/>
        </p:nvPicPr>
        <p:blipFill rotWithShape="1">
          <a:blip r:embed="rId3">
            <a:alphaModFix/>
          </a:blip>
          <a:srcRect b="0" l="0" r="0" t="0"/>
          <a:stretch/>
        </p:blipFill>
        <p:spPr>
          <a:xfrm>
            <a:off x="472700" y="2090700"/>
            <a:ext cx="8171075" cy="962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 the program: Common error messages</a:t>
            </a:r>
          </a:p>
        </p:txBody>
      </p:sp>
      <p:sp>
        <p:nvSpPr>
          <p:cNvPr id="101" name="Shape 101"/>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sng" cap="none" strike="noStrike">
                <a:solidFill>
                  <a:srgbClr val="FF0000"/>
                </a:solidFill>
                <a:latin typeface="Source Code Pro"/>
                <a:ea typeface="Source Code Pro"/>
                <a:cs typeface="Source Code Pro"/>
                <a:sym typeface="Source Code Pro"/>
              </a:rPr>
              <a:t>/Users/afelio/scripts/myprogram.py: line 3: import command not found</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Problem with python program,</a:t>
            </a:r>
          </a:p>
          <a:p>
            <a:pPr indent="-228600" lvl="0" marL="457200" marR="0" rtl="0" algn="l">
              <a:lnSpc>
                <a:spcPct val="115000"/>
              </a:lnSpc>
              <a:spcBef>
                <a:spcPts val="1600"/>
              </a:spcBef>
              <a:spcAft>
                <a:spcPts val="0"/>
              </a:spcAft>
              <a:buClr>
                <a:schemeClr val="dk2"/>
              </a:buClr>
              <a:buSzPct val="100000"/>
              <a:buFont typeface="Source Code Pro"/>
              <a:buAutoNum type="arabicParenR"/>
            </a:pPr>
            <a:r>
              <a:rPr b="0" i="0" lang="en" sz="1800" u="none" cap="none" strike="noStrike">
                <a:solidFill>
                  <a:schemeClr val="dk2"/>
                </a:solidFill>
                <a:latin typeface="Source Code Pro"/>
                <a:ea typeface="Source Code Pro"/>
                <a:cs typeface="Source Code Pro"/>
                <a:sym typeface="Source Code Pro"/>
              </a:rPr>
              <a:t>Perhaps problems with shebang line: #!</a:t>
            </a:r>
          </a:p>
          <a:p>
            <a:pPr indent="-228600" lvl="0" marL="457200" marR="0" rtl="0" algn="l">
              <a:lnSpc>
                <a:spcPct val="115000"/>
              </a:lnSpc>
              <a:spcBef>
                <a:spcPts val="1600"/>
              </a:spcBef>
              <a:spcAft>
                <a:spcPts val="0"/>
              </a:spcAft>
              <a:buClr>
                <a:schemeClr val="dk2"/>
              </a:buClr>
              <a:buSzPct val="100000"/>
              <a:buFont typeface="Source Code Pro"/>
              <a:buAutoNum type="arabicParenR"/>
            </a:pPr>
            <a:r>
              <a:rPr b="0" i="0" lang="en" sz="1800" u="none" cap="none" strike="noStrike">
                <a:solidFill>
                  <a:schemeClr val="dk2"/>
                </a:solidFill>
                <a:latin typeface="Source Code Pro"/>
                <a:ea typeface="Source Code Pro"/>
                <a:cs typeface="Source Code Pro"/>
                <a:sym typeface="Source Code Pro"/>
              </a:rPr>
              <a:t>Misspelled built-in Python function within the program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Run the program: Common error messages</a:t>
            </a:r>
          </a:p>
        </p:txBody>
      </p:sp>
      <p:sp>
        <p:nvSpPr>
          <p:cNvPr id="107" name="Shape 107"/>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FF0000"/>
              </a:buClr>
              <a:buSzPct val="100000"/>
              <a:buFont typeface="Source Code Pro"/>
              <a:buChar char="●"/>
            </a:pPr>
            <a:r>
              <a:rPr b="0" i="0" lang="en" sz="1800" u="none" cap="none" strike="noStrike">
                <a:solidFill>
                  <a:srgbClr val="FF0000"/>
                </a:solidFill>
                <a:latin typeface="Source Code Pro"/>
                <a:ea typeface="Source Code Pro"/>
                <a:cs typeface="Source Code Pro"/>
                <a:sym typeface="Source Code Pro"/>
              </a:rPr>
              <a:t>Bad interpreter not a directory</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Has a / after  /usr/bin/env</a:t>
            </a:r>
            <a:r>
              <a:rPr b="0" i="0" lang="en" sz="1800" u="none" cap="none" strike="noStrike">
                <a:solidFill>
                  <a:srgbClr val="FF0000"/>
                </a:solidFill>
                <a:latin typeface="Source Code Pro"/>
                <a:ea typeface="Source Code Pro"/>
                <a:cs typeface="Source Code Pro"/>
                <a:sym typeface="Source Code Pro"/>
              </a:rPr>
              <a:t>/</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rgbClr val="FF0000"/>
              </a:solidFill>
              <a:latin typeface="Source Code Pro"/>
              <a:ea typeface="Source Code Pro"/>
              <a:cs typeface="Source Code Pro"/>
              <a:sym typeface="Source Code Pro"/>
            </a:endParaRPr>
          </a:p>
          <a:p>
            <a:pPr indent="-228600" lvl="0" marL="457200" marR="0" rtl="0" algn="l">
              <a:lnSpc>
                <a:spcPct val="115000"/>
              </a:lnSpc>
              <a:spcBef>
                <a:spcPts val="1600"/>
              </a:spcBef>
              <a:spcAft>
                <a:spcPts val="0"/>
              </a:spcAft>
              <a:buClr>
                <a:srgbClr val="FF0000"/>
              </a:buClr>
              <a:buSzPct val="100000"/>
              <a:buFont typeface="Source Code Pro"/>
              <a:buChar char="●"/>
            </a:pPr>
            <a:r>
              <a:rPr b="0" i="0" lang="en" sz="1800" u="none" cap="none" strike="noStrike">
                <a:solidFill>
                  <a:srgbClr val="FF0000"/>
                </a:solidFill>
                <a:latin typeface="Source Code Pro"/>
                <a:ea typeface="Source Code Pro"/>
                <a:cs typeface="Source Code Pro"/>
                <a:sym typeface="Source Code Pro"/>
              </a:rPr>
              <a:t>Permission denied</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rgbClr val="000000"/>
                </a:solidFill>
                <a:latin typeface="Source Code Pro"/>
                <a:ea typeface="Source Code Pro"/>
                <a:cs typeface="Source Code Pro"/>
                <a:sym typeface="Source Code Pro"/>
              </a:rPr>
              <a:t>Chmod u+x, as explained before</a:t>
            </a:r>
          </a:p>
        </p:txBody>
      </p:sp>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