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77ab95b4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77ab95b4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cb9a0b07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b9a0b07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e965474a9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965474a9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77ab95b4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77ab95b4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77ab95b4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77ab95b4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NFC Enabled COVID Testing Kit.</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Ayush Bajpai</a:t>
            </a:r>
            <a:endParaRPr sz="2400"/>
          </a:p>
          <a:p>
            <a:pPr indent="0" lvl="0" marL="0" rtl="0" algn="l">
              <a:spcBef>
                <a:spcPts val="0"/>
              </a:spcBef>
              <a:spcAft>
                <a:spcPts val="0"/>
              </a:spcAft>
              <a:buNone/>
            </a:pPr>
            <a:r>
              <a:rPr lang="en" sz="2400"/>
              <a:t>ayush10055@gmail.com</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1" name="Shape 141"/>
        <p:cNvGrpSpPr/>
        <p:nvPr/>
      </p:nvGrpSpPr>
      <p:grpSpPr>
        <a:xfrm>
          <a:off x="0" y="0"/>
          <a:ext cx="0" cy="0"/>
          <a:chOff x="0" y="0"/>
          <a:chExt cx="0" cy="0"/>
        </a:xfrm>
      </p:grpSpPr>
      <p:pic>
        <p:nvPicPr>
          <p:cNvPr id="142" name="Google Shape;142;p22"/>
          <p:cNvPicPr preferRelativeResize="0"/>
          <p:nvPr/>
        </p:nvPicPr>
        <p:blipFill>
          <a:blip r:embed="rId3">
            <a:alphaModFix/>
          </a:blip>
          <a:stretch>
            <a:fillRect/>
          </a:stretch>
        </p:blipFill>
        <p:spPr>
          <a:xfrm>
            <a:off x="2444700" y="101037"/>
            <a:ext cx="4254600" cy="4818038"/>
          </a:xfrm>
          <a:prstGeom prst="rect">
            <a:avLst/>
          </a:prstGeom>
          <a:noFill/>
          <a:ln>
            <a:noFill/>
          </a:ln>
        </p:spPr>
      </p:pic>
      <p:pic>
        <p:nvPicPr>
          <p:cNvPr descr="Piece of duct tape sticking a note to the slide" id="143" name="Google Shape;143;p22"/>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44" name="Google Shape;144;p22"/>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3000">
              <a:solidFill>
                <a:schemeClr val="lt2"/>
              </a:solidFill>
              <a:latin typeface="Raleway"/>
              <a:ea typeface="Raleway"/>
              <a:cs typeface="Raleway"/>
              <a:sym typeface="Raleway"/>
            </a:endParaRPr>
          </a:p>
        </p:txBody>
      </p:sp>
      <p:sp>
        <p:nvSpPr>
          <p:cNvPr id="145" name="Google Shape;145;p22"/>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Font typeface="Raleway"/>
              <a:buChar char="➔"/>
            </a:pPr>
            <a:r>
              <a:rPr b="1" lang="en" sz="1900">
                <a:solidFill>
                  <a:schemeClr val="dk1"/>
                </a:solidFill>
                <a:latin typeface="Raleway"/>
                <a:ea typeface="Raleway"/>
                <a:cs typeface="Raleway"/>
                <a:sym typeface="Raleway"/>
              </a:rPr>
              <a:t>This NFC will connect to mobile phone and then send the message or the result to the nearest hospital,we can also connect the nfc to send the result directly to the aarogya app.</a:t>
            </a:r>
            <a:endParaRPr b="1" sz="1900">
              <a:solidFill>
                <a:schemeClr val="dk1"/>
              </a:solidFill>
              <a:latin typeface="Raleway"/>
              <a:ea typeface="Raleway"/>
              <a:cs typeface="Raleway"/>
              <a:sym typeface="Raleway"/>
            </a:endParaRPr>
          </a:p>
          <a:p>
            <a:pPr indent="0" lvl="0" marL="45720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descr="Screen Shot 2015-11-20 at 9.47.21 AM.png" id="150" name="Google Shape;150;p23"/>
          <p:cNvPicPr preferRelativeResize="0"/>
          <p:nvPr/>
        </p:nvPicPr>
        <p:blipFill rotWithShape="1">
          <a:blip r:embed="rId3">
            <a:alphaModFix/>
          </a:blip>
          <a:srcRect b="0" l="4413" r="4404" t="0"/>
          <a:stretch/>
        </p:blipFill>
        <p:spPr>
          <a:xfrm>
            <a:off x="0" y="0"/>
            <a:ext cx="9144000" cy="5143504"/>
          </a:xfrm>
          <a:prstGeom prst="rect">
            <a:avLst/>
          </a:prstGeom>
          <a:noFill/>
          <a:ln>
            <a:noFill/>
          </a:ln>
        </p:spPr>
      </p:pic>
      <p:sp>
        <p:nvSpPr>
          <p:cNvPr id="151" name="Google Shape;151;p23"/>
          <p:cNvSpPr txBox="1"/>
          <p:nvPr>
            <p:ph type="title"/>
          </p:nvPr>
        </p:nvSpPr>
        <p:spPr>
          <a:xfrm>
            <a:off x="283103" y="712141"/>
            <a:ext cx="62442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93 percent of cellphones today are NFC equipped.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283199" y="382525"/>
            <a:ext cx="88608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t>Daily number </a:t>
            </a:r>
            <a:r>
              <a:rPr lang="en"/>
              <a:t> are </a:t>
            </a:r>
            <a:r>
              <a:rPr lang="en">
                <a:solidFill>
                  <a:schemeClr val="accent5"/>
                </a:solidFill>
              </a:rPr>
              <a:t>sample tested</a:t>
            </a:r>
            <a:r>
              <a:rPr lang="en"/>
              <a:t> for COVID-19 in India.</a:t>
            </a:r>
            <a:endParaRPr/>
          </a:p>
        </p:txBody>
      </p:sp>
      <p:pic>
        <p:nvPicPr>
          <p:cNvPr id="157" name="Google Shape;157;p24"/>
          <p:cNvPicPr preferRelativeResize="0"/>
          <p:nvPr/>
        </p:nvPicPr>
        <p:blipFill rotWithShape="1">
          <a:blip r:embed="rId3">
            <a:alphaModFix/>
          </a:blip>
          <a:srcRect b="15597" l="0" r="0" t="0"/>
          <a:stretch/>
        </p:blipFill>
        <p:spPr>
          <a:xfrm>
            <a:off x="2085000" y="1978925"/>
            <a:ext cx="5078201" cy="2941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Benefits of using NFC</a:t>
            </a:r>
            <a:endParaRPr/>
          </a:p>
        </p:txBody>
      </p:sp>
      <p:sp>
        <p:nvSpPr>
          <p:cNvPr id="163" name="Google Shape;163;p25"/>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People can do their own test,hence less physical contact.</a:t>
            </a:r>
            <a:endParaRPr b="0" sz="1400">
              <a:solidFill>
                <a:schemeClr val="lt1"/>
              </a:solidFill>
            </a:endParaRPr>
          </a:p>
        </p:txBody>
      </p:sp>
      <p:sp>
        <p:nvSpPr>
          <p:cNvPr id="167" name="Google Shape;167;p25"/>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Easy to use,almost every phones are equipeed with NFC.</a:t>
            </a:r>
            <a:endParaRPr sz="1400">
              <a:solidFill>
                <a:schemeClr val="lt1"/>
              </a:solidFill>
            </a:endParaRPr>
          </a:p>
        </p:txBody>
      </p:sp>
      <p:sp>
        <p:nvSpPr>
          <p:cNvPr id="168" name="Google Shape;168;p25"/>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One of the Cheapest way to test for Covid.</a:t>
            </a:r>
            <a:endParaRPr b="0" sz="14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26"/>
          <p:cNvPicPr preferRelativeResize="0"/>
          <p:nvPr/>
        </p:nvPicPr>
        <p:blipFill rotWithShape="1">
          <a:blip r:embed="rId3">
            <a:alphaModFix/>
          </a:blip>
          <a:srcRect b="14093" l="2132" r="6751" t="6554"/>
          <a:stretch/>
        </p:blipFill>
        <p:spPr>
          <a:xfrm>
            <a:off x="0" y="0"/>
            <a:ext cx="9144001" cy="5143500"/>
          </a:xfrm>
          <a:prstGeom prst="rect">
            <a:avLst/>
          </a:prstGeom>
          <a:noFill/>
          <a:ln>
            <a:noFill/>
          </a:ln>
        </p:spPr>
      </p:pic>
      <p:sp>
        <p:nvSpPr>
          <p:cNvPr id="174" name="Google Shape;174;p26"/>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    AYUSH BAJPAI</a:t>
            </a:r>
            <a:endParaRPr/>
          </a:p>
          <a:p>
            <a:pPr indent="0" lvl="0" marL="0" rtl="0" algn="l">
              <a:spcBef>
                <a:spcPts val="0"/>
              </a:spcBef>
              <a:spcAft>
                <a:spcPts val="0"/>
              </a:spcAft>
              <a:buNone/>
            </a:pPr>
            <a:r>
              <a:rPr lang="en"/>
              <a:t>    ayush10055@gmail.com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604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Coronavirus</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2"/>
              </a:buClr>
              <a:buSzPts val="1100"/>
              <a:buFont typeface="Arial"/>
              <a:buNone/>
            </a:pPr>
            <a:r>
              <a:rPr lang="en" sz="1200">
                <a:solidFill>
                  <a:srgbClr val="3C4245"/>
                </a:solidFill>
                <a:latin typeface="Arial"/>
                <a:ea typeface="Arial"/>
                <a:cs typeface="Arial"/>
                <a:sym typeface="Arial"/>
              </a:rPr>
              <a:t>Coronavirus disease (COVID-19) is an infectious disease caused by a newly discovered coronavirus.</a:t>
            </a:r>
            <a:endParaRPr sz="1200">
              <a:solidFill>
                <a:srgbClr val="3C4245"/>
              </a:solidFill>
              <a:latin typeface="Arial"/>
              <a:ea typeface="Arial"/>
              <a:cs typeface="Arial"/>
              <a:sym typeface="Arial"/>
            </a:endParaRPr>
          </a:p>
          <a:p>
            <a:pPr indent="0" lvl="0" marL="0" rtl="0" algn="l">
              <a:lnSpc>
                <a:spcPct val="150000"/>
              </a:lnSpc>
              <a:spcBef>
                <a:spcPts val="1200"/>
              </a:spcBef>
              <a:spcAft>
                <a:spcPts val="0"/>
              </a:spcAft>
              <a:buClr>
                <a:schemeClr val="dk2"/>
              </a:buClr>
              <a:buSzPts val="1100"/>
              <a:buFont typeface="Arial"/>
              <a:buNone/>
            </a:pPr>
            <a:r>
              <a:rPr lang="en" sz="1200">
                <a:solidFill>
                  <a:srgbClr val="3C4245"/>
                </a:solidFill>
                <a:latin typeface="Arial"/>
                <a:ea typeface="Arial"/>
                <a:cs typeface="Arial"/>
                <a:sym typeface="Arial"/>
              </a:rPr>
              <a:t>Most people infected with the COVID-19 virus will experience mild to moderate respiratory illness and recover without requiring special treatment.  Older people, and those with underlying medical problems like cardiovascular disease, diabetes, chronic respiratory disease, and cancer are more likely to develop serious illness.</a:t>
            </a:r>
            <a:endParaRPr sz="1200">
              <a:solidFill>
                <a:srgbClr val="3C4245"/>
              </a:solidFill>
              <a:latin typeface="Arial"/>
              <a:ea typeface="Arial"/>
              <a:cs typeface="Arial"/>
              <a:sym typeface="Arial"/>
            </a:endParaRPr>
          </a:p>
          <a:p>
            <a:pPr indent="0" lvl="0" marL="0" rtl="0" algn="l">
              <a:lnSpc>
                <a:spcPct val="115000"/>
              </a:lnSpc>
              <a:spcBef>
                <a:spcPts val="1200"/>
              </a:spcBef>
              <a:spcAft>
                <a:spcPts val="1600"/>
              </a:spcAft>
              <a:buNone/>
            </a:pPr>
            <a:r>
              <a:t/>
            </a:r>
            <a:endParaRPr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3"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5" name="Google Shape;85;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6" name="Google Shape;86;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Testing</a:t>
            </a:r>
            <a:endParaRPr b="1" sz="3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For our project we will be using antibody IgM/IgG testing kits.</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lang="en" sz="1000">
                <a:solidFill>
                  <a:srgbClr val="333333"/>
                </a:solidFill>
                <a:highlight>
                  <a:srgbClr val="FFFFFF"/>
                </a:highlight>
                <a:latin typeface="Arial"/>
                <a:ea typeface="Arial"/>
                <a:cs typeface="Arial"/>
                <a:sym typeface="Arial"/>
              </a:rPr>
              <a:t>The present IgM/IgG serological assay is designed to complement RT-qPCR in the diagnosis of SARS-CoV-2 infections. </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Cheap</a:t>
            </a:r>
            <a:endParaRPr b="1" sz="1400">
              <a:solidFill>
                <a:schemeClr val="dk1"/>
              </a:solidFill>
              <a:latin typeface="Raleway"/>
              <a:ea typeface="Raleway"/>
              <a:cs typeface="Raleway"/>
              <a:sym typeface="Raleway"/>
            </a:endParaRPr>
          </a:p>
          <a:p>
            <a:pPr indent="0" lvl="0" marL="457200" rtl="0" algn="l">
              <a:spcBef>
                <a:spcPts val="1000"/>
              </a:spcBef>
              <a:spcAft>
                <a:spcPts val="1000"/>
              </a:spcAft>
              <a:buNone/>
            </a:pPr>
            <a:r>
              <a:rPr lang="en" sz="1200">
                <a:latin typeface="Raleway"/>
                <a:ea typeface="Raleway"/>
                <a:cs typeface="Raleway"/>
                <a:sym typeface="Raleway"/>
              </a:rPr>
              <a:t>This kit is way cheaper than any other kit available.</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1" name="Shape 91"/>
        <p:cNvGrpSpPr/>
        <p:nvPr/>
      </p:nvGrpSpPr>
      <p:grpSpPr>
        <a:xfrm>
          <a:off x="0" y="0"/>
          <a:ext cx="0" cy="0"/>
          <a:chOff x="0" y="0"/>
          <a:chExt cx="0" cy="0"/>
        </a:xfrm>
      </p:grpSpPr>
      <p:sp>
        <p:nvSpPr>
          <p:cNvPr id="92" name="Google Shape;92;p16"/>
          <p:cNvSpPr txBox="1"/>
          <p:nvPr/>
        </p:nvSpPr>
        <p:spPr>
          <a:xfrm>
            <a:off x="279975" y="342450"/>
            <a:ext cx="3432900" cy="853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Raleway"/>
                <a:ea typeface="Raleway"/>
                <a:cs typeface="Raleway"/>
                <a:sym typeface="Raleway"/>
              </a:rPr>
              <a:t>Testing Procedure:</a:t>
            </a:r>
            <a:endParaRPr b="1" sz="3000">
              <a:solidFill>
                <a:schemeClr val="lt1"/>
              </a:solidFill>
              <a:latin typeface="Raleway"/>
              <a:ea typeface="Raleway"/>
              <a:cs typeface="Raleway"/>
              <a:sym typeface="Raleway"/>
            </a:endParaRPr>
          </a:p>
        </p:txBody>
      </p:sp>
      <p:pic>
        <p:nvPicPr>
          <p:cNvPr id="93" name="Google Shape;93;p16"/>
          <p:cNvPicPr preferRelativeResize="0"/>
          <p:nvPr/>
        </p:nvPicPr>
        <p:blipFill>
          <a:blip r:embed="rId3">
            <a:alphaModFix/>
          </a:blip>
          <a:stretch>
            <a:fillRect/>
          </a:stretch>
        </p:blipFill>
        <p:spPr>
          <a:xfrm>
            <a:off x="2936970" y="282398"/>
            <a:ext cx="5847655" cy="457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NFC?</a:t>
            </a:r>
            <a:endParaRPr/>
          </a:p>
          <a:p>
            <a:pPr indent="0" lvl="0" marL="0" rtl="0" algn="l">
              <a:spcBef>
                <a:spcPts val="0"/>
              </a:spcBef>
              <a:spcAft>
                <a:spcPts val="0"/>
              </a:spcAft>
              <a:buNone/>
            </a:pPr>
            <a:r>
              <a:t/>
            </a:r>
            <a:endParaRPr b="0" sz="1350">
              <a:solidFill>
                <a:srgbClr val="424242"/>
              </a:solidFill>
              <a:highlight>
                <a:srgbClr val="FFFFFF"/>
              </a:highlight>
              <a:latin typeface="Arial"/>
              <a:ea typeface="Arial"/>
              <a:cs typeface="Arial"/>
              <a:sym typeface="Arial"/>
            </a:endParaRPr>
          </a:p>
          <a:p>
            <a:pPr indent="0" lvl="0" marL="0" rtl="0" algn="l">
              <a:spcBef>
                <a:spcPts val="0"/>
              </a:spcBef>
              <a:spcAft>
                <a:spcPts val="0"/>
              </a:spcAft>
              <a:buNone/>
            </a:pPr>
            <a:r>
              <a:t/>
            </a:r>
            <a:endParaRPr b="0" sz="1350">
              <a:solidFill>
                <a:srgbClr val="424242"/>
              </a:solidFill>
              <a:highlight>
                <a:srgbClr val="FFFFFF"/>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b="0" lang="en" sz="1650">
                <a:solidFill>
                  <a:schemeClr val="dk1"/>
                </a:solidFill>
                <a:highlight>
                  <a:srgbClr val="FFFFFF"/>
                </a:highlight>
                <a:latin typeface="Arial"/>
                <a:ea typeface="Arial"/>
                <a:cs typeface="Arial"/>
                <a:sym typeface="Arial"/>
              </a:rPr>
              <a:t>NFC stands for “Near Field Communication” and, as the name implies,</a:t>
            </a:r>
            <a:endParaRPr b="0" sz="1650">
              <a:solidFill>
                <a:schemeClr val="dk1"/>
              </a:solidFill>
              <a:highlight>
                <a:srgbClr val="FFFFFF"/>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b="0" lang="en" sz="1650">
                <a:solidFill>
                  <a:schemeClr val="dk1"/>
                </a:solidFill>
                <a:highlight>
                  <a:srgbClr val="FFFFFF"/>
                </a:highlight>
                <a:latin typeface="Arial"/>
                <a:ea typeface="Arial"/>
                <a:cs typeface="Arial"/>
                <a:sym typeface="Arial"/>
              </a:rPr>
              <a:t> it enables short-range communication between compatible devices. </a:t>
            </a:r>
            <a:endParaRPr b="0" sz="1650">
              <a:solidFill>
                <a:schemeClr val="dk1"/>
              </a:solidFill>
              <a:highlight>
                <a:srgbClr val="FFFFFF"/>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b="0" lang="en" sz="1650">
                <a:solidFill>
                  <a:schemeClr val="dk1"/>
                </a:solidFill>
                <a:highlight>
                  <a:srgbClr val="FFFFFF"/>
                </a:highlight>
                <a:latin typeface="Arial"/>
                <a:ea typeface="Arial"/>
                <a:cs typeface="Arial"/>
                <a:sym typeface="Arial"/>
              </a:rPr>
              <a:t>This requires at least one transmitting device, and another to receive</a:t>
            </a:r>
            <a:endParaRPr b="0" sz="1650">
              <a:solidFill>
                <a:schemeClr val="dk1"/>
              </a:solidFill>
              <a:highlight>
                <a:srgbClr val="FFFFFF"/>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b="0" lang="en" sz="1650">
                <a:solidFill>
                  <a:schemeClr val="dk1"/>
                </a:solidFill>
                <a:highlight>
                  <a:srgbClr val="FFFFFF"/>
                </a:highlight>
                <a:latin typeface="Arial"/>
                <a:ea typeface="Arial"/>
                <a:cs typeface="Arial"/>
                <a:sym typeface="Arial"/>
              </a:rPr>
              <a:t> the signal. A range of devices can use the NFC standard and will be </a:t>
            </a:r>
            <a:endParaRPr b="0" sz="1650">
              <a:solidFill>
                <a:schemeClr val="dk1"/>
              </a:solidFill>
              <a:highlight>
                <a:srgbClr val="FFFFFF"/>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b="0" lang="en" sz="1650">
                <a:solidFill>
                  <a:schemeClr val="dk1"/>
                </a:solidFill>
                <a:highlight>
                  <a:srgbClr val="FFFFFF"/>
                </a:highlight>
                <a:latin typeface="Arial"/>
                <a:ea typeface="Arial"/>
                <a:cs typeface="Arial"/>
                <a:sym typeface="Arial"/>
              </a:rPr>
              <a:t>considered either passive or active.</a:t>
            </a:r>
            <a:endParaRPr b="0" sz="1650">
              <a:solidFill>
                <a:schemeClr val="dk1"/>
              </a:solidFill>
              <a:highlight>
                <a:srgbClr val="FFFFFF"/>
              </a:highlight>
              <a:latin typeface="Arial"/>
              <a:ea typeface="Arial"/>
              <a:cs typeface="Arial"/>
              <a:sym typeface="Arial"/>
            </a:endParaRPr>
          </a:p>
        </p:txBody>
      </p:sp>
      <p:grpSp>
        <p:nvGrpSpPr>
          <p:cNvPr id="99" name="Google Shape;99;p17"/>
          <p:cNvGrpSpPr/>
          <p:nvPr/>
        </p:nvGrpSpPr>
        <p:grpSpPr>
          <a:xfrm>
            <a:off x="6781388" y="2464029"/>
            <a:ext cx="2212050" cy="2537076"/>
            <a:chOff x="6803275" y="395363"/>
            <a:chExt cx="2212050" cy="2537076"/>
          </a:xfrm>
        </p:grpSpPr>
        <p:pic>
          <p:nvPicPr>
            <p:cNvPr id="100" name="Google Shape;100;p1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01" name="Google Shape;101;p17"/>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02" name="Google Shape;102;p17"/>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2"/>
                </a:solidFill>
                <a:latin typeface="Raleway"/>
                <a:ea typeface="Raleway"/>
                <a:cs typeface="Raleway"/>
                <a:sym typeface="Raleway"/>
              </a:endParaRPr>
            </a:p>
          </p:txBody>
        </p:sp>
      </p:grpSp>
      <p:pic>
        <p:nvPicPr>
          <p:cNvPr id="103" name="Google Shape;103;p17"/>
          <p:cNvPicPr preferRelativeResize="0"/>
          <p:nvPr/>
        </p:nvPicPr>
        <p:blipFill rotWithShape="1">
          <a:blip r:embed="rId5">
            <a:alphaModFix/>
          </a:blip>
          <a:srcRect b="1967" l="-11980" r="11979" t="2966"/>
          <a:stretch/>
        </p:blipFill>
        <p:spPr>
          <a:xfrm>
            <a:off x="6605550" y="3001853"/>
            <a:ext cx="2133299" cy="17031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WHAT IF?</a:t>
            </a:r>
            <a:endParaRPr/>
          </a:p>
          <a:p>
            <a:pPr indent="0" lvl="0" marL="0" rtl="0" algn="l">
              <a:spcBef>
                <a:spcPts val="1000"/>
              </a:spcBef>
              <a:spcAft>
                <a:spcPts val="1000"/>
              </a:spcAft>
              <a:buNone/>
            </a:pPr>
            <a:r>
              <a:rPr b="0" lang="en" sz="2400"/>
              <a:t>We can get direct information from testing kit directly on our server?</a:t>
            </a:r>
            <a:endParaRPr b="0" sz="2400"/>
          </a:p>
        </p:txBody>
      </p:sp>
      <p:grpSp>
        <p:nvGrpSpPr>
          <p:cNvPr id="109" name="Google Shape;109;p18"/>
          <p:cNvGrpSpPr/>
          <p:nvPr/>
        </p:nvGrpSpPr>
        <p:grpSpPr>
          <a:xfrm>
            <a:off x="6781388" y="2464035"/>
            <a:ext cx="2212050" cy="2537076"/>
            <a:chOff x="6803275" y="395363"/>
            <a:chExt cx="2212050" cy="2537076"/>
          </a:xfrm>
        </p:grpSpPr>
        <p:pic>
          <p:nvPicPr>
            <p:cNvPr id="110" name="Google Shape;110;p18"/>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11" name="Google Shape;111;p18"/>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12" name="Google Shape;112;p1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This will save a lot of time,if people will be able to test themselves,and their result will get delivered directly to us.</a:t>
              </a:r>
              <a:endParaRPr b="1" sz="1200">
                <a:solidFill>
                  <a:schemeClr val="dk2"/>
                </a:solidFill>
                <a:latin typeface="Raleway"/>
                <a:ea typeface="Raleway"/>
                <a:cs typeface="Raleway"/>
                <a:sym typeface="Raleway"/>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400">
                <a:solidFill>
                  <a:schemeClr val="dk2"/>
                </a:solidFill>
              </a:rPr>
              <a:t>We will be able to get the test results on our screen via servers online,so there would be no contact for even testing,people also won’t be needing to come out from homes and hence it is a better way to test people.</a:t>
            </a:r>
            <a:endParaRPr b="0" sz="2400">
              <a:solidFill>
                <a:schemeClr val="dk2"/>
              </a:solidFill>
            </a:endParaRPr>
          </a:p>
        </p:txBody>
      </p:sp>
      <p:grpSp>
        <p:nvGrpSpPr>
          <p:cNvPr id="118" name="Google Shape;118;p19"/>
          <p:cNvGrpSpPr/>
          <p:nvPr/>
        </p:nvGrpSpPr>
        <p:grpSpPr>
          <a:xfrm>
            <a:off x="6781388" y="2464035"/>
            <a:ext cx="2212050" cy="2537076"/>
            <a:chOff x="6803275" y="395363"/>
            <a:chExt cx="2212050" cy="2537076"/>
          </a:xfrm>
        </p:grpSpPr>
        <p:pic>
          <p:nvPicPr>
            <p:cNvPr id="119" name="Google Shape;119;p19"/>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20" name="Google Shape;120;p19"/>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21" name="Google Shape;121;p19"/>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We just need to distribute kits in homes.</a:t>
              </a:r>
              <a:r>
                <a:rPr lang="en" sz="1200">
                  <a:solidFill>
                    <a:schemeClr val="dk2"/>
                  </a:solidFill>
                  <a:latin typeface="Raleway"/>
                  <a:ea typeface="Raleway"/>
                  <a:cs typeface="Raleway"/>
                  <a:sym typeface="Raleway"/>
                </a:rPr>
                <a:t>.</a:t>
              </a:r>
              <a:endParaRPr b="1" sz="1200">
                <a:solidFill>
                  <a:schemeClr val="dk1"/>
                </a:solidFill>
                <a:latin typeface="Raleway"/>
                <a:ea typeface="Raleway"/>
                <a:cs typeface="Raleway"/>
                <a:sym typeface="Raleway"/>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25" name="Shape 125"/>
        <p:cNvGrpSpPr/>
        <p:nvPr/>
      </p:nvGrpSpPr>
      <p:grpSpPr>
        <a:xfrm>
          <a:off x="0" y="0"/>
          <a:ext cx="0" cy="0"/>
          <a:chOff x="0" y="0"/>
          <a:chExt cx="0" cy="0"/>
        </a:xfrm>
      </p:grpSpPr>
      <p:pic>
        <p:nvPicPr>
          <p:cNvPr id="126" name="Google Shape;126;p20"/>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27" name="Google Shape;127;p20"/>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28" name="Google Shape;128;p20"/>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IDEA</a:t>
            </a:r>
            <a:endParaRPr b="1" sz="3000">
              <a:solidFill>
                <a:schemeClr val="lt2"/>
              </a:solidFill>
              <a:latin typeface="Raleway"/>
              <a:ea typeface="Raleway"/>
              <a:cs typeface="Raleway"/>
              <a:sym typeface="Raleway"/>
            </a:endParaRPr>
          </a:p>
        </p:txBody>
      </p:sp>
      <p:sp>
        <p:nvSpPr>
          <p:cNvPr id="129" name="Google Shape;129;p20"/>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Raleway"/>
              <a:buChar char="➔"/>
            </a:pPr>
            <a:r>
              <a:rPr b="1" lang="en" sz="2000">
                <a:solidFill>
                  <a:schemeClr val="dk1"/>
                </a:solidFill>
                <a:latin typeface="Raleway"/>
                <a:ea typeface="Raleway"/>
                <a:cs typeface="Raleway"/>
                <a:sym typeface="Raleway"/>
              </a:rPr>
              <a:t>So my idea is to connect a NFC to the testing kit which will be configured so as to send the testing result directly to the server or any nearby hospital.</a:t>
            </a:r>
            <a:endParaRPr b="1" sz="2000">
              <a:solidFill>
                <a:schemeClr val="dk1"/>
              </a:solidFill>
              <a:latin typeface="Raleway"/>
              <a:ea typeface="Raleway"/>
              <a:cs typeface="Raleway"/>
              <a:sym typeface="Raleway"/>
            </a:endParaRPr>
          </a:p>
          <a:p>
            <a:pPr indent="0" lvl="0" marL="457200" rtl="0" algn="l">
              <a:spcBef>
                <a:spcPts val="1000"/>
              </a:spcBef>
              <a:spcAft>
                <a:spcPts val="0"/>
              </a:spcAft>
              <a:buNone/>
            </a:pPr>
            <a:r>
              <a:t/>
            </a:r>
            <a:endParaRPr b="1" sz="2000">
              <a:solidFill>
                <a:schemeClr val="dk1"/>
              </a:solidFill>
              <a:latin typeface="Raleway"/>
              <a:ea typeface="Raleway"/>
              <a:cs typeface="Raleway"/>
              <a:sym typeface="Raleway"/>
            </a:endParaRPr>
          </a:p>
          <a:p>
            <a:pPr indent="0" lvl="0" marL="457200" rtl="0" algn="l">
              <a:spcBef>
                <a:spcPts val="1000"/>
              </a:spcBef>
              <a:spcAft>
                <a:spcPts val="1000"/>
              </a:spcAft>
              <a:buNone/>
            </a:pPr>
            <a:r>
              <a:t/>
            </a:r>
            <a:endParaRPr b="1" sz="2000">
              <a:solidFill>
                <a:schemeClr val="dk1"/>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3" name="Shape 133"/>
        <p:cNvGrpSpPr/>
        <p:nvPr/>
      </p:nvGrpSpPr>
      <p:grpSpPr>
        <a:xfrm>
          <a:off x="0" y="0"/>
          <a:ext cx="0" cy="0"/>
          <a:chOff x="0" y="0"/>
          <a:chExt cx="0" cy="0"/>
        </a:xfrm>
      </p:grpSpPr>
      <p:pic>
        <p:nvPicPr>
          <p:cNvPr id="134" name="Google Shape;134;p21"/>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35" name="Google Shape;135;p21"/>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36" name="Google Shape;136;p21"/>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3000">
              <a:solidFill>
                <a:schemeClr val="lt2"/>
              </a:solidFill>
              <a:latin typeface="Raleway"/>
              <a:ea typeface="Raleway"/>
              <a:cs typeface="Raleway"/>
              <a:sym typeface="Raleway"/>
            </a:endParaRPr>
          </a:p>
        </p:txBody>
      </p:sp>
      <p:sp>
        <p:nvSpPr>
          <p:cNvPr id="137" name="Google Shape;137;p21"/>
          <p:cNvSpPr txBox="1"/>
          <p:nvPr>
            <p:ph idx="4294967295" type="body"/>
          </p:nvPr>
        </p:nvSpPr>
        <p:spPr>
          <a:xfrm>
            <a:off x="2855550" y="1277830"/>
            <a:ext cx="3432900" cy="3327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Raleway"/>
              <a:buChar char="➔"/>
            </a:pPr>
            <a:r>
              <a:rPr b="1" lang="en" sz="2000">
                <a:solidFill>
                  <a:schemeClr val="dk1"/>
                </a:solidFill>
                <a:latin typeface="Raleway"/>
                <a:ea typeface="Raleway"/>
                <a:cs typeface="Raleway"/>
                <a:sym typeface="Raleway"/>
              </a:rPr>
              <a:t>There will be a color detecting sensor at the end of testing kit,which will detect the color of the test (red=positive),and after the test,the color result will be sent to NFC.</a:t>
            </a:r>
            <a:endParaRPr b="1" sz="2000">
              <a:solidFill>
                <a:schemeClr val="dk1"/>
              </a:solidFill>
              <a:latin typeface="Raleway"/>
              <a:ea typeface="Raleway"/>
              <a:cs typeface="Raleway"/>
              <a:sym typeface="Raleway"/>
            </a:endParaRPr>
          </a:p>
          <a:p>
            <a:pPr indent="0" lvl="0" marL="457200" rtl="0" algn="l">
              <a:spcBef>
                <a:spcPts val="1000"/>
              </a:spcBef>
              <a:spcAft>
                <a:spcPts val="0"/>
              </a:spcAft>
              <a:buNone/>
            </a:pPr>
            <a:r>
              <a:t/>
            </a:r>
            <a:endParaRPr b="1" sz="1200">
              <a:latin typeface="Raleway"/>
              <a:ea typeface="Raleway"/>
              <a:cs typeface="Raleway"/>
              <a:sym typeface="Raleway"/>
            </a:endParaRPr>
          </a:p>
          <a:p>
            <a:pPr indent="0" lvl="0" marL="457200" rtl="0" algn="l">
              <a:spcBef>
                <a:spcPts val="1000"/>
              </a:spcBef>
              <a:spcAft>
                <a:spcPts val="1000"/>
              </a:spcAft>
              <a:buNone/>
            </a:pPr>
            <a:r>
              <a:t/>
            </a:r>
            <a:endParaRPr b="1" sz="12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