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2918400" cy="43891200"/>
  <p:notesSz cx="32099250" cy="43748325"/>
  <p:defaultTextStyle>
    <a:defPPr>
      <a:defRPr lang="en-US"/>
    </a:defPPr>
    <a:lvl1pPr algn="ctr" rtl="0" fontAlgn="base">
      <a:spcBef>
        <a:spcPct val="0"/>
      </a:spcBef>
      <a:spcAft>
        <a:spcPct val="0"/>
      </a:spcAft>
      <a:defRPr sz="8600" kern="1200">
        <a:solidFill>
          <a:schemeClr val="tx1"/>
        </a:solidFill>
        <a:latin typeface="Arial" charset="0"/>
        <a:ea typeface="+mn-ea"/>
        <a:cs typeface="+mn-cs"/>
      </a:defRPr>
    </a:lvl1pPr>
    <a:lvl2pPr marL="457200" algn="ctr" rtl="0" fontAlgn="base">
      <a:spcBef>
        <a:spcPct val="0"/>
      </a:spcBef>
      <a:spcAft>
        <a:spcPct val="0"/>
      </a:spcAft>
      <a:defRPr sz="8600" kern="1200">
        <a:solidFill>
          <a:schemeClr val="tx1"/>
        </a:solidFill>
        <a:latin typeface="Arial" charset="0"/>
        <a:ea typeface="+mn-ea"/>
        <a:cs typeface="+mn-cs"/>
      </a:defRPr>
    </a:lvl2pPr>
    <a:lvl3pPr marL="914400" algn="ctr" rtl="0" fontAlgn="base">
      <a:spcBef>
        <a:spcPct val="0"/>
      </a:spcBef>
      <a:spcAft>
        <a:spcPct val="0"/>
      </a:spcAft>
      <a:defRPr sz="8600" kern="1200">
        <a:solidFill>
          <a:schemeClr val="tx1"/>
        </a:solidFill>
        <a:latin typeface="Arial" charset="0"/>
        <a:ea typeface="+mn-ea"/>
        <a:cs typeface="+mn-cs"/>
      </a:defRPr>
    </a:lvl3pPr>
    <a:lvl4pPr marL="1371600" algn="ctr" rtl="0" fontAlgn="base">
      <a:spcBef>
        <a:spcPct val="0"/>
      </a:spcBef>
      <a:spcAft>
        <a:spcPct val="0"/>
      </a:spcAft>
      <a:defRPr sz="8600" kern="1200">
        <a:solidFill>
          <a:schemeClr val="tx1"/>
        </a:solidFill>
        <a:latin typeface="Arial" charset="0"/>
        <a:ea typeface="+mn-ea"/>
        <a:cs typeface="+mn-cs"/>
      </a:defRPr>
    </a:lvl4pPr>
    <a:lvl5pPr marL="1828800" algn="ctr"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448">
          <p15:clr>
            <a:srgbClr val="A4A3A4"/>
          </p15:clr>
        </p15:guide>
        <p15:guide id="2" orient="horz" pos="26928">
          <p15:clr>
            <a:srgbClr val="A4A3A4"/>
          </p15:clr>
        </p15:guide>
        <p15:guide id="3" orient="horz" pos="2864">
          <p15:clr>
            <a:srgbClr val="A4A3A4"/>
          </p15:clr>
        </p15:guide>
        <p15:guide id="4" pos="10368" userDrawn="1">
          <p15:clr>
            <a:srgbClr val="A4A3A4"/>
          </p15:clr>
        </p15:guide>
      </p15:sldGuideLst>
    </p:ext>
    <p:ext uri="{2D200454-40CA-4A62-9FC3-DE9A4176ACB9}">
      <p15:notesGuideLst xmlns:p15="http://schemas.microsoft.com/office/powerpoint/2012/main">
        <p15:guide id="1" orient="horz" pos="13779">
          <p15:clr>
            <a:srgbClr val="A4A3A4"/>
          </p15:clr>
        </p15:guide>
        <p15:guide id="2" pos="1011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C0C0C0"/>
    <a:srgbClr val="0046D2"/>
    <a:srgbClr val="FF0000"/>
    <a:srgbClr val="698ED9"/>
    <a:srgbClr val="A7C4FF"/>
    <a:srgbClr val="003064"/>
    <a:srgbClr val="003399"/>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p:cViewPr>
        <p:scale>
          <a:sx n="50" d="100"/>
          <a:sy n="50" d="100"/>
        </p:scale>
        <p:origin x="-3108" y="-9708"/>
      </p:cViewPr>
      <p:guideLst>
        <p:guide orient="horz" pos="6448"/>
        <p:guide orient="horz" pos="26928"/>
        <p:guide orient="horz" pos="2864"/>
        <p:guide pos="10368"/>
      </p:guideLst>
    </p:cSldViewPr>
  </p:slideViewPr>
  <p:notesTextViewPr>
    <p:cViewPr>
      <p:scale>
        <a:sx n="100" d="100"/>
        <a:sy n="100" d="100"/>
      </p:scale>
      <p:origin x="0" y="0"/>
    </p:cViewPr>
  </p:notesTextViewPr>
  <p:notesViewPr>
    <p:cSldViewPr snapToGrid="0">
      <p:cViewPr varScale="1">
        <p:scale>
          <a:sx n="11" d="100"/>
          <a:sy n="11" d="100"/>
        </p:scale>
        <p:origin x="2916" y="174"/>
      </p:cViewPr>
      <p:guideLst>
        <p:guide orient="horz" pos="13779"/>
        <p:guide pos="1011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F01DAC-D375-4526-9E43-17B127E18658}" type="doc">
      <dgm:prSet loTypeId="urn:microsoft.com/office/officeart/2005/8/layout/chevron2" loCatId="process" qsTypeId="urn:microsoft.com/office/officeart/2005/8/quickstyle/simple4" qsCatId="simple" csTypeId="urn:microsoft.com/office/officeart/2005/8/colors/accent1_2" csCatId="accent1" phldr="1"/>
      <dgm:spPr/>
      <dgm:t>
        <a:bodyPr/>
        <a:lstStyle/>
        <a:p>
          <a:endParaRPr lang="en-US"/>
        </a:p>
      </dgm:t>
    </dgm:pt>
    <dgm:pt modelId="{B8C29D13-EF2E-4BAC-AB15-919C65312D75}">
      <dgm:prSet phldrT="[Text]" custT="1"/>
      <dgm:spPr/>
      <dgm:t>
        <a:bodyPr/>
        <a:lstStyle/>
        <a:p>
          <a:r>
            <a:rPr lang="en-US" sz="1600" dirty="0"/>
            <a:t>Step 1</a:t>
          </a:r>
        </a:p>
      </dgm:t>
    </dgm:pt>
    <dgm:pt modelId="{D576CDAE-1DD8-4DBA-9E8A-53E5668DAEB4}" type="parTrans" cxnId="{413E6683-D6EC-41B4-B4BA-E6D2ECA97BFB}">
      <dgm:prSet/>
      <dgm:spPr/>
      <dgm:t>
        <a:bodyPr/>
        <a:lstStyle/>
        <a:p>
          <a:endParaRPr lang="en-US" sz="2800"/>
        </a:p>
      </dgm:t>
    </dgm:pt>
    <dgm:pt modelId="{936EDF90-04A3-4D15-A6E7-3EBA3775068C}" type="sibTrans" cxnId="{413E6683-D6EC-41B4-B4BA-E6D2ECA97BFB}">
      <dgm:prSet/>
      <dgm:spPr/>
      <dgm:t>
        <a:bodyPr/>
        <a:lstStyle/>
        <a:p>
          <a:endParaRPr lang="en-US" sz="2800"/>
        </a:p>
      </dgm:t>
    </dgm:pt>
    <dgm:pt modelId="{617E8ADD-C247-4092-9F84-E1C49434D531}">
      <dgm:prSet phldrT="[Text]" custT="1"/>
      <dgm:spPr/>
      <dgm:t>
        <a:bodyPr/>
        <a:lstStyle/>
        <a:p>
          <a:r>
            <a:rPr lang="en-IN" sz="2400" dirty="0"/>
            <a:t>Establishing coordinate systems for cutting tool as well as </a:t>
          </a:r>
          <a:r>
            <a:rPr lang="en-IN" sz="2400" dirty="0" err="1"/>
            <a:t>workpiece</a:t>
          </a:r>
          <a:endParaRPr lang="en-US" sz="2400" dirty="0"/>
        </a:p>
      </dgm:t>
    </dgm:pt>
    <dgm:pt modelId="{49372A2F-6DDA-4E60-A9B8-C3DA06713077}" type="parTrans" cxnId="{CE29E576-BE42-418F-8332-3EFFCA124CEA}">
      <dgm:prSet/>
      <dgm:spPr/>
      <dgm:t>
        <a:bodyPr/>
        <a:lstStyle/>
        <a:p>
          <a:endParaRPr lang="en-US" sz="2800"/>
        </a:p>
      </dgm:t>
    </dgm:pt>
    <dgm:pt modelId="{CA6E18FA-C305-43AB-B901-BAC03C163B1A}" type="sibTrans" cxnId="{CE29E576-BE42-418F-8332-3EFFCA124CEA}">
      <dgm:prSet/>
      <dgm:spPr/>
      <dgm:t>
        <a:bodyPr/>
        <a:lstStyle/>
        <a:p>
          <a:endParaRPr lang="en-US" sz="2800"/>
        </a:p>
      </dgm:t>
    </dgm:pt>
    <dgm:pt modelId="{E228DA3C-C90E-40FA-8E4C-AF320D18B65A}">
      <dgm:prSet phldrT="[Text]" custT="1"/>
      <dgm:spPr/>
      <dgm:t>
        <a:bodyPr/>
        <a:lstStyle/>
        <a:p>
          <a:r>
            <a:rPr lang="en-IN" sz="2400" dirty="0"/>
            <a:t>Mathematical formulation of tool geometry</a:t>
          </a:r>
          <a:endParaRPr lang="en-US" sz="2400" dirty="0"/>
        </a:p>
      </dgm:t>
    </dgm:pt>
    <dgm:pt modelId="{925BB8A5-8964-4B9D-A064-6B5AEDE6F1BB}" type="parTrans" cxnId="{9BB102EE-99B0-4584-86EA-0CD4EABA0C6F}">
      <dgm:prSet/>
      <dgm:spPr/>
      <dgm:t>
        <a:bodyPr/>
        <a:lstStyle/>
        <a:p>
          <a:endParaRPr lang="en-US" sz="2800"/>
        </a:p>
      </dgm:t>
    </dgm:pt>
    <dgm:pt modelId="{A0078549-F806-4BA7-92C6-5450D5AFF8EA}" type="sibTrans" cxnId="{9BB102EE-99B0-4584-86EA-0CD4EABA0C6F}">
      <dgm:prSet/>
      <dgm:spPr/>
      <dgm:t>
        <a:bodyPr/>
        <a:lstStyle/>
        <a:p>
          <a:endParaRPr lang="en-US" sz="2800"/>
        </a:p>
      </dgm:t>
    </dgm:pt>
    <dgm:pt modelId="{8D54ABFE-69E8-46F2-96B1-99447DE33BB6}">
      <dgm:prSet custT="1"/>
      <dgm:spPr/>
      <dgm:t>
        <a:bodyPr/>
        <a:lstStyle/>
        <a:p>
          <a:r>
            <a:rPr lang="en-US" sz="1600" dirty="0"/>
            <a:t>Step 3</a:t>
          </a:r>
        </a:p>
      </dgm:t>
    </dgm:pt>
    <dgm:pt modelId="{55AC892B-8AE5-4529-BD9D-F7F94B2DF15C}" type="parTrans" cxnId="{4991DB45-90BA-40D4-93C6-9FF701C6806F}">
      <dgm:prSet/>
      <dgm:spPr/>
      <dgm:t>
        <a:bodyPr/>
        <a:lstStyle/>
        <a:p>
          <a:endParaRPr lang="en-US" sz="2800"/>
        </a:p>
      </dgm:t>
    </dgm:pt>
    <dgm:pt modelId="{1F46FA62-D2BD-4D3A-A4D5-46C3E47B1894}" type="sibTrans" cxnId="{4991DB45-90BA-40D4-93C6-9FF701C6806F}">
      <dgm:prSet/>
      <dgm:spPr/>
      <dgm:t>
        <a:bodyPr/>
        <a:lstStyle/>
        <a:p>
          <a:endParaRPr lang="en-US" sz="2800"/>
        </a:p>
      </dgm:t>
    </dgm:pt>
    <dgm:pt modelId="{4532835B-02E7-4DF3-9AB0-C9EC5DB2D107}">
      <dgm:prSet phldrT="[Text]" custT="1"/>
      <dgm:spPr/>
      <dgm:t>
        <a:bodyPr/>
        <a:lstStyle/>
        <a:p>
          <a:r>
            <a:rPr lang="en-IN" sz="2400" dirty="0"/>
            <a:t>Defining cutting edge parameters </a:t>
          </a:r>
          <a:endParaRPr lang="en-US" sz="2400" dirty="0"/>
        </a:p>
      </dgm:t>
    </dgm:pt>
    <dgm:pt modelId="{A1ABFBA1-D16D-4534-B391-71466E6540D6}" type="parTrans" cxnId="{6B7C7BC6-CE55-47BD-A60D-B3C8E1CD9462}">
      <dgm:prSet/>
      <dgm:spPr/>
      <dgm:t>
        <a:bodyPr/>
        <a:lstStyle/>
        <a:p>
          <a:endParaRPr lang="en-US" sz="2800"/>
        </a:p>
      </dgm:t>
    </dgm:pt>
    <dgm:pt modelId="{9F01922F-AA74-4D40-B93F-CF75E3CAEAD6}" type="sibTrans" cxnId="{6B7C7BC6-CE55-47BD-A60D-B3C8E1CD9462}">
      <dgm:prSet/>
      <dgm:spPr/>
      <dgm:t>
        <a:bodyPr/>
        <a:lstStyle/>
        <a:p>
          <a:endParaRPr lang="en-US" sz="2800"/>
        </a:p>
      </dgm:t>
    </dgm:pt>
    <dgm:pt modelId="{2EFA69EC-AE9D-42F9-8614-8A2425E764FB}">
      <dgm:prSet custT="1"/>
      <dgm:spPr/>
      <dgm:t>
        <a:bodyPr/>
        <a:lstStyle/>
        <a:p>
          <a:r>
            <a:rPr lang="en-US" sz="1600" dirty="0"/>
            <a:t>Step 4</a:t>
          </a:r>
        </a:p>
      </dgm:t>
    </dgm:pt>
    <dgm:pt modelId="{33E0DD87-F54E-4C9D-A331-34789296EFBF}" type="parTrans" cxnId="{5401A97F-CB3A-4F7D-9641-CED783136CA5}">
      <dgm:prSet/>
      <dgm:spPr/>
      <dgm:t>
        <a:bodyPr/>
        <a:lstStyle/>
        <a:p>
          <a:endParaRPr lang="en-US" sz="2800"/>
        </a:p>
      </dgm:t>
    </dgm:pt>
    <dgm:pt modelId="{547ABE32-DC50-4171-BF49-0643C11B8726}" type="sibTrans" cxnId="{5401A97F-CB3A-4F7D-9641-CED783136CA5}">
      <dgm:prSet/>
      <dgm:spPr/>
      <dgm:t>
        <a:bodyPr/>
        <a:lstStyle/>
        <a:p>
          <a:endParaRPr lang="en-US" sz="2800"/>
        </a:p>
      </dgm:t>
    </dgm:pt>
    <dgm:pt modelId="{71153D6F-E7EF-4CD4-AD4A-AC4ADBBC7373}">
      <dgm:prSet custT="1"/>
      <dgm:spPr/>
      <dgm:t>
        <a:bodyPr/>
        <a:lstStyle/>
        <a:p>
          <a:r>
            <a:rPr lang="en-IN" sz="2400" dirty="0"/>
            <a:t>Discretization of surface</a:t>
          </a:r>
          <a:endParaRPr lang="en-US" sz="2400" dirty="0"/>
        </a:p>
      </dgm:t>
    </dgm:pt>
    <dgm:pt modelId="{ED9187B5-B9DF-4DB9-B897-265E56A03C2F}" type="parTrans" cxnId="{3EB8B290-69EA-477D-B18C-AA1AA35D93FD}">
      <dgm:prSet/>
      <dgm:spPr/>
      <dgm:t>
        <a:bodyPr/>
        <a:lstStyle/>
        <a:p>
          <a:endParaRPr lang="en-US" sz="2800"/>
        </a:p>
      </dgm:t>
    </dgm:pt>
    <dgm:pt modelId="{52833CD0-BEA8-4C64-910A-014AC77A22C0}" type="sibTrans" cxnId="{3EB8B290-69EA-477D-B18C-AA1AA35D93FD}">
      <dgm:prSet/>
      <dgm:spPr/>
      <dgm:t>
        <a:bodyPr/>
        <a:lstStyle/>
        <a:p>
          <a:endParaRPr lang="en-US" sz="2800"/>
        </a:p>
      </dgm:t>
    </dgm:pt>
    <dgm:pt modelId="{823A0527-B3B5-4F5A-97F2-32A2C0BB803F}">
      <dgm:prSet custT="1"/>
      <dgm:spPr/>
      <dgm:t>
        <a:bodyPr/>
        <a:lstStyle/>
        <a:p>
          <a:r>
            <a:rPr lang="en-US" sz="1600" dirty="0"/>
            <a:t>Step 5</a:t>
          </a:r>
        </a:p>
      </dgm:t>
    </dgm:pt>
    <dgm:pt modelId="{C530B069-53B3-4C42-9F6B-248506A19731}" type="parTrans" cxnId="{1A528213-ACDF-4462-B294-227FC7934E83}">
      <dgm:prSet/>
      <dgm:spPr/>
      <dgm:t>
        <a:bodyPr/>
        <a:lstStyle/>
        <a:p>
          <a:endParaRPr lang="en-US" sz="2800"/>
        </a:p>
      </dgm:t>
    </dgm:pt>
    <dgm:pt modelId="{E4A5D119-15D0-4A79-8CBC-0E69A259F109}" type="sibTrans" cxnId="{1A528213-ACDF-4462-B294-227FC7934E83}">
      <dgm:prSet/>
      <dgm:spPr/>
      <dgm:t>
        <a:bodyPr/>
        <a:lstStyle/>
        <a:p>
          <a:endParaRPr lang="en-US" sz="2800"/>
        </a:p>
      </dgm:t>
    </dgm:pt>
    <dgm:pt modelId="{969858F8-28B8-4156-89BB-1F2322320DF7}">
      <dgm:prSet phldrT="[Text]" custT="1"/>
      <dgm:spPr/>
      <dgm:t>
        <a:bodyPr/>
        <a:lstStyle/>
        <a:p>
          <a:r>
            <a:rPr lang="en-IN" sz="2400" dirty="0"/>
            <a:t>Identification of engagement region (cutting zone)</a:t>
          </a:r>
          <a:endParaRPr lang="en-US" sz="2400" dirty="0"/>
        </a:p>
      </dgm:t>
    </dgm:pt>
    <dgm:pt modelId="{B1A34A0E-4C0D-4678-B1E3-0D705B572CE5}" type="parTrans" cxnId="{B730BF48-DECE-451F-A0B0-EA2793987CCD}">
      <dgm:prSet/>
      <dgm:spPr/>
      <dgm:t>
        <a:bodyPr/>
        <a:lstStyle/>
        <a:p>
          <a:endParaRPr lang="en-US" sz="2800"/>
        </a:p>
      </dgm:t>
    </dgm:pt>
    <dgm:pt modelId="{D1C75726-891C-434E-A59F-6F0C0EF7D497}" type="sibTrans" cxnId="{B730BF48-DECE-451F-A0B0-EA2793987CCD}">
      <dgm:prSet/>
      <dgm:spPr/>
      <dgm:t>
        <a:bodyPr/>
        <a:lstStyle/>
        <a:p>
          <a:endParaRPr lang="en-US" sz="2800"/>
        </a:p>
      </dgm:t>
    </dgm:pt>
    <dgm:pt modelId="{A1F1857E-79E8-4C64-BBC0-1ABDBA1F3BDF}">
      <dgm:prSet custT="1"/>
      <dgm:spPr/>
      <dgm:t>
        <a:bodyPr/>
        <a:lstStyle/>
        <a:p>
          <a:r>
            <a:rPr lang="en-US" sz="1600" dirty="0"/>
            <a:t>Step 6</a:t>
          </a:r>
        </a:p>
      </dgm:t>
    </dgm:pt>
    <dgm:pt modelId="{8F9CC5ED-B470-4BFA-9355-104510DA0A16}" type="parTrans" cxnId="{7C8F8BA0-D99C-4920-8D02-D1ED183E8B65}">
      <dgm:prSet/>
      <dgm:spPr/>
      <dgm:t>
        <a:bodyPr/>
        <a:lstStyle/>
        <a:p>
          <a:endParaRPr lang="en-US" sz="2800"/>
        </a:p>
      </dgm:t>
    </dgm:pt>
    <dgm:pt modelId="{4BB556E2-C2D6-4381-9784-DD0F219F5A3A}" type="sibTrans" cxnId="{7C8F8BA0-D99C-4920-8D02-D1ED183E8B65}">
      <dgm:prSet/>
      <dgm:spPr/>
      <dgm:t>
        <a:bodyPr/>
        <a:lstStyle/>
        <a:p>
          <a:endParaRPr lang="en-US" sz="2800"/>
        </a:p>
      </dgm:t>
    </dgm:pt>
    <dgm:pt modelId="{6CB97950-AB46-4BFD-A4A4-27A99401B0C2}">
      <dgm:prSet custT="1"/>
      <dgm:spPr/>
      <dgm:t>
        <a:bodyPr/>
        <a:lstStyle/>
        <a:p>
          <a:r>
            <a:rPr lang="en-US" sz="1600" dirty="0"/>
            <a:t>Step 2</a:t>
          </a:r>
        </a:p>
      </dgm:t>
    </dgm:pt>
    <dgm:pt modelId="{776B9CF7-48A8-4118-9FA3-2614D3A9DDD7}" type="parTrans" cxnId="{49759C79-EE68-4C18-AC57-6A9C0ABB37C4}">
      <dgm:prSet/>
      <dgm:spPr/>
      <dgm:t>
        <a:bodyPr/>
        <a:lstStyle/>
        <a:p>
          <a:endParaRPr lang="en-US" sz="2800"/>
        </a:p>
      </dgm:t>
    </dgm:pt>
    <dgm:pt modelId="{5D8F1B48-DEAD-4CC0-B88C-A009EE6DAE1B}" type="sibTrans" cxnId="{49759C79-EE68-4C18-AC57-6A9C0ABB37C4}">
      <dgm:prSet/>
      <dgm:spPr/>
      <dgm:t>
        <a:bodyPr/>
        <a:lstStyle/>
        <a:p>
          <a:endParaRPr lang="en-US" sz="2800"/>
        </a:p>
      </dgm:t>
    </dgm:pt>
    <dgm:pt modelId="{C952835D-A5EB-4606-9FD4-9AC8681D81A8}">
      <dgm:prSet custT="1"/>
      <dgm:spPr/>
      <dgm:t>
        <a:bodyPr/>
        <a:lstStyle/>
        <a:p>
          <a:r>
            <a:rPr lang="en-US" sz="1600" dirty="0"/>
            <a:t>Step 7</a:t>
          </a:r>
        </a:p>
      </dgm:t>
    </dgm:pt>
    <dgm:pt modelId="{27B68856-113A-4E8D-A2AE-A4A807C69DB0}" type="parTrans" cxnId="{95AA8DFB-07D1-42A3-9B0C-0915603E6CE9}">
      <dgm:prSet/>
      <dgm:spPr/>
      <dgm:t>
        <a:bodyPr/>
        <a:lstStyle/>
        <a:p>
          <a:endParaRPr lang="en-US" sz="2800"/>
        </a:p>
      </dgm:t>
    </dgm:pt>
    <dgm:pt modelId="{5C6D6EC4-AA3E-4FB5-8EC4-8BDB4C71F072}" type="sibTrans" cxnId="{95AA8DFB-07D1-42A3-9B0C-0915603E6CE9}">
      <dgm:prSet/>
      <dgm:spPr/>
      <dgm:t>
        <a:bodyPr/>
        <a:lstStyle/>
        <a:p>
          <a:endParaRPr lang="en-US" sz="2800"/>
        </a:p>
      </dgm:t>
    </dgm:pt>
    <dgm:pt modelId="{26A05333-5362-4A6D-82D1-3923981414FD}">
      <dgm:prSet custT="1"/>
      <dgm:spPr/>
      <dgm:t>
        <a:bodyPr/>
        <a:lstStyle/>
        <a:p>
          <a:r>
            <a:rPr lang="en-US" sz="1600" dirty="0"/>
            <a:t>Step 8</a:t>
          </a:r>
        </a:p>
      </dgm:t>
    </dgm:pt>
    <dgm:pt modelId="{424E0DCB-3654-4DFC-A402-4483803C08C0}" type="parTrans" cxnId="{1192FF7C-AD84-40B2-9E62-CE7FF82C39DA}">
      <dgm:prSet/>
      <dgm:spPr/>
      <dgm:t>
        <a:bodyPr/>
        <a:lstStyle/>
        <a:p>
          <a:endParaRPr lang="en-US" sz="2800"/>
        </a:p>
      </dgm:t>
    </dgm:pt>
    <dgm:pt modelId="{425D893E-BB5F-484F-A73F-6767D2B478DC}" type="sibTrans" cxnId="{1192FF7C-AD84-40B2-9E62-CE7FF82C39DA}">
      <dgm:prSet/>
      <dgm:spPr/>
      <dgm:t>
        <a:bodyPr/>
        <a:lstStyle/>
        <a:p>
          <a:endParaRPr lang="en-US" sz="2800"/>
        </a:p>
      </dgm:t>
    </dgm:pt>
    <dgm:pt modelId="{3ECEB190-C4B0-47A4-AABD-7F5AC20A96CB}">
      <dgm:prSet custT="1"/>
      <dgm:spPr/>
      <dgm:t>
        <a:bodyPr/>
        <a:lstStyle/>
        <a:p>
          <a:r>
            <a:rPr lang="en-IN" sz="2400" dirty="0"/>
            <a:t>Computation of elemental forces and torques</a:t>
          </a:r>
          <a:endParaRPr lang="en-US" sz="2400" dirty="0"/>
        </a:p>
      </dgm:t>
    </dgm:pt>
    <dgm:pt modelId="{194BC821-D47D-4E51-979A-6B88D2875575}" type="parTrans" cxnId="{F3A9E5C6-9C69-467F-9A6B-7BD7C373CF5A}">
      <dgm:prSet/>
      <dgm:spPr/>
      <dgm:t>
        <a:bodyPr/>
        <a:lstStyle/>
        <a:p>
          <a:endParaRPr lang="en-US" sz="2800"/>
        </a:p>
      </dgm:t>
    </dgm:pt>
    <dgm:pt modelId="{818A4F7F-E2F7-4ECB-976F-24C9A99C1BED}" type="sibTrans" cxnId="{F3A9E5C6-9C69-467F-9A6B-7BD7C373CF5A}">
      <dgm:prSet/>
      <dgm:spPr/>
      <dgm:t>
        <a:bodyPr/>
        <a:lstStyle/>
        <a:p>
          <a:endParaRPr lang="en-US" sz="2800"/>
        </a:p>
      </dgm:t>
    </dgm:pt>
    <dgm:pt modelId="{9CCDF072-5D33-4BED-94C7-6E3799AC4AD5}">
      <dgm:prSet custT="1"/>
      <dgm:spPr/>
      <dgm:t>
        <a:bodyPr/>
        <a:lstStyle/>
        <a:p>
          <a:r>
            <a:rPr lang="en-IN" sz="2400" dirty="0"/>
            <a:t> Transformation of forces and torques to TCS and then FCN </a:t>
          </a:r>
          <a:endParaRPr lang="en-US" sz="2400" dirty="0"/>
        </a:p>
      </dgm:t>
    </dgm:pt>
    <dgm:pt modelId="{EEB94312-FF1F-4384-BCA4-DF80F91B3AF7}" type="parTrans" cxnId="{FD326075-0D6B-4675-8E9B-B7A7A6FFF63F}">
      <dgm:prSet/>
      <dgm:spPr/>
      <dgm:t>
        <a:bodyPr/>
        <a:lstStyle/>
        <a:p>
          <a:endParaRPr lang="en-US" sz="2800"/>
        </a:p>
      </dgm:t>
    </dgm:pt>
    <dgm:pt modelId="{95085DC1-4F48-4880-96D7-5BDBBA11A56B}" type="sibTrans" cxnId="{FD326075-0D6B-4675-8E9B-B7A7A6FFF63F}">
      <dgm:prSet/>
      <dgm:spPr/>
      <dgm:t>
        <a:bodyPr/>
        <a:lstStyle/>
        <a:p>
          <a:endParaRPr lang="en-US" sz="2800"/>
        </a:p>
      </dgm:t>
    </dgm:pt>
    <dgm:pt modelId="{3E1A051C-879E-472A-9983-3F898BBF1F09}">
      <dgm:prSet custT="1"/>
      <dgm:spPr/>
      <dgm:t>
        <a:bodyPr/>
        <a:lstStyle/>
        <a:p>
          <a:r>
            <a:rPr lang="en-IN" sz="2400" dirty="0"/>
            <a:t>Determining chip dimensions </a:t>
          </a:r>
          <a:endParaRPr lang="en-US" sz="2400" dirty="0"/>
        </a:p>
      </dgm:t>
    </dgm:pt>
    <dgm:pt modelId="{6E99C4DA-5A6C-4194-8798-3232FF73DD11}" type="parTrans" cxnId="{1EE309DF-64D6-4EB3-9F38-97655E61A5E3}">
      <dgm:prSet/>
      <dgm:spPr/>
      <dgm:t>
        <a:bodyPr/>
        <a:lstStyle/>
        <a:p>
          <a:endParaRPr lang="en-US" sz="2800"/>
        </a:p>
      </dgm:t>
    </dgm:pt>
    <dgm:pt modelId="{FA172914-CF2E-4023-A315-2C4035913ECE}" type="sibTrans" cxnId="{1EE309DF-64D6-4EB3-9F38-97655E61A5E3}">
      <dgm:prSet/>
      <dgm:spPr/>
      <dgm:t>
        <a:bodyPr/>
        <a:lstStyle/>
        <a:p>
          <a:endParaRPr lang="en-US" sz="2800"/>
        </a:p>
      </dgm:t>
    </dgm:pt>
    <dgm:pt modelId="{31F935E3-2E3C-4FF6-A350-67DBE6B67E91}">
      <dgm:prSet custT="1"/>
      <dgm:spPr/>
      <dgm:t>
        <a:bodyPr/>
        <a:lstStyle/>
        <a:p>
          <a:r>
            <a:rPr lang="en-IN" sz="2400" dirty="0"/>
            <a:t>Determining edge and cutting force coefficients</a:t>
          </a:r>
          <a:endParaRPr lang="en-US" sz="2400" dirty="0"/>
        </a:p>
      </dgm:t>
    </dgm:pt>
    <dgm:pt modelId="{3DCF807D-A0D5-4928-BEC5-CDEF7388EB03}" type="parTrans" cxnId="{C4F75AF1-368A-4759-BBCB-CDFD85FD83EA}">
      <dgm:prSet/>
      <dgm:spPr/>
      <dgm:t>
        <a:bodyPr/>
        <a:lstStyle/>
        <a:p>
          <a:endParaRPr lang="en-US" sz="2800"/>
        </a:p>
      </dgm:t>
    </dgm:pt>
    <dgm:pt modelId="{74100105-F43F-4C59-BC32-7CFA9E288BE6}" type="sibTrans" cxnId="{C4F75AF1-368A-4759-BBCB-CDFD85FD83EA}">
      <dgm:prSet/>
      <dgm:spPr/>
      <dgm:t>
        <a:bodyPr/>
        <a:lstStyle/>
        <a:p>
          <a:endParaRPr lang="en-US" sz="2800"/>
        </a:p>
      </dgm:t>
    </dgm:pt>
    <dgm:pt modelId="{D80F35AB-4C4E-4F5D-BA97-3452E1E4B0AA}">
      <dgm:prSet custT="1"/>
      <dgm:spPr/>
      <dgm:t>
        <a:bodyPr/>
        <a:lstStyle/>
        <a:p>
          <a:r>
            <a:rPr lang="en-US" sz="1600" dirty="0"/>
            <a:t>Step 9</a:t>
          </a:r>
        </a:p>
      </dgm:t>
    </dgm:pt>
    <dgm:pt modelId="{FC4188E9-FCA8-4996-802B-9A2C92734D87}" type="parTrans" cxnId="{23A5EB89-BD86-4EB3-B949-484A79C7B773}">
      <dgm:prSet/>
      <dgm:spPr/>
      <dgm:t>
        <a:bodyPr/>
        <a:lstStyle/>
        <a:p>
          <a:endParaRPr lang="en-US" sz="2800"/>
        </a:p>
      </dgm:t>
    </dgm:pt>
    <dgm:pt modelId="{0AF80683-D731-443C-9AA1-BE8B04296971}" type="sibTrans" cxnId="{23A5EB89-BD86-4EB3-B949-484A79C7B773}">
      <dgm:prSet/>
      <dgm:spPr/>
      <dgm:t>
        <a:bodyPr/>
        <a:lstStyle/>
        <a:p>
          <a:endParaRPr lang="en-US" sz="2800"/>
        </a:p>
      </dgm:t>
    </dgm:pt>
    <dgm:pt modelId="{A08E4AA2-3DEF-44DF-A69D-FF960C85F8FA}" type="pres">
      <dgm:prSet presAssocID="{7CF01DAC-D375-4526-9E43-17B127E18658}" presName="linearFlow" presStyleCnt="0">
        <dgm:presLayoutVars>
          <dgm:dir/>
          <dgm:animLvl val="lvl"/>
          <dgm:resizeHandles val="exact"/>
        </dgm:presLayoutVars>
      </dgm:prSet>
      <dgm:spPr/>
    </dgm:pt>
    <dgm:pt modelId="{207A90F2-CAAE-429A-A38C-12B3551D16CB}" type="pres">
      <dgm:prSet presAssocID="{B8C29D13-EF2E-4BAC-AB15-919C65312D75}" presName="composite" presStyleCnt="0"/>
      <dgm:spPr/>
    </dgm:pt>
    <dgm:pt modelId="{437A1359-8AED-4607-9F18-ABA363D88F1A}" type="pres">
      <dgm:prSet presAssocID="{B8C29D13-EF2E-4BAC-AB15-919C65312D75}" presName="parentText" presStyleLbl="alignNode1" presStyleIdx="0" presStyleCnt="9">
        <dgm:presLayoutVars>
          <dgm:chMax val="1"/>
          <dgm:bulletEnabled val="1"/>
        </dgm:presLayoutVars>
      </dgm:prSet>
      <dgm:spPr/>
    </dgm:pt>
    <dgm:pt modelId="{87C564E3-5A84-4C1A-B52D-08D8144A8E0B}" type="pres">
      <dgm:prSet presAssocID="{B8C29D13-EF2E-4BAC-AB15-919C65312D75}" presName="descendantText" presStyleLbl="alignAcc1" presStyleIdx="0" presStyleCnt="9" custLinFactNeighborY="3334">
        <dgm:presLayoutVars>
          <dgm:bulletEnabled val="1"/>
        </dgm:presLayoutVars>
      </dgm:prSet>
      <dgm:spPr/>
    </dgm:pt>
    <dgm:pt modelId="{B600C9BC-FD72-4362-912A-CD99F6A765CB}" type="pres">
      <dgm:prSet presAssocID="{936EDF90-04A3-4D15-A6E7-3EBA3775068C}" presName="sp" presStyleCnt="0"/>
      <dgm:spPr/>
    </dgm:pt>
    <dgm:pt modelId="{CD2980D1-B143-4A0F-A304-E959A2C46E58}" type="pres">
      <dgm:prSet presAssocID="{6CB97950-AB46-4BFD-A4A4-27A99401B0C2}" presName="composite" presStyleCnt="0"/>
      <dgm:spPr/>
    </dgm:pt>
    <dgm:pt modelId="{68B798D9-62F6-4F5D-B7FF-0692F5FDD46E}" type="pres">
      <dgm:prSet presAssocID="{6CB97950-AB46-4BFD-A4A4-27A99401B0C2}" presName="parentText" presStyleLbl="alignNode1" presStyleIdx="1" presStyleCnt="9">
        <dgm:presLayoutVars>
          <dgm:chMax val="1"/>
          <dgm:bulletEnabled val="1"/>
        </dgm:presLayoutVars>
      </dgm:prSet>
      <dgm:spPr/>
    </dgm:pt>
    <dgm:pt modelId="{9BDE30BD-05C0-4B8A-A6C5-C76C96267892}" type="pres">
      <dgm:prSet presAssocID="{6CB97950-AB46-4BFD-A4A4-27A99401B0C2}" presName="descendantText" presStyleLbl="alignAcc1" presStyleIdx="1" presStyleCnt="9">
        <dgm:presLayoutVars>
          <dgm:bulletEnabled val="1"/>
        </dgm:presLayoutVars>
      </dgm:prSet>
      <dgm:spPr/>
    </dgm:pt>
    <dgm:pt modelId="{7F6E38F1-9659-4970-B9B9-8A0E2E1AE75E}" type="pres">
      <dgm:prSet presAssocID="{5D8F1B48-DEAD-4CC0-B88C-A009EE6DAE1B}" presName="sp" presStyleCnt="0"/>
      <dgm:spPr/>
    </dgm:pt>
    <dgm:pt modelId="{1D013BFA-F793-4F6A-AF6D-097E59F94BEC}" type="pres">
      <dgm:prSet presAssocID="{8D54ABFE-69E8-46F2-96B1-99447DE33BB6}" presName="composite" presStyleCnt="0"/>
      <dgm:spPr/>
    </dgm:pt>
    <dgm:pt modelId="{CCC7A034-C97B-4552-9D75-051B7DFF5786}" type="pres">
      <dgm:prSet presAssocID="{8D54ABFE-69E8-46F2-96B1-99447DE33BB6}" presName="parentText" presStyleLbl="alignNode1" presStyleIdx="2" presStyleCnt="9">
        <dgm:presLayoutVars>
          <dgm:chMax val="1"/>
          <dgm:bulletEnabled val="1"/>
        </dgm:presLayoutVars>
      </dgm:prSet>
      <dgm:spPr/>
    </dgm:pt>
    <dgm:pt modelId="{0AC95FF0-C22E-4545-94D0-918130EB56AE}" type="pres">
      <dgm:prSet presAssocID="{8D54ABFE-69E8-46F2-96B1-99447DE33BB6}" presName="descendantText" presStyleLbl="alignAcc1" presStyleIdx="2" presStyleCnt="9">
        <dgm:presLayoutVars>
          <dgm:bulletEnabled val="1"/>
        </dgm:presLayoutVars>
      </dgm:prSet>
      <dgm:spPr/>
    </dgm:pt>
    <dgm:pt modelId="{822CF912-D5A1-4DDB-8F00-5045D07D5F6E}" type="pres">
      <dgm:prSet presAssocID="{1F46FA62-D2BD-4D3A-A4D5-46C3E47B1894}" presName="sp" presStyleCnt="0"/>
      <dgm:spPr/>
    </dgm:pt>
    <dgm:pt modelId="{40C8A2A9-E981-424E-A857-507250582BFC}" type="pres">
      <dgm:prSet presAssocID="{2EFA69EC-AE9D-42F9-8614-8A2425E764FB}" presName="composite" presStyleCnt="0"/>
      <dgm:spPr/>
    </dgm:pt>
    <dgm:pt modelId="{4D4F0E9B-863A-42E7-9BAE-782829AE991A}" type="pres">
      <dgm:prSet presAssocID="{2EFA69EC-AE9D-42F9-8614-8A2425E764FB}" presName="parentText" presStyleLbl="alignNode1" presStyleIdx="3" presStyleCnt="9">
        <dgm:presLayoutVars>
          <dgm:chMax val="1"/>
          <dgm:bulletEnabled val="1"/>
        </dgm:presLayoutVars>
      </dgm:prSet>
      <dgm:spPr/>
    </dgm:pt>
    <dgm:pt modelId="{8ABFE0FB-347D-428B-9035-1A9AE4AB3DA8}" type="pres">
      <dgm:prSet presAssocID="{2EFA69EC-AE9D-42F9-8614-8A2425E764FB}" presName="descendantText" presStyleLbl="alignAcc1" presStyleIdx="3" presStyleCnt="9">
        <dgm:presLayoutVars>
          <dgm:bulletEnabled val="1"/>
        </dgm:presLayoutVars>
      </dgm:prSet>
      <dgm:spPr/>
    </dgm:pt>
    <dgm:pt modelId="{5D90368D-CE8D-4B02-93C0-C953EAFA7781}" type="pres">
      <dgm:prSet presAssocID="{547ABE32-DC50-4171-BF49-0643C11B8726}" presName="sp" presStyleCnt="0"/>
      <dgm:spPr/>
    </dgm:pt>
    <dgm:pt modelId="{EEBA560B-BFEB-4EAC-9239-9F32F137D628}" type="pres">
      <dgm:prSet presAssocID="{823A0527-B3B5-4F5A-97F2-32A2C0BB803F}" presName="composite" presStyleCnt="0"/>
      <dgm:spPr/>
    </dgm:pt>
    <dgm:pt modelId="{55DB5671-42E0-4115-9621-AEBEB684B19D}" type="pres">
      <dgm:prSet presAssocID="{823A0527-B3B5-4F5A-97F2-32A2C0BB803F}" presName="parentText" presStyleLbl="alignNode1" presStyleIdx="4" presStyleCnt="9">
        <dgm:presLayoutVars>
          <dgm:chMax val="1"/>
          <dgm:bulletEnabled val="1"/>
        </dgm:presLayoutVars>
      </dgm:prSet>
      <dgm:spPr/>
    </dgm:pt>
    <dgm:pt modelId="{571EB9DF-601E-4FFE-9C29-C1EB3096757F}" type="pres">
      <dgm:prSet presAssocID="{823A0527-B3B5-4F5A-97F2-32A2C0BB803F}" presName="descendantText" presStyleLbl="alignAcc1" presStyleIdx="4" presStyleCnt="9">
        <dgm:presLayoutVars>
          <dgm:bulletEnabled val="1"/>
        </dgm:presLayoutVars>
      </dgm:prSet>
      <dgm:spPr/>
    </dgm:pt>
    <dgm:pt modelId="{65E67A4A-2327-49D4-8BC2-702380975A83}" type="pres">
      <dgm:prSet presAssocID="{E4A5D119-15D0-4A79-8CBC-0E69A259F109}" presName="sp" presStyleCnt="0"/>
      <dgm:spPr/>
    </dgm:pt>
    <dgm:pt modelId="{656661B1-F153-4B32-8340-D4DD100380CF}" type="pres">
      <dgm:prSet presAssocID="{A1F1857E-79E8-4C64-BBC0-1ABDBA1F3BDF}" presName="composite" presStyleCnt="0"/>
      <dgm:spPr/>
    </dgm:pt>
    <dgm:pt modelId="{76BF8E03-CD68-4757-8305-3B5E4BE0CC87}" type="pres">
      <dgm:prSet presAssocID="{A1F1857E-79E8-4C64-BBC0-1ABDBA1F3BDF}" presName="parentText" presStyleLbl="alignNode1" presStyleIdx="5" presStyleCnt="9">
        <dgm:presLayoutVars>
          <dgm:chMax val="1"/>
          <dgm:bulletEnabled val="1"/>
        </dgm:presLayoutVars>
      </dgm:prSet>
      <dgm:spPr/>
    </dgm:pt>
    <dgm:pt modelId="{63877FF5-33A6-447C-BA31-237AAF82FAF2}" type="pres">
      <dgm:prSet presAssocID="{A1F1857E-79E8-4C64-BBC0-1ABDBA1F3BDF}" presName="descendantText" presStyleLbl="alignAcc1" presStyleIdx="5" presStyleCnt="9">
        <dgm:presLayoutVars>
          <dgm:bulletEnabled val="1"/>
        </dgm:presLayoutVars>
      </dgm:prSet>
      <dgm:spPr/>
    </dgm:pt>
    <dgm:pt modelId="{ED7BBC78-0794-42FE-98F0-A6764A5D3E17}" type="pres">
      <dgm:prSet presAssocID="{4BB556E2-C2D6-4381-9784-DD0F219F5A3A}" presName="sp" presStyleCnt="0"/>
      <dgm:spPr/>
    </dgm:pt>
    <dgm:pt modelId="{DAE3F9F1-B401-4DED-BC18-7EA288C661DC}" type="pres">
      <dgm:prSet presAssocID="{C952835D-A5EB-4606-9FD4-9AC8681D81A8}" presName="composite" presStyleCnt="0"/>
      <dgm:spPr/>
    </dgm:pt>
    <dgm:pt modelId="{A82F154D-D38E-492E-9195-DD8F3FAC7F75}" type="pres">
      <dgm:prSet presAssocID="{C952835D-A5EB-4606-9FD4-9AC8681D81A8}" presName="parentText" presStyleLbl="alignNode1" presStyleIdx="6" presStyleCnt="9">
        <dgm:presLayoutVars>
          <dgm:chMax val="1"/>
          <dgm:bulletEnabled val="1"/>
        </dgm:presLayoutVars>
      </dgm:prSet>
      <dgm:spPr/>
    </dgm:pt>
    <dgm:pt modelId="{38A4B005-8E23-4349-BC4C-C0A8F19F04D0}" type="pres">
      <dgm:prSet presAssocID="{C952835D-A5EB-4606-9FD4-9AC8681D81A8}" presName="descendantText" presStyleLbl="alignAcc1" presStyleIdx="6" presStyleCnt="9">
        <dgm:presLayoutVars>
          <dgm:bulletEnabled val="1"/>
        </dgm:presLayoutVars>
      </dgm:prSet>
      <dgm:spPr/>
    </dgm:pt>
    <dgm:pt modelId="{F68829A7-EE45-49FC-BF12-E417E2C5F124}" type="pres">
      <dgm:prSet presAssocID="{5C6D6EC4-AA3E-4FB5-8EC4-8BDB4C71F072}" presName="sp" presStyleCnt="0"/>
      <dgm:spPr/>
    </dgm:pt>
    <dgm:pt modelId="{609CCBE8-FF0A-482F-8055-34AD4507F8D2}" type="pres">
      <dgm:prSet presAssocID="{26A05333-5362-4A6D-82D1-3923981414FD}" presName="composite" presStyleCnt="0"/>
      <dgm:spPr/>
    </dgm:pt>
    <dgm:pt modelId="{25919DA9-EA85-4121-A661-13561F0F937B}" type="pres">
      <dgm:prSet presAssocID="{26A05333-5362-4A6D-82D1-3923981414FD}" presName="parentText" presStyleLbl="alignNode1" presStyleIdx="7" presStyleCnt="9">
        <dgm:presLayoutVars>
          <dgm:chMax val="1"/>
          <dgm:bulletEnabled val="1"/>
        </dgm:presLayoutVars>
      </dgm:prSet>
      <dgm:spPr/>
    </dgm:pt>
    <dgm:pt modelId="{814BF45D-C30C-4542-A003-4D2A2E29DEB1}" type="pres">
      <dgm:prSet presAssocID="{26A05333-5362-4A6D-82D1-3923981414FD}" presName="descendantText" presStyleLbl="alignAcc1" presStyleIdx="7" presStyleCnt="9">
        <dgm:presLayoutVars>
          <dgm:bulletEnabled val="1"/>
        </dgm:presLayoutVars>
      </dgm:prSet>
      <dgm:spPr/>
    </dgm:pt>
    <dgm:pt modelId="{6A9917BF-85E5-4C71-95CD-66787ACB7E4A}" type="pres">
      <dgm:prSet presAssocID="{425D893E-BB5F-484F-A73F-6767D2B478DC}" presName="sp" presStyleCnt="0"/>
      <dgm:spPr/>
    </dgm:pt>
    <dgm:pt modelId="{013EB44D-88CF-4F70-95C8-7B707A531A56}" type="pres">
      <dgm:prSet presAssocID="{D80F35AB-4C4E-4F5D-BA97-3452E1E4B0AA}" presName="composite" presStyleCnt="0"/>
      <dgm:spPr/>
    </dgm:pt>
    <dgm:pt modelId="{F21F94D4-7D55-4F14-B53A-375E79505D31}" type="pres">
      <dgm:prSet presAssocID="{D80F35AB-4C4E-4F5D-BA97-3452E1E4B0AA}" presName="parentText" presStyleLbl="alignNode1" presStyleIdx="8" presStyleCnt="9">
        <dgm:presLayoutVars>
          <dgm:chMax val="1"/>
          <dgm:bulletEnabled val="1"/>
        </dgm:presLayoutVars>
      </dgm:prSet>
      <dgm:spPr/>
    </dgm:pt>
    <dgm:pt modelId="{0617186D-F712-466B-A495-8A2896C4C1A5}" type="pres">
      <dgm:prSet presAssocID="{D80F35AB-4C4E-4F5D-BA97-3452E1E4B0AA}" presName="descendantText" presStyleLbl="alignAcc1" presStyleIdx="8" presStyleCnt="9">
        <dgm:presLayoutVars>
          <dgm:bulletEnabled val="1"/>
        </dgm:presLayoutVars>
      </dgm:prSet>
      <dgm:spPr/>
    </dgm:pt>
  </dgm:ptLst>
  <dgm:cxnLst>
    <dgm:cxn modelId="{69F3B761-6067-407A-BAC4-A6F54CA2B785}" type="presOf" srcId="{4532835B-02E7-4DF3-9AB0-C9EC5DB2D107}" destId="{0AC95FF0-C22E-4545-94D0-918130EB56AE}" srcOrd="0" destOrd="0" presId="urn:microsoft.com/office/officeart/2005/8/layout/chevron2"/>
    <dgm:cxn modelId="{664A057A-5873-4520-8DF3-4F5449FC0D0A}" type="presOf" srcId="{617E8ADD-C247-4092-9F84-E1C49434D531}" destId="{87C564E3-5A84-4C1A-B52D-08D8144A8E0B}" srcOrd="0" destOrd="0" presId="urn:microsoft.com/office/officeart/2005/8/layout/chevron2"/>
    <dgm:cxn modelId="{24A90653-3585-4943-AA29-D3B4A0AC248B}" type="presOf" srcId="{26A05333-5362-4A6D-82D1-3923981414FD}" destId="{25919DA9-EA85-4121-A661-13561F0F937B}" srcOrd="0" destOrd="0" presId="urn:microsoft.com/office/officeart/2005/8/layout/chevron2"/>
    <dgm:cxn modelId="{A6B43177-6275-4BB7-835D-AFD766581951}" type="presOf" srcId="{C952835D-A5EB-4606-9FD4-9AC8681D81A8}" destId="{A82F154D-D38E-492E-9195-DD8F3FAC7F75}" srcOrd="0" destOrd="0" presId="urn:microsoft.com/office/officeart/2005/8/layout/chevron2"/>
    <dgm:cxn modelId="{4991DB45-90BA-40D4-93C6-9FF701C6806F}" srcId="{7CF01DAC-D375-4526-9E43-17B127E18658}" destId="{8D54ABFE-69E8-46F2-96B1-99447DE33BB6}" srcOrd="2" destOrd="0" parTransId="{55AC892B-8AE5-4529-BD9D-F7F94B2DF15C}" sibTransId="{1F46FA62-D2BD-4D3A-A4D5-46C3E47B1894}"/>
    <dgm:cxn modelId="{BCB9FE14-AE95-43A7-80CA-76F1EE3052BA}" type="presOf" srcId="{3E1A051C-879E-472A-9983-3F898BBF1F09}" destId="{63877FF5-33A6-447C-BA31-237AAF82FAF2}" srcOrd="0" destOrd="0" presId="urn:microsoft.com/office/officeart/2005/8/layout/chevron2"/>
    <dgm:cxn modelId="{23A5EB89-BD86-4EB3-B949-484A79C7B773}" srcId="{7CF01DAC-D375-4526-9E43-17B127E18658}" destId="{D80F35AB-4C4E-4F5D-BA97-3452E1E4B0AA}" srcOrd="8" destOrd="0" parTransId="{FC4188E9-FCA8-4996-802B-9A2C92734D87}" sibTransId="{0AF80683-D731-443C-9AA1-BE8B04296971}"/>
    <dgm:cxn modelId="{FD326075-0D6B-4675-8E9B-B7A7A6FFF63F}" srcId="{D80F35AB-4C4E-4F5D-BA97-3452E1E4B0AA}" destId="{9CCDF072-5D33-4BED-94C7-6E3799AC4AD5}" srcOrd="0" destOrd="0" parTransId="{EEB94312-FF1F-4384-BCA4-DF80F91B3AF7}" sibTransId="{95085DC1-4F48-4880-96D7-5BDBBA11A56B}"/>
    <dgm:cxn modelId="{413E6683-D6EC-41B4-B4BA-E6D2ECA97BFB}" srcId="{7CF01DAC-D375-4526-9E43-17B127E18658}" destId="{B8C29D13-EF2E-4BAC-AB15-919C65312D75}" srcOrd="0" destOrd="0" parTransId="{D576CDAE-1DD8-4DBA-9E8A-53E5668DAEB4}" sibTransId="{936EDF90-04A3-4D15-A6E7-3EBA3775068C}"/>
    <dgm:cxn modelId="{3EB8B290-69EA-477D-B18C-AA1AA35D93FD}" srcId="{2EFA69EC-AE9D-42F9-8614-8A2425E764FB}" destId="{71153D6F-E7EF-4CD4-AD4A-AC4ADBBC7373}" srcOrd="0" destOrd="0" parTransId="{ED9187B5-B9DF-4DB9-B897-265E56A03C2F}" sibTransId="{52833CD0-BEA8-4C64-910A-014AC77A22C0}"/>
    <dgm:cxn modelId="{80F985FB-AD2D-4FF1-9657-7E3529EBE2ED}" type="presOf" srcId="{E228DA3C-C90E-40FA-8E4C-AF320D18B65A}" destId="{9BDE30BD-05C0-4B8A-A6C5-C76C96267892}" srcOrd="0" destOrd="0" presId="urn:microsoft.com/office/officeart/2005/8/layout/chevron2"/>
    <dgm:cxn modelId="{1192FF7C-AD84-40B2-9E62-CE7FF82C39DA}" srcId="{7CF01DAC-D375-4526-9E43-17B127E18658}" destId="{26A05333-5362-4A6D-82D1-3923981414FD}" srcOrd="7" destOrd="0" parTransId="{424E0DCB-3654-4DFC-A402-4483803C08C0}" sibTransId="{425D893E-BB5F-484F-A73F-6767D2B478DC}"/>
    <dgm:cxn modelId="{C4F75AF1-368A-4759-BBCB-CDFD85FD83EA}" srcId="{C952835D-A5EB-4606-9FD4-9AC8681D81A8}" destId="{31F935E3-2E3C-4FF6-A350-67DBE6B67E91}" srcOrd="0" destOrd="0" parTransId="{3DCF807D-A0D5-4928-BEC5-CDEF7388EB03}" sibTransId="{74100105-F43F-4C59-BC32-7CFA9E288BE6}"/>
    <dgm:cxn modelId="{214DE237-10E5-4DB1-9141-B8A569607A62}" type="presOf" srcId="{71153D6F-E7EF-4CD4-AD4A-AC4ADBBC7373}" destId="{8ABFE0FB-347D-428B-9035-1A9AE4AB3DA8}" srcOrd="0" destOrd="0" presId="urn:microsoft.com/office/officeart/2005/8/layout/chevron2"/>
    <dgm:cxn modelId="{B730BF48-DECE-451F-A0B0-EA2793987CCD}" srcId="{823A0527-B3B5-4F5A-97F2-32A2C0BB803F}" destId="{969858F8-28B8-4156-89BB-1F2322320DF7}" srcOrd="0" destOrd="0" parTransId="{B1A34A0E-4C0D-4678-B1E3-0D705B572CE5}" sibTransId="{D1C75726-891C-434E-A59F-6F0C0EF7D497}"/>
    <dgm:cxn modelId="{49759C79-EE68-4C18-AC57-6A9C0ABB37C4}" srcId="{7CF01DAC-D375-4526-9E43-17B127E18658}" destId="{6CB97950-AB46-4BFD-A4A4-27A99401B0C2}" srcOrd="1" destOrd="0" parTransId="{776B9CF7-48A8-4118-9FA3-2614D3A9DDD7}" sibTransId="{5D8F1B48-DEAD-4CC0-B88C-A009EE6DAE1B}"/>
    <dgm:cxn modelId="{1EE309DF-64D6-4EB3-9F38-97655E61A5E3}" srcId="{A1F1857E-79E8-4C64-BBC0-1ABDBA1F3BDF}" destId="{3E1A051C-879E-472A-9983-3F898BBF1F09}" srcOrd="0" destOrd="0" parTransId="{6E99C4DA-5A6C-4194-8798-3232FF73DD11}" sibTransId="{FA172914-CF2E-4023-A315-2C4035913ECE}"/>
    <dgm:cxn modelId="{98A7D783-D42A-47F7-9FFD-555578E726FD}" type="presOf" srcId="{31F935E3-2E3C-4FF6-A350-67DBE6B67E91}" destId="{38A4B005-8E23-4349-BC4C-C0A8F19F04D0}" srcOrd="0" destOrd="0" presId="urn:microsoft.com/office/officeart/2005/8/layout/chevron2"/>
    <dgm:cxn modelId="{6B7C7BC6-CE55-47BD-A60D-B3C8E1CD9462}" srcId="{8D54ABFE-69E8-46F2-96B1-99447DE33BB6}" destId="{4532835B-02E7-4DF3-9AB0-C9EC5DB2D107}" srcOrd="0" destOrd="0" parTransId="{A1ABFBA1-D16D-4534-B391-71466E6540D6}" sibTransId="{9F01922F-AA74-4D40-B93F-CF75E3CAEAD6}"/>
    <dgm:cxn modelId="{5C29A8B6-FF95-470E-9DB3-02CE84E4CF04}" type="presOf" srcId="{2EFA69EC-AE9D-42F9-8614-8A2425E764FB}" destId="{4D4F0E9B-863A-42E7-9BAE-782829AE991A}" srcOrd="0" destOrd="0" presId="urn:microsoft.com/office/officeart/2005/8/layout/chevron2"/>
    <dgm:cxn modelId="{C628B173-D3D0-4C13-8330-15CF68EFB5B2}" type="presOf" srcId="{8D54ABFE-69E8-46F2-96B1-99447DE33BB6}" destId="{CCC7A034-C97B-4552-9D75-051B7DFF5786}" srcOrd="0" destOrd="0" presId="urn:microsoft.com/office/officeart/2005/8/layout/chevron2"/>
    <dgm:cxn modelId="{D1804BC4-B091-493E-BA7B-4B903A5AFF87}" type="presOf" srcId="{823A0527-B3B5-4F5A-97F2-32A2C0BB803F}" destId="{55DB5671-42E0-4115-9621-AEBEB684B19D}" srcOrd="0" destOrd="0" presId="urn:microsoft.com/office/officeart/2005/8/layout/chevron2"/>
    <dgm:cxn modelId="{8405CC4D-AF41-4204-A224-CCF61E9419AC}" type="presOf" srcId="{A1F1857E-79E8-4C64-BBC0-1ABDBA1F3BDF}" destId="{76BF8E03-CD68-4757-8305-3B5E4BE0CC87}" srcOrd="0" destOrd="0" presId="urn:microsoft.com/office/officeart/2005/8/layout/chevron2"/>
    <dgm:cxn modelId="{14DAEDF9-6294-4B5B-980B-1B2FC1363B90}" type="presOf" srcId="{D80F35AB-4C4E-4F5D-BA97-3452E1E4B0AA}" destId="{F21F94D4-7D55-4F14-B53A-375E79505D31}" srcOrd="0" destOrd="0" presId="urn:microsoft.com/office/officeart/2005/8/layout/chevron2"/>
    <dgm:cxn modelId="{7C8F8BA0-D99C-4920-8D02-D1ED183E8B65}" srcId="{7CF01DAC-D375-4526-9E43-17B127E18658}" destId="{A1F1857E-79E8-4C64-BBC0-1ABDBA1F3BDF}" srcOrd="5" destOrd="0" parTransId="{8F9CC5ED-B470-4BFA-9355-104510DA0A16}" sibTransId="{4BB556E2-C2D6-4381-9784-DD0F219F5A3A}"/>
    <dgm:cxn modelId="{5401A97F-CB3A-4F7D-9641-CED783136CA5}" srcId="{7CF01DAC-D375-4526-9E43-17B127E18658}" destId="{2EFA69EC-AE9D-42F9-8614-8A2425E764FB}" srcOrd="3" destOrd="0" parTransId="{33E0DD87-F54E-4C9D-A331-34789296EFBF}" sibTransId="{547ABE32-DC50-4171-BF49-0643C11B8726}"/>
    <dgm:cxn modelId="{039C801D-4DAE-4034-9870-FA883824C318}" type="presOf" srcId="{969858F8-28B8-4156-89BB-1F2322320DF7}" destId="{571EB9DF-601E-4FFE-9C29-C1EB3096757F}" srcOrd="0" destOrd="0" presId="urn:microsoft.com/office/officeart/2005/8/layout/chevron2"/>
    <dgm:cxn modelId="{95AA8DFB-07D1-42A3-9B0C-0915603E6CE9}" srcId="{7CF01DAC-D375-4526-9E43-17B127E18658}" destId="{C952835D-A5EB-4606-9FD4-9AC8681D81A8}" srcOrd="6" destOrd="0" parTransId="{27B68856-113A-4E8D-A2AE-A4A807C69DB0}" sibTransId="{5C6D6EC4-AA3E-4FB5-8EC4-8BDB4C71F072}"/>
    <dgm:cxn modelId="{B9B73480-D034-4FCF-98B0-53479B80B5DF}" type="presOf" srcId="{6CB97950-AB46-4BFD-A4A4-27A99401B0C2}" destId="{68B798D9-62F6-4F5D-B7FF-0692F5FDD46E}" srcOrd="0" destOrd="0" presId="urn:microsoft.com/office/officeart/2005/8/layout/chevron2"/>
    <dgm:cxn modelId="{CE29E576-BE42-418F-8332-3EFFCA124CEA}" srcId="{B8C29D13-EF2E-4BAC-AB15-919C65312D75}" destId="{617E8ADD-C247-4092-9F84-E1C49434D531}" srcOrd="0" destOrd="0" parTransId="{49372A2F-6DDA-4E60-A9B8-C3DA06713077}" sibTransId="{CA6E18FA-C305-43AB-B901-BAC03C163B1A}"/>
    <dgm:cxn modelId="{B708194D-5101-4B77-8797-D358B6DDE2FB}" type="presOf" srcId="{B8C29D13-EF2E-4BAC-AB15-919C65312D75}" destId="{437A1359-8AED-4607-9F18-ABA363D88F1A}" srcOrd="0" destOrd="0" presId="urn:microsoft.com/office/officeart/2005/8/layout/chevron2"/>
    <dgm:cxn modelId="{9C060117-EA68-459A-9C64-C5C26BD9EE04}" type="presOf" srcId="{3ECEB190-C4B0-47A4-AABD-7F5AC20A96CB}" destId="{814BF45D-C30C-4542-A003-4D2A2E29DEB1}" srcOrd="0" destOrd="0" presId="urn:microsoft.com/office/officeart/2005/8/layout/chevron2"/>
    <dgm:cxn modelId="{1A528213-ACDF-4462-B294-227FC7934E83}" srcId="{7CF01DAC-D375-4526-9E43-17B127E18658}" destId="{823A0527-B3B5-4F5A-97F2-32A2C0BB803F}" srcOrd="4" destOrd="0" parTransId="{C530B069-53B3-4C42-9F6B-248506A19731}" sibTransId="{E4A5D119-15D0-4A79-8CBC-0E69A259F109}"/>
    <dgm:cxn modelId="{9BB102EE-99B0-4584-86EA-0CD4EABA0C6F}" srcId="{6CB97950-AB46-4BFD-A4A4-27A99401B0C2}" destId="{E228DA3C-C90E-40FA-8E4C-AF320D18B65A}" srcOrd="0" destOrd="0" parTransId="{925BB8A5-8964-4B9D-A064-6B5AEDE6F1BB}" sibTransId="{A0078549-F806-4BA7-92C6-5450D5AFF8EA}"/>
    <dgm:cxn modelId="{F3A9E5C6-9C69-467F-9A6B-7BD7C373CF5A}" srcId="{26A05333-5362-4A6D-82D1-3923981414FD}" destId="{3ECEB190-C4B0-47A4-AABD-7F5AC20A96CB}" srcOrd="0" destOrd="0" parTransId="{194BC821-D47D-4E51-979A-6B88D2875575}" sibTransId="{818A4F7F-E2F7-4ECB-976F-24C9A99C1BED}"/>
    <dgm:cxn modelId="{6917E332-AFF9-4BD0-BA12-0578869779B8}" type="presOf" srcId="{7CF01DAC-D375-4526-9E43-17B127E18658}" destId="{A08E4AA2-3DEF-44DF-A69D-FF960C85F8FA}" srcOrd="0" destOrd="0" presId="urn:microsoft.com/office/officeart/2005/8/layout/chevron2"/>
    <dgm:cxn modelId="{7BAE70C5-D616-43DD-958C-65F8EC14767D}" type="presOf" srcId="{9CCDF072-5D33-4BED-94C7-6E3799AC4AD5}" destId="{0617186D-F712-466B-A495-8A2896C4C1A5}" srcOrd="0" destOrd="0" presId="urn:microsoft.com/office/officeart/2005/8/layout/chevron2"/>
    <dgm:cxn modelId="{6C591629-DADD-47DD-9909-18856F19F989}" type="presParOf" srcId="{A08E4AA2-3DEF-44DF-A69D-FF960C85F8FA}" destId="{207A90F2-CAAE-429A-A38C-12B3551D16CB}" srcOrd="0" destOrd="0" presId="urn:microsoft.com/office/officeart/2005/8/layout/chevron2"/>
    <dgm:cxn modelId="{E957F875-B642-431A-960A-F33BF84F0969}" type="presParOf" srcId="{207A90F2-CAAE-429A-A38C-12B3551D16CB}" destId="{437A1359-8AED-4607-9F18-ABA363D88F1A}" srcOrd="0" destOrd="0" presId="urn:microsoft.com/office/officeart/2005/8/layout/chevron2"/>
    <dgm:cxn modelId="{30142FE8-AC4C-48F9-978D-2DFCD19E12B7}" type="presParOf" srcId="{207A90F2-CAAE-429A-A38C-12B3551D16CB}" destId="{87C564E3-5A84-4C1A-B52D-08D8144A8E0B}" srcOrd="1" destOrd="0" presId="urn:microsoft.com/office/officeart/2005/8/layout/chevron2"/>
    <dgm:cxn modelId="{4BA7191E-FADD-421A-9B3A-6B81556238B1}" type="presParOf" srcId="{A08E4AA2-3DEF-44DF-A69D-FF960C85F8FA}" destId="{B600C9BC-FD72-4362-912A-CD99F6A765CB}" srcOrd="1" destOrd="0" presId="urn:microsoft.com/office/officeart/2005/8/layout/chevron2"/>
    <dgm:cxn modelId="{0EE6FCB3-6CC9-407B-9D76-C6AA906E6CAF}" type="presParOf" srcId="{A08E4AA2-3DEF-44DF-A69D-FF960C85F8FA}" destId="{CD2980D1-B143-4A0F-A304-E959A2C46E58}" srcOrd="2" destOrd="0" presId="urn:microsoft.com/office/officeart/2005/8/layout/chevron2"/>
    <dgm:cxn modelId="{6B3BEA69-33F9-4C11-9419-32AE43B8E30C}" type="presParOf" srcId="{CD2980D1-B143-4A0F-A304-E959A2C46E58}" destId="{68B798D9-62F6-4F5D-B7FF-0692F5FDD46E}" srcOrd="0" destOrd="0" presId="urn:microsoft.com/office/officeart/2005/8/layout/chevron2"/>
    <dgm:cxn modelId="{11FDAFCC-9EB6-4C2B-9C01-D1ABBFE97406}" type="presParOf" srcId="{CD2980D1-B143-4A0F-A304-E959A2C46E58}" destId="{9BDE30BD-05C0-4B8A-A6C5-C76C96267892}" srcOrd="1" destOrd="0" presId="urn:microsoft.com/office/officeart/2005/8/layout/chevron2"/>
    <dgm:cxn modelId="{EAF59F4D-CB90-42A8-969C-653E3CFC7A7C}" type="presParOf" srcId="{A08E4AA2-3DEF-44DF-A69D-FF960C85F8FA}" destId="{7F6E38F1-9659-4970-B9B9-8A0E2E1AE75E}" srcOrd="3" destOrd="0" presId="urn:microsoft.com/office/officeart/2005/8/layout/chevron2"/>
    <dgm:cxn modelId="{94B1685C-BAF2-4ADA-B2CA-153E850BDC43}" type="presParOf" srcId="{A08E4AA2-3DEF-44DF-A69D-FF960C85F8FA}" destId="{1D013BFA-F793-4F6A-AF6D-097E59F94BEC}" srcOrd="4" destOrd="0" presId="urn:microsoft.com/office/officeart/2005/8/layout/chevron2"/>
    <dgm:cxn modelId="{06112C01-8628-46F3-A64C-8940FE2B91AD}" type="presParOf" srcId="{1D013BFA-F793-4F6A-AF6D-097E59F94BEC}" destId="{CCC7A034-C97B-4552-9D75-051B7DFF5786}" srcOrd="0" destOrd="0" presId="urn:microsoft.com/office/officeart/2005/8/layout/chevron2"/>
    <dgm:cxn modelId="{1825F144-6BF5-4503-A202-1727C759D31F}" type="presParOf" srcId="{1D013BFA-F793-4F6A-AF6D-097E59F94BEC}" destId="{0AC95FF0-C22E-4545-94D0-918130EB56AE}" srcOrd="1" destOrd="0" presId="urn:microsoft.com/office/officeart/2005/8/layout/chevron2"/>
    <dgm:cxn modelId="{1504BDBC-AF50-4BC0-AC07-ADD39379EAA8}" type="presParOf" srcId="{A08E4AA2-3DEF-44DF-A69D-FF960C85F8FA}" destId="{822CF912-D5A1-4DDB-8F00-5045D07D5F6E}" srcOrd="5" destOrd="0" presId="urn:microsoft.com/office/officeart/2005/8/layout/chevron2"/>
    <dgm:cxn modelId="{FBF083AB-24D7-41D6-8F46-02012DDC1B01}" type="presParOf" srcId="{A08E4AA2-3DEF-44DF-A69D-FF960C85F8FA}" destId="{40C8A2A9-E981-424E-A857-507250582BFC}" srcOrd="6" destOrd="0" presId="urn:microsoft.com/office/officeart/2005/8/layout/chevron2"/>
    <dgm:cxn modelId="{2135F94A-DAC5-4D5A-B234-BFEA541C42CB}" type="presParOf" srcId="{40C8A2A9-E981-424E-A857-507250582BFC}" destId="{4D4F0E9B-863A-42E7-9BAE-782829AE991A}" srcOrd="0" destOrd="0" presId="urn:microsoft.com/office/officeart/2005/8/layout/chevron2"/>
    <dgm:cxn modelId="{CF6EF3C5-2E30-4A16-82C4-1565137C187C}" type="presParOf" srcId="{40C8A2A9-E981-424E-A857-507250582BFC}" destId="{8ABFE0FB-347D-428B-9035-1A9AE4AB3DA8}" srcOrd="1" destOrd="0" presId="urn:microsoft.com/office/officeart/2005/8/layout/chevron2"/>
    <dgm:cxn modelId="{F0DC5A07-E357-44AE-943A-9DE0657A9C83}" type="presParOf" srcId="{A08E4AA2-3DEF-44DF-A69D-FF960C85F8FA}" destId="{5D90368D-CE8D-4B02-93C0-C953EAFA7781}" srcOrd="7" destOrd="0" presId="urn:microsoft.com/office/officeart/2005/8/layout/chevron2"/>
    <dgm:cxn modelId="{8BB0C439-E946-476F-880A-FD88F5AB9E0D}" type="presParOf" srcId="{A08E4AA2-3DEF-44DF-A69D-FF960C85F8FA}" destId="{EEBA560B-BFEB-4EAC-9239-9F32F137D628}" srcOrd="8" destOrd="0" presId="urn:microsoft.com/office/officeart/2005/8/layout/chevron2"/>
    <dgm:cxn modelId="{6CBCC7A1-42FE-41A3-ABBE-8A62167B95D2}" type="presParOf" srcId="{EEBA560B-BFEB-4EAC-9239-9F32F137D628}" destId="{55DB5671-42E0-4115-9621-AEBEB684B19D}" srcOrd="0" destOrd="0" presId="urn:microsoft.com/office/officeart/2005/8/layout/chevron2"/>
    <dgm:cxn modelId="{F9A29957-D803-4797-B50F-3F3917C8DC1E}" type="presParOf" srcId="{EEBA560B-BFEB-4EAC-9239-9F32F137D628}" destId="{571EB9DF-601E-4FFE-9C29-C1EB3096757F}" srcOrd="1" destOrd="0" presId="urn:microsoft.com/office/officeart/2005/8/layout/chevron2"/>
    <dgm:cxn modelId="{508FC373-0E7C-41E7-80EC-7308D3A8D086}" type="presParOf" srcId="{A08E4AA2-3DEF-44DF-A69D-FF960C85F8FA}" destId="{65E67A4A-2327-49D4-8BC2-702380975A83}" srcOrd="9" destOrd="0" presId="urn:microsoft.com/office/officeart/2005/8/layout/chevron2"/>
    <dgm:cxn modelId="{8093B1BD-DC5D-44F1-8B6E-D6A80210793E}" type="presParOf" srcId="{A08E4AA2-3DEF-44DF-A69D-FF960C85F8FA}" destId="{656661B1-F153-4B32-8340-D4DD100380CF}" srcOrd="10" destOrd="0" presId="urn:microsoft.com/office/officeart/2005/8/layout/chevron2"/>
    <dgm:cxn modelId="{19AC523F-83A9-46B3-9C19-9AD914BFFA42}" type="presParOf" srcId="{656661B1-F153-4B32-8340-D4DD100380CF}" destId="{76BF8E03-CD68-4757-8305-3B5E4BE0CC87}" srcOrd="0" destOrd="0" presId="urn:microsoft.com/office/officeart/2005/8/layout/chevron2"/>
    <dgm:cxn modelId="{E7B18169-CE75-4502-8972-8C2CC48848B7}" type="presParOf" srcId="{656661B1-F153-4B32-8340-D4DD100380CF}" destId="{63877FF5-33A6-447C-BA31-237AAF82FAF2}" srcOrd="1" destOrd="0" presId="urn:microsoft.com/office/officeart/2005/8/layout/chevron2"/>
    <dgm:cxn modelId="{3274B9B8-E2F2-4E2C-B2D7-80C00AFE1ED8}" type="presParOf" srcId="{A08E4AA2-3DEF-44DF-A69D-FF960C85F8FA}" destId="{ED7BBC78-0794-42FE-98F0-A6764A5D3E17}" srcOrd="11" destOrd="0" presId="urn:microsoft.com/office/officeart/2005/8/layout/chevron2"/>
    <dgm:cxn modelId="{19E3D1D7-BCA4-436A-90DF-CB6C90A0AE37}" type="presParOf" srcId="{A08E4AA2-3DEF-44DF-A69D-FF960C85F8FA}" destId="{DAE3F9F1-B401-4DED-BC18-7EA288C661DC}" srcOrd="12" destOrd="0" presId="urn:microsoft.com/office/officeart/2005/8/layout/chevron2"/>
    <dgm:cxn modelId="{80E985E2-DD4B-4077-9250-1F4183D1F848}" type="presParOf" srcId="{DAE3F9F1-B401-4DED-BC18-7EA288C661DC}" destId="{A82F154D-D38E-492E-9195-DD8F3FAC7F75}" srcOrd="0" destOrd="0" presId="urn:microsoft.com/office/officeart/2005/8/layout/chevron2"/>
    <dgm:cxn modelId="{D0240053-4E1E-46FC-8ECF-84E1D80EED7E}" type="presParOf" srcId="{DAE3F9F1-B401-4DED-BC18-7EA288C661DC}" destId="{38A4B005-8E23-4349-BC4C-C0A8F19F04D0}" srcOrd="1" destOrd="0" presId="urn:microsoft.com/office/officeart/2005/8/layout/chevron2"/>
    <dgm:cxn modelId="{1274D6AC-750D-4842-A54E-7CE98D781038}" type="presParOf" srcId="{A08E4AA2-3DEF-44DF-A69D-FF960C85F8FA}" destId="{F68829A7-EE45-49FC-BF12-E417E2C5F124}" srcOrd="13" destOrd="0" presId="urn:microsoft.com/office/officeart/2005/8/layout/chevron2"/>
    <dgm:cxn modelId="{3DE7BA48-CFEC-40EC-A4CD-99514E4385A6}" type="presParOf" srcId="{A08E4AA2-3DEF-44DF-A69D-FF960C85F8FA}" destId="{609CCBE8-FF0A-482F-8055-34AD4507F8D2}" srcOrd="14" destOrd="0" presId="urn:microsoft.com/office/officeart/2005/8/layout/chevron2"/>
    <dgm:cxn modelId="{CF357FA8-9EF3-467F-89DB-9D88F6AF85EF}" type="presParOf" srcId="{609CCBE8-FF0A-482F-8055-34AD4507F8D2}" destId="{25919DA9-EA85-4121-A661-13561F0F937B}" srcOrd="0" destOrd="0" presId="urn:microsoft.com/office/officeart/2005/8/layout/chevron2"/>
    <dgm:cxn modelId="{5E4DA3F6-AEC1-43E6-ABDE-0A63BBCD1409}" type="presParOf" srcId="{609CCBE8-FF0A-482F-8055-34AD4507F8D2}" destId="{814BF45D-C30C-4542-A003-4D2A2E29DEB1}" srcOrd="1" destOrd="0" presId="urn:microsoft.com/office/officeart/2005/8/layout/chevron2"/>
    <dgm:cxn modelId="{73668842-BF31-4351-84BE-A4AB2C5714C0}" type="presParOf" srcId="{A08E4AA2-3DEF-44DF-A69D-FF960C85F8FA}" destId="{6A9917BF-85E5-4C71-95CD-66787ACB7E4A}" srcOrd="15" destOrd="0" presId="urn:microsoft.com/office/officeart/2005/8/layout/chevron2"/>
    <dgm:cxn modelId="{EE2141A4-3A0A-4988-A9D7-8C4A8CC7ECF2}" type="presParOf" srcId="{A08E4AA2-3DEF-44DF-A69D-FF960C85F8FA}" destId="{013EB44D-88CF-4F70-95C8-7B707A531A56}" srcOrd="16" destOrd="0" presId="urn:microsoft.com/office/officeart/2005/8/layout/chevron2"/>
    <dgm:cxn modelId="{7F6DCE75-2166-4C70-B026-D44983DA58C0}" type="presParOf" srcId="{013EB44D-88CF-4F70-95C8-7B707A531A56}" destId="{F21F94D4-7D55-4F14-B53A-375E79505D31}" srcOrd="0" destOrd="0" presId="urn:microsoft.com/office/officeart/2005/8/layout/chevron2"/>
    <dgm:cxn modelId="{76AFBD1B-A5E8-48F4-BFD4-7F9EBD24E01F}" type="presParOf" srcId="{013EB44D-88CF-4F70-95C8-7B707A531A56}" destId="{0617186D-F712-466B-A495-8A2896C4C1A5}" srcOrd="1" destOrd="0" presId="urn:microsoft.com/office/officeart/2005/8/layout/chevron2"/>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7A1359-8AED-4607-9F18-ABA363D88F1A}">
      <dsp:nvSpPr>
        <dsp:cNvPr id="0" name=""/>
        <dsp:cNvSpPr/>
      </dsp:nvSpPr>
      <dsp:spPr>
        <a:xfrm rot="5400000">
          <a:off x="-130291" y="135925"/>
          <a:ext cx="868612" cy="608028"/>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Step 1</a:t>
          </a:r>
        </a:p>
      </dsp:txBody>
      <dsp:txXfrm rot="-5400000">
        <a:off x="1" y="309647"/>
        <a:ext cx="608028" cy="260584"/>
      </dsp:txXfrm>
    </dsp:sp>
    <dsp:sp modelId="{87C564E3-5A84-4C1A-B52D-08D8144A8E0B}">
      <dsp:nvSpPr>
        <dsp:cNvPr id="0" name=""/>
        <dsp:cNvSpPr/>
      </dsp:nvSpPr>
      <dsp:spPr>
        <a:xfrm rot="5400000">
          <a:off x="3824904" y="-3192417"/>
          <a:ext cx="564598" cy="6998349"/>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a:t>Establishing coordinate systems for cutting tool as well as </a:t>
          </a:r>
          <a:r>
            <a:rPr lang="en-IN" sz="2400" kern="1200" dirty="0" err="1"/>
            <a:t>workpiece</a:t>
          </a:r>
          <a:endParaRPr lang="en-US" sz="2400" kern="1200" dirty="0"/>
        </a:p>
      </dsp:txBody>
      <dsp:txXfrm rot="-5400000">
        <a:off x="608029" y="52019"/>
        <a:ext cx="6970788" cy="509476"/>
      </dsp:txXfrm>
    </dsp:sp>
    <dsp:sp modelId="{68B798D9-62F6-4F5D-B7FF-0692F5FDD46E}">
      <dsp:nvSpPr>
        <dsp:cNvPr id="0" name=""/>
        <dsp:cNvSpPr/>
      </dsp:nvSpPr>
      <dsp:spPr>
        <a:xfrm rot="5400000">
          <a:off x="-130291" y="940975"/>
          <a:ext cx="868612" cy="608028"/>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Step 2</a:t>
          </a:r>
        </a:p>
      </dsp:txBody>
      <dsp:txXfrm rot="-5400000">
        <a:off x="1" y="1114697"/>
        <a:ext cx="608028" cy="260584"/>
      </dsp:txXfrm>
    </dsp:sp>
    <dsp:sp modelId="{9BDE30BD-05C0-4B8A-A6C5-C76C96267892}">
      <dsp:nvSpPr>
        <dsp:cNvPr id="0" name=""/>
        <dsp:cNvSpPr/>
      </dsp:nvSpPr>
      <dsp:spPr>
        <a:xfrm rot="5400000">
          <a:off x="3824904" y="-2406192"/>
          <a:ext cx="564598" cy="6998349"/>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a:t>Mathematical formulation of tool geometry</a:t>
          </a:r>
          <a:endParaRPr lang="en-US" sz="2400" kern="1200" dirty="0"/>
        </a:p>
      </dsp:txBody>
      <dsp:txXfrm rot="-5400000">
        <a:off x="608029" y="838244"/>
        <a:ext cx="6970788" cy="509476"/>
      </dsp:txXfrm>
    </dsp:sp>
    <dsp:sp modelId="{CCC7A034-C97B-4552-9D75-051B7DFF5786}">
      <dsp:nvSpPr>
        <dsp:cNvPr id="0" name=""/>
        <dsp:cNvSpPr/>
      </dsp:nvSpPr>
      <dsp:spPr>
        <a:xfrm rot="5400000">
          <a:off x="-130291" y="1746024"/>
          <a:ext cx="868612" cy="608028"/>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Step 3</a:t>
          </a:r>
        </a:p>
      </dsp:txBody>
      <dsp:txXfrm rot="-5400000">
        <a:off x="1" y="1919746"/>
        <a:ext cx="608028" cy="260584"/>
      </dsp:txXfrm>
    </dsp:sp>
    <dsp:sp modelId="{0AC95FF0-C22E-4545-94D0-918130EB56AE}">
      <dsp:nvSpPr>
        <dsp:cNvPr id="0" name=""/>
        <dsp:cNvSpPr/>
      </dsp:nvSpPr>
      <dsp:spPr>
        <a:xfrm rot="5400000">
          <a:off x="3824904" y="-1601142"/>
          <a:ext cx="564598" cy="6998349"/>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a:t>Defining cutting edge parameters </a:t>
          </a:r>
          <a:endParaRPr lang="en-US" sz="2400" kern="1200" dirty="0"/>
        </a:p>
      </dsp:txBody>
      <dsp:txXfrm rot="-5400000">
        <a:off x="608029" y="1643294"/>
        <a:ext cx="6970788" cy="509476"/>
      </dsp:txXfrm>
    </dsp:sp>
    <dsp:sp modelId="{4D4F0E9B-863A-42E7-9BAE-782829AE991A}">
      <dsp:nvSpPr>
        <dsp:cNvPr id="0" name=""/>
        <dsp:cNvSpPr/>
      </dsp:nvSpPr>
      <dsp:spPr>
        <a:xfrm rot="5400000">
          <a:off x="-130291" y="2551074"/>
          <a:ext cx="868612" cy="608028"/>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Step 4</a:t>
          </a:r>
        </a:p>
      </dsp:txBody>
      <dsp:txXfrm rot="-5400000">
        <a:off x="1" y="2724796"/>
        <a:ext cx="608028" cy="260584"/>
      </dsp:txXfrm>
    </dsp:sp>
    <dsp:sp modelId="{8ABFE0FB-347D-428B-9035-1A9AE4AB3DA8}">
      <dsp:nvSpPr>
        <dsp:cNvPr id="0" name=""/>
        <dsp:cNvSpPr/>
      </dsp:nvSpPr>
      <dsp:spPr>
        <a:xfrm rot="5400000">
          <a:off x="3824904" y="-796092"/>
          <a:ext cx="564598" cy="6998349"/>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a:t>Discretization of surface</a:t>
          </a:r>
          <a:endParaRPr lang="en-US" sz="2400" kern="1200" dirty="0"/>
        </a:p>
      </dsp:txBody>
      <dsp:txXfrm rot="-5400000">
        <a:off x="608029" y="2448344"/>
        <a:ext cx="6970788" cy="509476"/>
      </dsp:txXfrm>
    </dsp:sp>
    <dsp:sp modelId="{55DB5671-42E0-4115-9621-AEBEB684B19D}">
      <dsp:nvSpPr>
        <dsp:cNvPr id="0" name=""/>
        <dsp:cNvSpPr/>
      </dsp:nvSpPr>
      <dsp:spPr>
        <a:xfrm rot="5400000">
          <a:off x="-130291" y="3356124"/>
          <a:ext cx="868612" cy="608028"/>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Step 5</a:t>
          </a:r>
        </a:p>
      </dsp:txBody>
      <dsp:txXfrm rot="-5400000">
        <a:off x="1" y="3529846"/>
        <a:ext cx="608028" cy="260584"/>
      </dsp:txXfrm>
    </dsp:sp>
    <dsp:sp modelId="{571EB9DF-601E-4FFE-9C29-C1EB3096757F}">
      <dsp:nvSpPr>
        <dsp:cNvPr id="0" name=""/>
        <dsp:cNvSpPr/>
      </dsp:nvSpPr>
      <dsp:spPr>
        <a:xfrm rot="5400000">
          <a:off x="3824904" y="8956"/>
          <a:ext cx="564598" cy="6998349"/>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a:t>Identification of engagement region (cutting zone)</a:t>
          </a:r>
          <a:endParaRPr lang="en-US" sz="2400" kern="1200" dirty="0"/>
        </a:p>
      </dsp:txBody>
      <dsp:txXfrm rot="-5400000">
        <a:off x="608029" y="3253393"/>
        <a:ext cx="6970788" cy="509476"/>
      </dsp:txXfrm>
    </dsp:sp>
    <dsp:sp modelId="{76BF8E03-CD68-4757-8305-3B5E4BE0CC87}">
      <dsp:nvSpPr>
        <dsp:cNvPr id="0" name=""/>
        <dsp:cNvSpPr/>
      </dsp:nvSpPr>
      <dsp:spPr>
        <a:xfrm rot="5400000">
          <a:off x="-130291" y="4161173"/>
          <a:ext cx="868612" cy="608028"/>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Step 6</a:t>
          </a:r>
        </a:p>
      </dsp:txBody>
      <dsp:txXfrm rot="-5400000">
        <a:off x="1" y="4334895"/>
        <a:ext cx="608028" cy="260584"/>
      </dsp:txXfrm>
    </dsp:sp>
    <dsp:sp modelId="{63877FF5-33A6-447C-BA31-237AAF82FAF2}">
      <dsp:nvSpPr>
        <dsp:cNvPr id="0" name=""/>
        <dsp:cNvSpPr/>
      </dsp:nvSpPr>
      <dsp:spPr>
        <a:xfrm rot="5400000">
          <a:off x="3824904" y="814006"/>
          <a:ext cx="564598" cy="6998349"/>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a:t>Determining chip dimensions </a:t>
          </a:r>
          <a:endParaRPr lang="en-US" sz="2400" kern="1200" dirty="0"/>
        </a:p>
      </dsp:txBody>
      <dsp:txXfrm rot="-5400000">
        <a:off x="608029" y="4058443"/>
        <a:ext cx="6970788" cy="509476"/>
      </dsp:txXfrm>
    </dsp:sp>
    <dsp:sp modelId="{A82F154D-D38E-492E-9195-DD8F3FAC7F75}">
      <dsp:nvSpPr>
        <dsp:cNvPr id="0" name=""/>
        <dsp:cNvSpPr/>
      </dsp:nvSpPr>
      <dsp:spPr>
        <a:xfrm rot="5400000">
          <a:off x="-130291" y="4966223"/>
          <a:ext cx="868612" cy="608028"/>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Step 7</a:t>
          </a:r>
        </a:p>
      </dsp:txBody>
      <dsp:txXfrm rot="-5400000">
        <a:off x="1" y="5139945"/>
        <a:ext cx="608028" cy="260584"/>
      </dsp:txXfrm>
    </dsp:sp>
    <dsp:sp modelId="{38A4B005-8E23-4349-BC4C-C0A8F19F04D0}">
      <dsp:nvSpPr>
        <dsp:cNvPr id="0" name=""/>
        <dsp:cNvSpPr/>
      </dsp:nvSpPr>
      <dsp:spPr>
        <a:xfrm rot="5400000">
          <a:off x="3824904" y="1619055"/>
          <a:ext cx="564598" cy="6998349"/>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a:t>Determining edge and cutting force coefficients</a:t>
          </a:r>
          <a:endParaRPr lang="en-US" sz="2400" kern="1200" dirty="0"/>
        </a:p>
      </dsp:txBody>
      <dsp:txXfrm rot="-5400000">
        <a:off x="608029" y="4863492"/>
        <a:ext cx="6970788" cy="509476"/>
      </dsp:txXfrm>
    </dsp:sp>
    <dsp:sp modelId="{25919DA9-EA85-4121-A661-13561F0F937B}">
      <dsp:nvSpPr>
        <dsp:cNvPr id="0" name=""/>
        <dsp:cNvSpPr/>
      </dsp:nvSpPr>
      <dsp:spPr>
        <a:xfrm rot="5400000">
          <a:off x="-130291" y="5771272"/>
          <a:ext cx="868612" cy="608028"/>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Step 8</a:t>
          </a:r>
        </a:p>
      </dsp:txBody>
      <dsp:txXfrm rot="-5400000">
        <a:off x="1" y="5944994"/>
        <a:ext cx="608028" cy="260584"/>
      </dsp:txXfrm>
    </dsp:sp>
    <dsp:sp modelId="{814BF45D-C30C-4542-A003-4D2A2E29DEB1}">
      <dsp:nvSpPr>
        <dsp:cNvPr id="0" name=""/>
        <dsp:cNvSpPr/>
      </dsp:nvSpPr>
      <dsp:spPr>
        <a:xfrm rot="5400000">
          <a:off x="3824904" y="2424105"/>
          <a:ext cx="564598" cy="6998349"/>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a:t>Computation of elemental forces and torques</a:t>
          </a:r>
          <a:endParaRPr lang="en-US" sz="2400" kern="1200" dirty="0"/>
        </a:p>
      </dsp:txBody>
      <dsp:txXfrm rot="-5400000">
        <a:off x="608029" y="5668542"/>
        <a:ext cx="6970788" cy="509476"/>
      </dsp:txXfrm>
    </dsp:sp>
    <dsp:sp modelId="{F21F94D4-7D55-4F14-B53A-375E79505D31}">
      <dsp:nvSpPr>
        <dsp:cNvPr id="0" name=""/>
        <dsp:cNvSpPr/>
      </dsp:nvSpPr>
      <dsp:spPr>
        <a:xfrm rot="5400000">
          <a:off x="-130291" y="6576322"/>
          <a:ext cx="868612" cy="608028"/>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Step 9</a:t>
          </a:r>
        </a:p>
      </dsp:txBody>
      <dsp:txXfrm rot="-5400000">
        <a:off x="1" y="6750044"/>
        <a:ext cx="608028" cy="260584"/>
      </dsp:txXfrm>
    </dsp:sp>
    <dsp:sp modelId="{0617186D-F712-466B-A495-8A2896C4C1A5}">
      <dsp:nvSpPr>
        <dsp:cNvPr id="0" name=""/>
        <dsp:cNvSpPr/>
      </dsp:nvSpPr>
      <dsp:spPr>
        <a:xfrm rot="5400000">
          <a:off x="3824904" y="3229155"/>
          <a:ext cx="564598" cy="6998349"/>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a:t> Transformation of forces and torques to TCS and then FCN </a:t>
          </a:r>
          <a:endParaRPr lang="en-US" sz="2400" kern="1200" dirty="0"/>
        </a:p>
      </dsp:txBody>
      <dsp:txXfrm rot="-5400000">
        <a:off x="608029" y="6473592"/>
        <a:ext cx="6970788" cy="50947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187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18181638" y="0"/>
            <a:ext cx="13909675" cy="2187575"/>
          </a:xfrm>
          <a:prstGeom prst="rect">
            <a:avLst/>
          </a:prstGeom>
        </p:spPr>
        <p:txBody>
          <a:bodyPr vert="horz" lIns="91440" tIns="45720" rIns="91440" bIns="45720" rtlCol="0"/>
          <a:lstStyle>
            <a:lvl1pPr algn="r">
              <a:defRPr sz="1200"/>
            </a:lvl1pPr>
          </a:lstStyle>
          <a:p>
            <a:fld id="{06DC899B-2D2C-472C-AB5F-54DAE346D827}" type="datetimeFigureOut">
              <a:rPr lang="en-US" smtClean="0"/>
              <a:t>2/9/2017</a:t>
            </a:fld>
            <a:endParaRPr lang="en-US"/>
          </a:p>
        </p:txBody>
      </p:sp>
      <p:sp>
        <p:nvSpPr>
          <p:cNvPr id="4" name="Footer Placeholder 3"/>
          <p:cNvSpPr>
            <a:spLocks noGrp="1"/>
          </p:cNvSpPr>
          <p:nvPr>
            <p:ph type="ftr" sz="quarter" idx="2"/>
          </p:nvPr>
        </p:nvSpPr>
        <p:spPr>
          <a:xfrm>
            <a:off x="0" y="41552813"/>
            <a:ext cx="13909675" cy="21875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18181638" y="41552813"/>
            <a:ext cx="13909675" cy="2187575"/>
          </a:xfrm>
          <a:prstGeom prst="rect">
            <a:avLst/>
          </a:prstGeom>
        </p:spPr>
        <p:txBody>
          <a:bodyPr vert="horz" lIns="91440" tIns="45720" rIns="91440" bIns="45720" rtlCol="0" anchor="b"/>
          <a:lstStyle>
            <a:lvl1pPr algn="r">
              <a:defRPr sz="1200"/>
            </a:lvl1pPr>
          </a:lstStyle>
          <a:p>
            <a:fld id="{7E9F631E-7481-4525-AAF8-8DA083BD9EBC}" type="slidenum">
              <a:rPr lang="en-US" smtClean="0"/>
              <a:t>‹#›</a:t>
            </a:fld>
            <a:endParaRPr lang="en-US"/>
          </a:p>
        </p:txBody>
      </p:sp>
    </p:spTree>
    <p:extLst>
      <p:ext uri="{BB962C8B-B14F-4D97-AF65-F5344CB8AC3E}">
        <p14:creationId xmlns:p14="http://schemas.microsoft.com/office/powerpoint/2010/main" val="37927774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2"/>
            <a:ext cx="13909677" cy="2187419"/>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lvl1pPr algn="l">
              <a:defRPr sz="5700"/>
            </a:lvl1pPr>
          </a:lstStyle>
          <a:p>
            <a:endParaRPr lang="en-US" dirty="0"/>
          </a:p>
        </p:txBody>
      </p:sp>
      <p:sp>
        <p:nvSpPr>
          <p:cNvPr id="3075" name="Rectangle 3"/>
          <p:cNvSpPr>
            <a:spLocks noGrp="1" noChangeArrowheads="1"/>
          </p:cNvSpPr>
          <p:nvPr>
            <p:ph type="dt" idx="1"/>
          </p:nvPr>
        </p:nvSpPr>
        <p:spPr bwMode="auto">
          <a:xfrm>
            <a:off x="18181987" y="2"/>
            <a:ext cx="13909677" cy="2187419"/>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lvl1pPr algn="r">
              <a:defRPr sz="5700"/>
            </a:lvl1pPr>
          </a:lstStyle>
          <a:p>
            <a:endParaRPr lang="en-US" dirty="0"/>
          </a:p>
        </p:txBody>
      </p:sp>
      <p:sp>
        <p:nvSpPr>
          <p:cNvPr id="3076" name="Rectangle 4"/>
          <p:cNvSpPr>
            <a:spLocks noGrp="1" noRot="1" noChangeAspect="1" noChangeArrowheads="1" noTextEdit="1"/>
          </p:cNvSpPr>
          <p:nvPr>
            <p:ph type="sldImg" idx="2"/>
          </p:nvPr>
        </p:nvSpPr>
        <p:spPr bwMode="auto">
          <a:xfrm>
            <a:off x="9899650" y="3276600"/>
            <a:ext cx="12307888" cy="16409988"/>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3209927" y="20784215"/>
            <a:ext cx="25679400" cy="19686744"/>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41553394"/>
            <a:ext cx="13909677" cy="2187419"/>
          </a:xfrm>
          <a:prstGeom prst="rect">
            <a:avLst/>
          </a:prstGeom>
          <a:noFill/>
          <a:ln w="9525">
            <a:noFill/>
            <a:miter lim="800000"/>
            <a:headEnd/>
            <a:tailEnd/>
          </a:ln>
          <a:effectLst/>
        </p:spPr>
        <p:txBody>
          <a:bodyPr vert="horz" wrap="square" lIns="434706" tIns="217353" rIns="434706" bIns="217353" numCol="1" anchor="b" anchorCtr="0" compatLnSpc="1">
            <a:prstTxWarp prst="textNoShape">
              <a:avLst/>
            </a:prstTxWarp>
          </a:bodyPr>
          <a:lstStyle>
            <a:lvl1pPr algn="l">
              <a:defRPr sz="5700"/>
            </a:lvl1pPr>
          </a:lstStyle>
          <a:p>
            <a:endParaRPr lang="en-US" dirty="0"/>
          </a:p>
        </p:txBody>
      </p:sp>
      <p:sp>
        <p:nvSpPr>
          <p:cNvPr id="3079" name="Rectangle 7"/>
          <p:cNvSpPr>
            <a:spLocks noGrp="1" noChangeArrowheads="1"/>
          </p:cNvSpPr>
          <p:nvPr>
            <p:ph type="sldNum" sz="quarter" idx="5"/>
          </p:nvPr>
        </p:nvSpPr>
        <p:spPr bwMode="auto">
          <a:xfrm>
            <a:off x="18181987" y="41553394"/>
            <a:ext cx="13909677" cy="2187419"/>
          </a:xfrm>
          <a:prstGeom prst="rect">
            <a:avLst/>
          </a:prstGeom>
          <a:noFill/>
          <a:ln w="9525">
            <a:noFill/>
            <a:miter lim="800000"/>
            <a:headEnd/>
            <a:tailEnd/>
          </a:ln>
          <a:effectLst/>
        </p:spPr>
        <p:txBody>
          <a:bodyPr vert="horz" wrap="square" lIns="434706" tIns="217353" rIns="434706" bIns="217353" numCol="1" anchor="b" anchorCtr="0" compatLnSpc="1">
            <a:prstTxWarp prst="textNoShape">
              <a:avLst/>
            </a:prstTxWarp>
          </a:bodyPr>
          <a:lstStyle>
            <a:lvl1pPr algn="r">
              <a:defRPr sz="5700"/>
            </a:lvl1pPr>
          </a:lstStyle>
          <a:p>
            <a:fld id="{7FB84CA5-7362-492D-8EBC-472296314F28}" type="slidenum">
              <a:rPr lang="en-US"/>
              <a:pPr/>
              <a:t>‹#›</a:t>
            </a:fld>
            <a:endParaRPr lang="en-US" dirty="0"/>
          </a:p>
        </p:txBody>
      </p:sp>
    </p:spTree>
    <p:extLst>
      <p:ext uri="{BB962C8B-B14F-4D97-AF65-F5344CB8AC3E}">
        <p14:creationId xmlns:p14="http://schemas.microsoft.com/office/powerpoint/2010/main" val="29468225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4D40FB-8398-4C90-906C-C9755161D6CD}" type="slidenum">
              <a:rPr lang="en-US"/>
              <a:pPr/>
              <a:t>1</a:t>
            </a:fld>
            <a:endParaRPr lang="en-US"/>
          </a:p>
        </p:txBody>
      </p:sp>
      <p:sp>
        <p:nvSpPr>
          <p:cNvPr id="4098" name="Rectangle 2"/>
          <p:cNvSpPr>
            <a:spLocks noGrp="1" noRot="1" noChangeAspect="1" noChangeArrowheads="1" noTextEdit="1"/>
          </p:cNvSpPr>
          <p:nvPr>
            <p:ph type="sldImg"/>
          </p:nvPr>
        </p:nvSpPr>
        <p:spPr>
          <a:xfrm>
            <a:off x="9899650" y="3276600"/>
            <a:ext cx="12307888" cy="16409988"/>
          </a:xfrm>
          <a:ln/>
        </p:spPr>
      </p:sp>
      <p:sp>
        <p:nvSpPr>
          <p:cNvPr id="4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40657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www.megaprint.com/" TargetMode="External"/><Relationship Id="rId7" Type="http://schemas.openxmlformats.org/officeDocument/2006/relationships/image" Target="../media/image4.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5" name="Picture 4">
            <a:hlinkClick r:id="rId3"/>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26871335" y="43194182"/>
            <a:ext cx="3106340" cy="2836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userDrawn="1"/>
        </p:nvSpPr>
        <p:spPr>
          <a:xfrm>
            <a:off x="29944890" y="43078400"/>
            <a:ext cx="2383859" cy="338554"/>
          </a:xfrm>
          <a:prstGeom prst="rect">
            <a:avLst/>
          </a:prstGeom>
          <a:noFill/>
        </p:spPr>
        <p:txBody>
          <a:bodyPr wrap="none" rtlCol="0">
            <a:spAutoFit/>
          </a:bodyPr>
          <a:lstStyle/>
          <a:p>
            <a:r>
              <a:rPr lang="en-US" sz="1600" dirty="0">
                <a:solidFill>
                  <a:schemeClr val="bg1"/>
                </a:solidFill>
              </a:rPr>
              <a:t>www.postersession.com</a:t>
            </a:r>
          </a:p>
        </p:txBody>
      </p:sp>
      <p:sp>
        <p:nvSpPr>
          <p:cNvPr id="4" name="AutoShape 30"/>
          <p:cNvSpPr>
            <a:spLocks noChangeArrowheads="1"/>
          </p:cNvSpPr>
          <p:nvPr userDrawn="1"/>
        </p:nvSpPr>
        <p:spPr bwMode="auto">
          <a:xfrm>
            <a:off x="24631650" y="7780421"/>
            <a:ext cx="7772400" cy="32217393"/>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6" name="AutoShape 29"/>
          <p:cNvSpPr>
            <a:spLocks noChangeArrowheads="1"/>
          </p:cNvSpPr>
          <p:nvPr userDrawn="1"/>
        </p:nvSpPr>
        <p:spPr bwMode="auto">
          <a:xfrm>
            <a:off x="8515350" y="7780421"/>
            <a:ext cx="7772400" cy="32217393"/>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8" name="AutoShape 31"/>
          <p:cNvSpPr>
            <a:spLocks noChangeArrowheads="1"/>
          </p:cNvSpPr>
          <p:nvPr userDrawn="1"/>
        </p:nvSpPr>
        <p:spPr bwMode="auto">
          <a:xfrm>
            <a:off x="16573500" y="7780421"/>
            <a:ext cx="7772400" cy="32217393"/>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9" name="AutoShape 4"/>
          <p:cNvSpPr>
            <a:spLocks noChangeArrowheads="1"/>
          </p:cNvSpPr>
          <p:nvPr userDrawn="1"/>
        </p:nvSpPr>
        <p:spPr bwMode="auto">
          <a:xfrm>
            <a:off x="457200" y="7780421"/>
            <a:ext cx="7772400" cy="32217394"/>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13" name="AutoShape 13"/>
          <p:cNvSpPr>
            <a:spLocks noChangeArrowheads="1"/>
          </p:cNvSpPr>
          <p:nvPr userDrawn="1"/>
        </p:nvSpPr>
        <p:spPr bwMode="auto">
          <a:xfrm>
            <a:off x="514350" y="508000"/>
            <a:ext cx="31889700" cy="7010400"/>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anchor="ctr"/>
          <a:lstStyle/>
          <a:p>
            <a:pPr defTabSz="4389438"/>
            <a:endParaRPr lang="en-US">
              <a:solidFill>
                <a:schemeClr val="bg1"/>
              </a:solidFill>
            </a:endParaRPr>
          </a:p>
        </p:txBody>
      </p:sp>
      <p:pic>
        <p:nvPicPr>
          <p:cNvPr id="26" name="Picture 2"/>
          <p:cNvPicPr>
            <a:picLocks noChangeAspect="1" noChangeArrowheads="1"/>
          </p:cNvPicPr>
          <p:nvPr userDrawn="1"/>
        </p:nvPicPr>
        <p:blipFill>
          <a:blip r:embed="rId5" cstate="print"/>
          <a:srcRect/>
          <a:stretch>
            <a:fillRect/>
          </a:stretch>
        </p:blipFill>
        <p:spPr bwMode="auto">
          <a:xfrm>
            <a:off x="37702" y="40207251"/>
            <a:ext cx="6377566" cy="3608871"/>
          </a:xfrm>
          <a:prstGeom prst="rect">
            <a:avLst/>
          </a:prstGeom>
          <a:noFill/>
          <a:ln w="9525">
            <a:noFill/>
            <a:miter lim="800000"/>
            <a:headEnd/>
            <a:tailEnd/>
          </a:ln>
          <a:effectLst/>
        </p:spPr>
      </p:pic>
      <p:pic>
        <p:nvPicPr>
          <p:cNvPr id="27" name="Picture 3"/>
          <p:cNvPicPr>
            <a:picLocks noChangeAspect="1" noChangeArrowheads="1"/>
          </p:cNvPicPr>
          <p:nvPr userDrawn="1"/>
        </p:nvPicPr>
        <p:blipFill>
          <a:blip r:embed="rId6" cstate="print"/>
          <a:srcRect/>
          <a:stretch>
            <a:fillRect/>
          </a:stretch>
        </p:blipFill>
        <p:spPr bwMode="auto">
          <a:xfrm>
            <a:off x="6431280" y="40207251"/>
            <a:ext cx="26443608" cy="3619790"/>
          </a:xfrm>
          <a:prstGeom prst="rect">
            <a:avLst/>
          </a:prstGeom>
          <a:noFill/>
          <a:ln w="9525">
            <a:noFill/>
            <a:miter lim="800000"/>
            <a:headEnd/>
            <a:tailEnd/>
          </a:ln>
          <a:effectLst/>
        </p:spPr>
      </p:pic>
      <p:pic>
        <p:nvPicPr>
          <p:cNvPr id="28" name="Picture 27"/>
          <p:cNvPicPr>
            <a:picLocks noChangeAspect="1" noChangeArrowheads="1"/>
          </p:cNvPicPr>
          <p:nvPr userDrawn="1"/>
        </p:nvPicPr>
        <p:blipFill>
          <a:blip r:embed="rId7" cstate="print">
            <a:clrChange>
              <a:clrFrom>
                <a:srgbClr val="FFFFFF"/>
              </a:clrFrom>
              <a:clrTo>
                <a:srgbClr val="FFFFFF">
                  <a:alpha val="0"/>
                </a:srgbClr>
              </a:clrTo>
            </a:clrChange>
          </a:blip>
          <a:srcRect l="34871" t="21007" r="34871" b="26967"/>
          <a:stretch>
            <a:fillRect/>
          </a:stretch>
        </p:blipFill>
        <p:spPr bwMode="auto">
          <a:xfrm>
            <a:off x="514350" y="770020"/>
            <a:ext cx="6648450" cy="6538943"/>
          </a:xfrm>
          <a:prstGeom prst="rect">
            <a:avLst/>
          </a:prstGeom>
          <a:noFill/>
          <a:ln w="9525">
            <a:noFill/>
            <a:miter lim="800000"/>
            <a:headEnd/>
            <a:tailEnd/>
          </a:ln>
        </p:spPr>
      </p:pic>
      <p:pic>
        <p:nvPicPr>
          <p:cNvPr id="29" name="Picture 2" descr="IITB"/>
          <p:cNvPicPr>
            <a:picLocks noChangeAspect="1" noChangeArrowheads="1"/>
          </p:cNvPicPr>
          <p:nvPr userDrawn="1"/>
        </p:nvPicPr>
        <p:blipFill>
          <a:blip r:embed="rId8" cstate="print"/>
          <a:srcRect/>
          <a:stretch>
            <a:fillRect/>
          </a:stretch>
        </p:blipFill>
        <p:spPr bwMode="auto">
          <a:xfrm>
            <a:off x="26151840" y="577516"/>
            <a:ext cx="6147435" cy="683725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diagramLayout" Target="../diagrams/layout1.xml"/><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emf"/><Relationship Id="rId1" Type="http://schemas.openxmlformats.org/officeDocument/2006/relationships/slideLayout" Target="../slideLayouts/slideLayout1.xml"/><Relationship Id="rId6" Type="http://schemas.openxmlformats.org/officeDocument/2006/relationships/diagramData" Target="../diagrams/data1.xml"/><Relationship Id="rId11" Type="http://schemas.openxmlformats.org/officeDocument/2006/relationships/image" Target="../media/image9.png"/><Relationship Id="rId5" Type="http://schemas.openxmlformats.org/officeDocument/2006/relationships/image" Target="../media/image8.png"/><Relationship Id="rId15" Type="http://schemas.openxmlformats.org/officeDocument/2006/relationships/image" Target="../media/image13.png"/><Relationship Id="rId10" Type="http://schemas.microsoft.com/office/2007/relationships/diagramDrawing" Target="../diagrams/drawing1.xml"/><Relationship Id="rId4" Type="http://schemas.openxmlformats.org/officeDocument/2006/relationships/image" Target="../media/image7.png"/><Relationship Id="rId9" Type="http://schemas.openxmlformats.org/officeDocument/2006/relationships/diagramColors" Target="../diagrams/colors1.xml"/><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2062" name="Text Box 14"/>
          <p:cNvSpPr txBox="1">
            <a:spLocks noChangeArrowheads="1"/>
          </p:cNvSpPr>
          <p:nvPr/>
        </p:nvSpPr>
        <p:spPr bwMode="auto">
          <a:xfrm>
            <a:off x="1208313" y="1353457"/>
            <a:ext cx="30689550" cy="2862322"/>
          </a:xfrm>
          <a:prstGeom prst="rect">
            <a:avLst/>
          </a:prstGeom>
          <a:noFill/>
          <a:ln w="9525">
            <a:noFill/>
            <a:miter lim="800000"/>
            <a:headEnd/>
            <a:tailEnd/>
          </a:ln>
          <a:effectLst/>
        </p:spPr>
        <p:txBody>
          <a:bodyPr wrap="square">
            <a:spAutoFit/>
          </a:bodyPr>
          <a:lstStyle/>
          <a:p>
            <a:pPr defTabSz="4389438">
              <a:spcBef>
                <a:spcPct val="50000"/>
              </a:spcBef>
            </a:pPr>
            <a:r>
              <a:rPr lang="en-US" sz="7200" b="1" dirty="0"/>
              <a:t>FORCE MODELING FOR OBLIQUE CUTTING</a:t>
            </a:r>
          </a:p>
          <a:p>
            <a:pPr defTabSz="4389438">
              <a:spcBef>
                <a:spcPct val="50000"/>
              </a:spcBef>
            </a:pPr>
            <a:r>
              <a:rPr lang="en-US" sz="7200" b="1" dirty="0"/>
              <a:t> ON NON-PLANAR SURFACES</a:t>
            </a:r>
          </a:p>
        </p:txBody>
      </p:sp>
      <p:sp>
        <p:nvSpPr>
          <p:cNvPr id="30" name="Text Box 9"/>
          <p:cNvSpPr txBox="1">
            <a:spLocks noChangeArrowheads="1"/>
          </p:cNvSpPr>
          <p:nvPr/>
        </p:nvSpPr>
        <p:spPr bwMode="auto">
          <a:xfrm>
            <a:off x="628650" y="10405535"/>
            <a:ext cx="7372350" cy="29565017"/>
          </a:xfrm>
          <a:prstGeom prst="rect">
            <a:avLst/>
          </a:prstGeom>
          <a:noFill/>
          <a:ln w="9525">
            <a:noFill/>
            <a:miter lim="800000"/>
            <a:headEnd/>
            <a:tailEnd/>
          </a:ln>
          <a:effectLst/>
        </p:spPr>
        <p:txBody>
          <a:bodyPr wrap="square">
            <a:spAutoFit/>
          </a:bodyPr>
          <a:lstStyle/>
          <a:p>
            <a:pPr algn="just" defTabSz="4389438" eaLnBrk="0" hangingPunct="0">
              <a:lnSpc>
                <a:spcPct val="95000"/>
              </a:lnSpc>
            </a:pPr>
            <a:r>
              <a:rPr lang="en-US" sz="2800" dirty="0">
                <a:latin typeface="Times New Roman" pitchFamily="18" charset="0"/>
              </a:rPr>
              <a:t>We see technology driven changes in the manufacturing processes everyday across the globe. As technology has been continuously evolving over the last few decades, the demand and importance of lowering the tolerance limit in various industries has been increasing. Industries like aerospace, automotive and die mold machining, are demanding a very high quality of the component which essentially leads to a demand for extremely tight tolerance limit in the manufacturing processes. </a:t>
            </a: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r>
              <a:rPr lang="en-US" sz="2800" dirty="0">
                <a:latin typeface="Times New Roman" pitchFamily="18" charset="0"/>
              </a:rPr>
              <a:t>Turbine and aircraft structural components are made up of high strength composites containing nickel, </a:t>
            </a:r>
            <a:r>
              <a:rPr lang="en-US" sz="2800" dirty="0" err="1">
                <a:latin typeface="Times New Roman" pitchFamily="18" charset="0"/>
              </a:rPr>
              <a:t>aluminium</a:t>
            </a:r>
            <a:r>
              <a:rPr lang="en-US" sz="2800" dirty="0">
                <a:latin typeface="Times New Roman" pitchFamily="18" charset="0"/>
              </a:rPr>
              <a:t> and titanium alloys. These composites exhibit magnificent mechanical properties but conventional 3-axis milling process does not meet the required tolerance limit. This happens because the tool undergoes deflection due to high forces while cutting. Tool wear over time reduces the tool life significantly, and it essentially governs the duration for which the given tool can be used without compromising the quality (or surface roughness) and accuracy (or deviation from desired surface profile) of the machined part. Apart from tool deflection and tool wear, tool accessibility is also an important concern in free form surfaces manufacturing. All of these shortcomings can be solved by taking the conventional milling process to the next level, by introducing two more degrees of freedom, the lead and tilt angles. Lead and tilt angles determine the orientation of the cutting tool. Cutting forces experienced by the tool can be significantly reduced by the selection of appropriate lead and tilt angles under certain machining conditions. It also gives us more accessibility to cut complex shapes.</a:t>
            </a:r>
          </a:p>
          <a:p>
            <a:pPr algn="l" defTabSz="4389438" eaLnBrk="0" hangingPunct="0">
              <a:lnSpc>
                <a:spcPct val="95000"/>
              </a:lnSpc>
            </a:pPr>
            <a:endParaRPr lang="en-US" sz="2800" dirty="0">
              <a:latin typeface="Times New Roman" pitchFamily="18" charset="0"/>
            </a:endParaRPr>
          </a:p>
          <a:p>
            <a:pPr algn="just" defTabSz="4389438" eaLnBrk="0" hangingPunct="0">
              <a:lnSpc>
                <a:spcPct val="95000"/>
              </a:lnSpc>
            </a:pPr>
            <a:r>
              <a:rPr lang="en-US" sz="2800" dirty="0">
                <a:latin typeface="Times New Roman" pitchFamily="18" charset="0"/>
              </a:rPr>
              <a:t>Many empirical, analytical and numerical models have been developed for the prediction of cutting forces in 5-axis milling process. All the available methods are not very generic in nature and their results are based on some specific cases of workpiece material and tool geometry. </a:t>
            </a: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r>
              <a:rPr lang="en-US" sz="2800" dirty="0">
                <a:latin typeface="Times New Roman" pitchFamily="18" charset="0"/>
              </a:rPr>
              <a:t>The motivation for this study comes from the fact that being a very crucial subject of study, there exists a literature and experimental gap between the research required in precision machining and research which has been done till date.</a:t>
            </a: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r>
              <a:rPr lang="en-US" sz="2800" dirty="0">
                <a:latin typeface="Times New Roman" pitchFamily="18" charset="0"/>
              </a:rPr>
              <a:t>The main aim of this project is to develop and generalize the methodology to predict the cutting forces and torque experienced by the tool during the 5-axis milling process. These forces are dependent on various factors such as 1) tool geometry 2) machining parameters like tool orientation, feed, speed, cutting depth and 3) workpiece </a:t>
            </a:r>
            <a:r>
              <a:rPr lang="en-US" sz="2800" baseline="-25000" dirty="0">
                <a:latin typeface="Times New Roman" pitchFamily="18" charset="0"/>
              </a:rPr>
              <a:t>material</a:t>
            </a:r>
            <a:r>
              <a:rPr lang="en-US" sz="2800" dirty="0">
                <a:latin typeface="Times New Roman" pitchFamily="18" charset="0"/>
              </a:rPr>
              <a:t> characteristics.</a:t>
            </a:r>
          </a:p>
        </p:txBody>
      </p:sp>
      <p:sp>
        <p:nvSpPr>
          <p:cNvPr id="32" name="Text Box 11"/>
          <p:cNvSpPr txBox="1">
            <a:spLocks noChangeArrowheads="1"/>
          </p:cNvSpPr>
          <p:nvPr/>
        </p:nvSpPr>
        <p:spPr bwMode="auto">
          <a:xfrm>
            <a:off x="24917400" y="8227907"/>
            <a:ext cx="7372350" cy="1415772"/>
          </a:xfrm>
          <a:prstGeom prst="rect">
            <a:avLst/>
          </a:prstGeom>
          <a:noFill/>
          <a:ln w="9525">
            <a:noFill/>
            <a:miter lim="800000"/>
            <a:headEnd/>
            <a:tailEnd/>
          </a:ln>
          <a:effectLst/>
        </p:spPr>
        <p:txBody>
          <a:bodyPr>
            <a:spAutoFit/>
          </a:bodyPr>
          <a:lstStyle/>
          <a:p>
            <a:pPr defTabSz="4389438">
              <a:spcBef>
                <a:spcPct val="50000"/>
              </a:spcBef>
            </a:pPr>
            <a:r>
              <a:rPr lang="en-US" b="1" dirty="0"/>
              <a:t>Results</a:t>
            </a:r>
          </a:p>
        </p:txBody>
      </p:sp>
      <mc:AlternateContent xmlns:mc="http://schemas.openxmlformats.org/markup-compatibility/2006">
        <mc:Choice xmlns:a14="http://schemas.microsoft.com/office/drawing/2010/main" Requires="a14">
          <p:sp>
            <p:nvSpPr>
              <p:cNvPr id="40" name="Text Box 39"/>
              <p:cNvSpPr txBox="1">
                <a:spLocks noChangeArrowheads="1"/>
              </p:cNvSpPr>
              <p:nvPr/>
            </p:nvSpPr>
            <p:spPr bwMode="auto">
              <a:xfrm>
                <a:off x="16792575" y="10454640"/>
                <a:ext cx="7324725" cy="30662194"/>
              </a:xfrm>
              <a:prstGeom prst="rect">
                <a:avLst/>
              </a:prstGeom>
              <a:noFill/>
              <a:ln w="57150" cmpd="thinThick">
                <a:noFill/>
                <a:miter lim="800000"/>
                <a:headEnd/>
                <a:tailEnd/>
              </a:ln>
              <a:effectLst/>
            </p:spPr>
            <p:txBody>
              <a:bodyPr wrap="square" lIns="61170" tIns="30584" rIns="61170" bIns="30584">
                <a:spAutoFit/>
              </a:bodyPr>
              <a:lstStyle/>
              <a:p>
                <a:pPr algn="l"/>
                <a:r>
                  <a:rPr lang="en-US" sz="2800" b="1" dirty="0">
                    <a:solidFill>
                      <a:schemeClr val="tx1">
                        <a:lumMod val="85000"/>
                        <a:lumOff val="15000"/>
                      </a:schemeClr>
                    </a:solidFill>
                    <a:latin typeface="Times New Roman" panose="02020603050405020304" pitchFamily="18" charset="0"/>
                    <a:cs typeface="Times New Roman" panose="02020603050405020304" pitchFamily="18" charset="0"/>
                  </a:rPr>
                  <a:t>Cutting Zone:</a:t>
                </a:r>
              </a:p>
              <a:p>
                <a:pPr algn="just"/>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Identified by removing two sets of points from the set of cutting points: </a:t>
                </a:r>
              </a:p>
              <a:p>
                <a:pPr marL="601218" lvl="1" indent="-400050" algn="l">
                  <a:buFont typeface="+mj-lt"/>
                  <a:buAutoNum type="romanLcPeriod"/>
                </a:pP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Points above the cutting depth</a:t>
                </a:r>
              </a:p>
              <a:p>
                <a:pPr marL="601218" lvl="1" indent="-400050" algn="l">
                  <a:buFont typeface="+mj-lt"/>
                  <a:buAutoNum type="romanLcPeriod"/>
                </a:pP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Points lying opposite to the direction of the feed in FCN coordinate system</a:t>
                </a:r>
              </a:p>
              <a:p>
                <a:pPr indent="-256032" algn="l">
                  <a:lnSpc>
                    <a:spcPct val="150000"/>
                  </a:lnSpc>
                </a:pPr>
                <a14:m>
                  <m:oMathPara xmlns:m="http://schemas.openxmlformats.org/officeDocument/2006/math">
                    <m:oMathParaPr>
                      <m:jc m:val="centerGroup"/>
                    </m:oMathParaPr>
                    <m:oMath xmlns:m="http://schemas.openxmlformats.org/officeDocument/2006/math">
                      <m:r>
                        <a:rPr lang="en-US" sz="2400" i="1">
                          <a:solidFill>
                            <a:schemeClr val="tx1">
                              <a:lumMod val="85000"/>
                              <a:lumOff val="15000"/>
                            </a:schemeClr>
                          </a:solidFill>
                          <a:latin typeface="Cambria Math" panose="02040503050406030204" pitchFamily="18" charset="0"/>
                        </a:rPr>
                        <m:t>𝑃</m:t>
                      </m:r>
                      <m:d>
                        <m:dPr>
                          <m:ctrlPr>
                            <a:rPr lang="en-US" sz="2400" i="1">
                              <a:solidFill>
                                <a:schemeClr val="tx1">
                                  <a:lumMod val="85000"/>
                                  <a:lumOff val="15000"/>
                                </a:schemeClr>
                              </a:solidFill>
                              <a:latin typeface="Cambria Math" panose="02040503050406030204" pitchFamily="18" charset="0"/>
                            </a:rPr>
                          </m:ctrlPr>
                        </m:dPr>
                        <m:e>
                          <m:r>
                            <a:rPr lang="en-US" sz="2400" i="1">
                              <a:solidFill>
                                <a:schemeClr val="tx1">
                                  <a:lumMod val="85000"/>
                                  <a:lumOff val="15000"/>
                                </a:schemeClr>
                              </a:solidFill>
                              <a:latin typeface="Cambria Math" panose="02040503050406030204" pitchFamily="18" charset="0"/>
                            </a:rPr>
                            <m:t>𝑖</m:t>
                          </m:r>
                          <m:r>
                            <a:rPr lang="en-US" sz="2400" i="1">
                              <a:solidFill>
                                <a:schemeClr val="tx1">
                                  <a:lumMod val="85000"/>
                                  <a:lumOff val="15000"/>
                                </a:schemeClr>
                              </a:solidFill>
                              <a:latin typeface="Cambria Math" panose="02040503050406030204" pitchFamily="18" charset="0"/>
                            </a:rPr>
                            <m:t>,</m:t>
                          </m:r>
                          <m:r>
                            <a:rPr lang="en-US" sz="2400" i="1">
                              <a:solidFill>
                                <a:schemeClr val="tx1">
                                  <a:lumMod val="85000"/>
                                  <a:lumOff val="15000"/>
                                </a:schemeClr>
                              </a:solidFill>
                              <a:latin typeface="Cambria Math" panose="02040503050406030204" pitchFamily="18" charset="0"/>
                            </a:rPr>
                            <m:t>𝑗</m:t>
                          </m:r>
                        </m:e>
                      </m:d>
                      <m:r>
                        <a:rPr lang="en-US" sz="2400">
                          <a:solidFill>
                            <a:schemeClr val="tx1">
                              <a:lumMod val="85000"/>
                              <a:lumOff val="15000"/>
                            </a:schemeClr>
                          </a:solidFill>
                          <a:latin typeface="Cambria Math" panose="02040503050406030204" pitchFamily="18" charset="0"/>
                        </a:rPr>
                        <m:t>=</m:t>
                      </m:r>
                      <m:d>
                        <m:dPr>
                          <m:ctrlPr>
                            <a:rPr lang="en-US" sz="2400" i="1">
                              <a:solidFill>
                                <a:schemeClr val="tx1">
                                  <a:lumMod val="85000"/>
                                  <a:lumOff val="15000"/>
                                </a:schemeClr>
                              </a:solidFill>
                              <a:latin typeface="Cambria Math" panose="02040503050406030204" pitchFamily="18" charset="0"/>
                            </a:rPr>
                          </m:ctrlPr>
                        </m:dPr>
                        <m:e>
                          <m:r>
                            <a:rPr lang="en-US" sz="2400">
                              <a:solidFill>
                                <a:schemeClr val="tx1">
                                  <a:lumMod val="85000"/>
                                  <a:lumOff val="15000"/>
                                </a:schemeClr>
                              </a:solidFill>
                              <a:latin typeface="Cambria Math" panose="02040503050406030204" pitchFamily="18" charset="0"/>
                            </a:rPr>
                            <m:t> </m:t>
                          </m:r>
                          <m:r>
                            <m:rPr>
                              <m:sty m:val="p"/>
                            </m:rPr>
                            <a:rPr lang="en-US" sz="2400">
                              <a:solidFill>
                                <a:schemeClr val="tx1">
                                  <a:lumMod val="85000"/>
                                  <a:lumOff val="15000"/>
                                </a:schemeClr>
                              </a:solidFill>
                              <a:latin typeface="Cambria Math" panose="02040503050406030204" pitchFamily="18" charset="0"/>
                            </a:rPr>
                            <m:t>z</m:t>
                          </m:r>
                          <m:d>
                            <m:dPr>
                              <m:ctrlPr>
                                <a:rPr lang="en-US" sz="2400" i="1">
                                  <a:solidFill>
                                    <a:schemeClr val="tx1">
                                      <a:lumMod val="85000"/>
                                      <a:lumOff val="15000"/>
                                    </a:schemeClr>
                                  </a:solidFill>
                                  <a:latin typeface="Cambria Math" panose="02040503050406030204" pitchFamily="18" charset="0"/>
                                </a:rPr>
                              </m:ctrlPr>
                            </m:dPr>
                            <m:e>
                              <m:r>
                                <m:rPr>
                                  <m:sty m:val="p"/>
                                </m:rPr>
                                <a:rPr lang="en-US" sz="2400">
                                  <a:solidFill>
                                    <a:schemeClr val="tx1">
                                      <a:lumMod val="85000"/>
                                      <a:lumOff val="15000"/>
                                    </a:schemeClr>
                                  </a:solidFill>
                                  <a:latin typeface="Cambria Math" panose="02040503050406030204" pitchFamily="18" charset="0"/>
                                </a:rPr>
                                <m:t>i</m:t>
                              </m:r>
                              <m:r>
                                <a:rPr lang="en-US" sz="2400">
                                  <a:solidFill>
                                    <a:schemeClr val="tx1">
                                      <a:lumMod val="85000"/>
                                      <a:lumOff val="15000"/>
                                    </a:schemeClr>
                                  </a:solidFill>
                                  <a:latin typeface="Cambria Math" panose="02040503050406030204" pitchFamily="18" charset="0"/>
                                </a:rPr>
                                <m:t>,</m:t>
                              </m:r>
                              <m:r>
                                <m:rPr>
                                  <m:sty m:val="p"/>
                                </m:rPr>
                                <a:rPr lang="en-US" sz="2400">
                                  <a:solidFill>
                                    <a:schemeClr val="tx1">
                                      <a:lumMod val="85000"/>
                                      <a:lumOff val="15000"/>
                                    </a:schemeClr>
                                  </a:solidFill>
                                  <a:latin typeface="Cambria Math" panose="02040503050406030204" pitchFamily="18" charset="0"/>
                                </a:rPr>
                                <m:t>j</m:t>
                              </m:r>
                            </m:e>
                          </m:d>
                          <m:r>
                            <a:rPr lang="en-US" sz="2400">
                              <a:solidFill>
                                <a:schemeClr val="tx1">
                                  <a:lumMod val="85000"/>
                                  <a:lumOff val="15000"/>
                                </a:schemeClr>
                              </a:solidFill>
                              <a:latin typeface="Cambria Math" panose="02040503050406030204" pitchFamily="18" charset="0"/>
                            </a:rPr>
                            <m:t>&gt;</m:t>
                          </m:r>
                          <m:r>
                            <a:rPr lang="en-US" sz="2400" i="1">
                              <a:solidFill>
                                <a:schemeClr val="tx1">
                                  <a:lumMod val="85000"/>
                                  <a:lumOff val="15000"/>
                                </a:schemeClr>
                              </a:solidFill>
                              <a:latin typeface="Cambria Math" panose="02040503050406030204" pitchFamily="18" charset="0"/>
                            </a:rPr>
                            <m:t>𝑐𝑢𝑡𝑡𝑖𝑛𝑔</m:t>
                          </m:r>
                          <m:r>
                            <a:rPr lang="en-US" sz="2400" i="1">
                              <a:solidFill>
                                <a:schemeClr val="tx1">
                                  <a:lumMod val="85000"/>
                                  <a:lumOff val="15000"/>
                                </a:schemeClr>
                              </a:solidFill>
                              <a:latin typeface="Cambria Math" panose="02040503050406030204" pitchFamily="18" charset="0"/>
                            </a:rPr>
                            <m:t> </m:t>
                          </m:r>
                          <m:r>
                            <a:rPr lang="en-US" sz="2400" i="1">
                              <a:solidFill>
                                <a:schemeClr val="tx1">
                                  <a:lumMod val="85000"/>
                                  <a:lumOff val="15000"/>
                                </a:schemeClr>
                              </a:solidFill>
                              <a:latin typeface="Cambria Math" panose="02040503050406030204" pitchFamily="18" charset="0"/>
                            </a:rPr>
                            <m:t>𝑑𝑒𝑝𝑡h</m:t>
                          </m:r>
                        </m:e>
                      </m:d>
                      <m:r>
                        <a:rPr lang="en-US" sz="2400" i="1">
                          <a:solidFill>
                            <a:schemeClr val="tx1">
                              <a:lumMod val="85000"/>
                              <a:lumOff val="15000"/>
                            </a:schemeClr>
                          </a:solidFill>
                          <a:latin typeface="Cambria Math" panose="02040503050406030204" pitchFamily="18" charset="0"/>
                        </a:rPr>
                        <m:t> &amp;&amp; (</m:t>
                      </m:r>
                      <m:acc>
                        <m:accPr>
                          <m:chr m:val="⃗"/>
                          <m:ctrlPr>
                            <a:rPr lang="en-US" sz="2400" i="1">
                              <a:solidFill>
                                <a:schemeClr val="tx1">
                                  <a:lumMod val="85000"/>
                                  <a:lumOff val="15000"/>
                                </a:schemeClr>
                              </a:solidFill>
                              <a:latin typeface="Cambria Math" panose="02040503050406030204" pitchFamily="18" charset="0"/>
                            </a:rPr>
                          </m:ctrlPr>
                        </m:accPr>
                        <m:e>
                          <m:r>
                            <a:rPr lang="en-US" sz="2400" i="1">
                              <a:solidFill>
                                <a:schemeClr val="tx1">
                                  <a:lumMod val="85000"/>
                                  <a:lumOff val="15000"/>
                                </a:schemeClr>
                              </a:solidFill>
                              <a:latin typeface="Cambria Math" panose="02040503050406030204" pitchFamily="18" charset="0"/>
                            </a:rPr>
                            <m:t>𝑓𝑒𝑒𝑑</m:t>
                          </m:r>
                        </m:e>
                      </m:acc>
                      <m:r>
                        <a:rPr lang="en-US" sz="2400" i="1">
                          <a:solidFill>
                            <a:schemeClr val="tx1">
                              <a:lumMod val="85000"/>
                              <a:lumOff val="15000"/>
                            </a:schemeClr>
                          </a:solidFill>
                          <a:latin typeface="Cambria Math" panose="02040503050406030204" pitchFamily="18" charset="0"/>
                        </a:rPr>
                        <m:t>.</m:t>
                      </m:r>
                      <m:acc>
                        <m:accPr>
                          <m:chr m:val="⃗"/>
                          <m:ctrlPr>
                            <a:rPr lang="en-US" sz="2400" i="1">
                              <a:solidFill>
                                <a:schemeClr val="tx1">
                                  <a:lumMod val="85000"/>
                                  <a:lumOff val="15000"/>
                                </a:schemeClr>
                              </a:solidFill>
                              <a:latin typeface="Cambria Math" panose="02040503050406030204" pitchFamily="18" charset="0"/>
                            </a:rPr>
                          </m:ctrlPr>
                        </m:accPr>
                        <m:e>
                          <m:r>
                            <a:rPr lang="en-US" sz="2400" i="1">
                              <a:solidFill>
                                <a:schemeClr val="tx1">
                                  <a:lumMod val="85000"/>
                                  <a:lumOff val="15000"/>
                                </a:schemeClr>
                              </a:solidFill>
                              <a:latin typeface="Cambria Math" panose="02040503050406030204" pitchFamily="18" charset="0"/>
                            </a:rPr>
                            <m:t>𝑂𝑋</m:t>
                          </m:r>
                        </m:e>
                      </m:acc>
                      <m:r>
                        <a:rPr lang="en-US" sz="2400" i="1">
                          <a:solidFill>
                            <a:schemeClr val="tx1">
                              <a:lumMod val="85000"/>
                              <a:lumOff val="15000"/>
                            </a:schemeClr>
                          </a:solidFill>
                          <a:latin typeface="Cambria Math" panose="02040503050406030204" pitchFamily="18" charset="0"/>
                        </a:rPr>
                        <m:t>(</m:t>
                      </m:r>
                      <m:r>
                        <a:rPr lang="en-US" sz="2400" i="1">
                          <a:solidFill>
                            <a:schemeClr val="tx1">
                              <a:lumMod val="85000"/>
                              <a:lumOff val="15000"/>
                            </a:schemeClr>
                          </a:solidFill>
                          <a:latin typeface="Cambria Math" panose="02040503050406030204" pitchFamily="18" charset="0"/>
                        </a:rPr>
                        <m:t>𝑗</m:t>
                      </m:r>
                      <m:r>
                        <a:rPr lang="en-US" sz="2400" i="1">
                          <a:solidFill>
                            <a:schemeClr val="tx1">
                              <a:lumMod val="85000"/>
                              <a:lumOff val="15000"/>
                            </a:schemeClr>
                          </a:solidFill>
                          <a:latin typeface="Cambria Math" panose="02040503050406030204" pitchFamily="18" charset="0"/>
                        </a:rPr>
                        <m:t>,</m:t>
                      </m:r>
                      <m:r>
                        <a:rPr lang="en-US" sz="2400" i="1">
                          <a:solidFill>
                            <a:schemeClr val="tx1">
                              <a:lumMod val="85000"/>
                              <a:lumOff val="15000"/>
                            </a:schemeClr>
                          </a:solidFill>
                          <a:latin typeface="Cambria Math" panose="02040503050406030204" pitchFamily="18" charset="0"/>
                        </a:rPr>
                        <m:t>𝑖</m:t>
                      </m:r>
                      <m:r>
                        <a:rPr lang="en-US" sz="2400" i="1">
                          <a:solidFill>
                            <a:schemeClr val="tx1">
                              <a:lumMod val="85000"/>
                              <a:lumOff val="15000"/>
                            </a:schemeClr>
                          </a:solidFill>
                          <a:latin typeface="Cambria Math" panose="02040503050406030204" pitchFamily="18" charset="0"/>
                        </a:rPr>
                        <m:t>))</m:t>
                      </m:r>
                    </m:oMath>
                  </m:oMathPara>
                </a14:m>
                <a:endParaRPr lang="en-US" sz="2400" dirty="0">
                  <a:solidFill>
                    <a:schemeClr val="tx1">
                      <a:lumMod val="85000"/>
                      <a:lumOff val="15000"/>
                    </a:schemeClr>
                  </a:solidFill>
                  <a:latin typeface="Times New Roman" panose="02020603050405020304" pitchFamily="18" charset="0"/>
                  <a:cs typeface="Times New Roman" panose="02020603050405020304" pitchFamily="18" charset="0"/>
                </a:endParaRPr>
              </a:p>
              <a:p>
                <a:pPr algn="l" defTabSz="612775" eaLnBrk="0" hangingPunct="0">
                  <a:lnSpc>
                    <a:spcPct val="95000"/>
                  </a:lnSpc>
                </a:pPr>
                <a:endParaRPr lang="en-US" sz="2800" dirty="0">
                  <a:latin typeface="Times New Roman" panose="02020603050405020304" pitchFamily="18" charset="0"/>
                  <a:cs typeface="Times New Roman" panose="02020603050405020304" pitchFamily="18" charset="0"/>
                </a:endParaRPr>
              </a:p>
              <a:p>
                <a:pPr algn="l" defTabSz="612775" eaLnBrk="0" hangingPunct="0">
                  <a:lnSpc>
                    <a:spcPct val="95000"/>
                  </a:lnSpc>
                </a:pPr>
                <a:endParaRPr lang="en-US" sz="2800" dirty="0">
                  <a:latin typeface="Times New Roman" panose="02020603050405020304" pitchFamily="18" charset="0"/>
                  <a:cs typeface="Times New Roman" panose="02020603050405020304" pitchFamily="18" charset="0"/>
                </a:endParaRPr>
              </a:p>
              <a:p>
                <a:pPr algn="l" defTabSz="612775" eaLnBrk="0" hangingPunct="0">
                  <a:lnSpc>
                    <a:spcPct val="95000"/>
                  </a:lnSpc>
                </a:pPr>
                <a:endParaRPr lang="en-US" sz="2800" dirty="0">
                  <a:latin typeface="Times New Roman" panose="02020603050405020304" pitchFamily="18" charset="0"/>
                  <a:cs typeface="Times New Roman" panose="02020603050405020304" pitchFamily="18" charset="0"/>
                </a:endParaRPr>
              </a:p>
              <a:p>
                <a:pPr algn="l" defTabSz="612775" eaLnBrk="0" hangingPunct="0">
                  <a:lnSpc>
                    <a:spcPct val="95000"/>
                  </a:lnSpc>
                </a:pPr>
                <a:endParaRPr lang="en-US" sz="2800" dirty="0">
                  <a:latin typeface="Times New Roman" panose="02020603050405020304" pitchFamily="18" charset="0"/>
                  <a:cs typeface="Times New Roman" panose="02020603050405020304" pitchFamily="18" charset="0"/>
                </a:endParaRPr>
              </a:p>
              <a:p>
                <a:pPr algn="l" defTabSz="612775" eaLnBrk="0" hangingPunct="0">
                  <a:lnSpc>
                    <a:spcPct val="95000"/>
                  </a:lnSpc>
                </a:pPr>
                <a:endParaRPr lang="en-US" sz="2800" dirty="0">
                  <a:latin typeface="Times New Roman" panose="02020603050405020304" pitchFamily="18" charset="0"/>
                  <a:cs typeface="Times New Roman" panose="02020603050405020304" pitchFamily="18" charset="0"/>
                </a:endParaRPr>
              </a:p>
              <a:p>
                <a:pPr algn="l" defTabSz="612775" eaLnBrk="0" hangingPunct="0">
                  <a:lnSpc>
                    <a:spcPct val="95000"/>
                  </a:lnSpc>
                </a:pPr>
                <a:endParaRPr lang="en-US" sz="2800" dirty="0">
                  <a:latin typeface="Times New Roman" panose="02020603050405020304" pitchFamily="18" charset="0"/>
                  <a:cs typeface="Times New Roman" panose="02020603050405020304" pitchFamily="18" charset="0"/>
                </a:endParaRPr>
              </a:p>
              <a:p>
                <a:pPr algn="l" defTabSz="612775" eaLnBrk="0" hangingPunct="0">
                  <a:lnSpc>
                    <a:spcPct val="95000"/>
                  </a:lnSpc>
                </a:pPr>
                <a:endParaRPr lang="en-US" sz="2800" dirty="0">
                  <a:latin typeface="Times New Roman" panose="02020603050405020304" pitchFamily="18" charset="0"/>
                  <a:cs typeface="Times New Roman" panose="02020603050405020304" pitchFamily="18" charset="0"/>
                </a:endParaRPr>
              </a:p>
              <a:p>
                <a:pPr algn="l" defTabSz="612775" eaLnBrk="0" hangingPunct="0">
                  <a:lnSpc>
                    <a:spcPct val="95000"/>
                  </a:lnSpc>
                </a:pPr>
                <a:endParaRPr lang="en-US" sz="2800" dirty="0">
                  <a:latin typeface="Times New Roman" panose="02020603050405020304" pitchFamily="18" charset="0"/>
                  <a:cs typeface="Times New Roman" panose="02020603050405020304" pitchFamily="18" charset="0"/>
                </a:endParaRPr>
              </a:p>
              <a:p>
                <a:pPr algn="l" defTabSz="612775" eaLnBrk="0" hangingPunct="0">
                  <a:lnSpc>
                    <a:spcPct val="95000"/>
                  </a:lnSpc>
                </a:pPr>
                <a:endParaRPr lang="en-US" sz="2800" dirty="0">
                  <a:latin typeface="Times New Roman" panose="02020603050405020304" pitchFamily="18" charset="0"/>
                  <a:cs typeface="Times New Roman" panose="02020603050405020304" pitchFamily="18" charset="0"/>
                </a:endParaRPr>
              </a:p>
              <a:p>
                <a:pPr algn="l" defTabSz="612775" eaLnBrk="0" hangingPunct="0">
                  <a:lnSpc>
                    <a:spcPct val="95000"/>
                  </a:lnSpc>
                </a:pPr>
                <a:endParaRPr lang="en-US" sz="2800" dirty="0">
                  <a:latin typeface="Times New Roman" panose="02020603050405020304" pitchFamily="18" charset="0"/>
                  <a:cs typeface="Times New Roman" panose="02020603050405020304" pitchFamily="18" charset="0"/>
                </a:endParaRPr>
              </a:p>
              <a:p>
                <a:pPr algn="l" defTabSz="612775" eaLnBrk="0" hangingPunct="0">
                  <a:lnSpc>
                    <a:spcPct val="95000"/>
                  </a:lnSpc>
                </a:pPr>
                <a:endParaRPr lang="en-US" sz="2800" dirty="0">
                  <a:latin typeface="Times New Roman" panose="02020603050405020304" pitchFamily="18" charset="0"/>
                  <a:cs typeface="Times New Roman" panose="02020603050405020304" pitchFamily="18" charset="0"/>
                </a:endParaRPr>
              </a:p>
              <a:p>
                <a:pPr algn="l" defTabSz="612775" eaLnBrk="0" hangingPunct="0">
                  <a:lnSpc>
                    <a:spcPct val="95000"/>
                  </a:lnSpc>
                </a:pPr>
                <a:endParaRPr lang="en-US" sz="2800" dirty="0">
                  <a:latin typeface="Times New Roman" panose="02020603050405020304" pitchFamily="18" charset="0"/>
                  <a:cs typeface="Times New Roman" panose="02020603050405020304" pitchFamily="18" charset="0"/>
                </a:endParaRPr>
              </a:p>
              <a:p>
                <a:pPr algn="l" defTabSz="612775" eaLnBrk="0" hangingPunct="0">
                  <a:lnSpc>
                    <a:spcPct val="95000"/>
                  </a:lnSpc>
                </a:pPr>
                <a:endParaRPr lang="en-US" sz="2800" b="1" dirty="0">
                  <a:latin typeface="Times New Roman" panose="02020603050405020304" pitchFamily="18" charset="0"/>
                  <a:cs typeface="Times New Roman" panose="02020603050405020304" pitchFamily="18" charset="0"/>
                </a:endParaRPr>
              </a:p>
              <a:p>
                <a:pPr algn="l" defTabSz="612775" eaLnBrk="0" hangingPunct="0">
                  <a:lnSpc>
                    <a:spcPct val="95000"/>
                  </a:lnSpc>
                </a:pPr>
                <a:r>
                  <a:rPr lang="en-US" sz="2800" b="1" dirty="0">
                    <a:latin typeface="Times New Roman" panose="02020603050405020304" pitchFamily="18" charset="0"/>
                    <a:cs typeface="Times New Roman" panose="02020603050405020304" pitchFamily="18" charset="0"/>
                  </a:rPr>
                  <a:t>Chip Dimensions:</a:t>
                </a:r>
              </a:p>
              <a:p>
                <a:pPr algn="l"/>
                <a:r>
                  <a:rPr lang="en-IN" sz="2800" dirty="0">
                    <a:latin typeface="Times New Roman" panose="02020603050405020304" pitchFamily="18" charset="0"/>
                    <a:cs typeface="Times New Roman" panose="02020603050405020304" pitchFamily="18" charset="0"/>
                  </a:rPr>
                  <a:t>There are three geometric parameters which are as follows: </a:t>
                </a:r>
              </a:p>
              <a:p>
                <a:pPr marL="601218" lvl="1" indent="-400050" algn="l">
                  <a:spcAft>
                    <a:spcPts val="600"/>
                  </a:spcAft>
                  <a:buFont typeface="+mj-lt"/>
                  <a:buAutoNum type="romanLcPeriod"/>
                </a:pPr>
                <a:r>
                  <a:rPr lang="en-IN" sz="2800" b="1" dirty="0">
                    <a:latin typeface="Times New Roman" panose="02020603050405020304" pitchFamily="18" charset="0"/>
                    <a:cs typeface="Times New Roman" panose="02020603050405020304" pitchFamily="18" charset="0"/>
                  </a:rPr>
                  <a:t>Chip thickness: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𝑡</m:t>
                        </m:r>
                      </m:e>
                      <m:sub>
                        <m:r>
                          <a:rPr lang="en-US" sz="2800" i="1">
                            <a:latin typeface="Cambria Math" panose="02040503050406030204" pitchFamily="18" charset="0"/>
                          </a:rPr>
                          <m:t>𝑛</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𝑆</m:t>
                        </m:r>
                      </m:e>
                      <m:sub>
                        <m:r>
                          <a:rPr lang="en-US" sz="2800" i="1">
                            <a:latin typeface="Cambria Math" panose="02040503050406030204" pitchFamily="18" charset="0"/>
                          </a:rPr>
                          <m:t>𝑡</m:t>
                        </m:r>
                      </m:sub>
                    </m:sSub>
                    <m:r>
                      <a:rPr lang="en-US" sz="2800" i="1">
                        <a:latin typeface="Cambria Math" panose="02040503050406030204" pitchFamily="18" charset="0"/>
                      </a:rPr>
                      <m:t>,</m:t>
                    </m:r>
                    <m:r>
                      <m:rPr>
                        <m:sty m:val="p"/>
                      </m:rPr>
                      <a:rPr lang="en-US" sz="2800">
                        <a:latin typeface="Cambria Math" panose="02040503050406030204" pitchFamily="18" charset="0"/>
                      </a:rPr>
                      <m:t>Φ</m:t>
                    </m:r>
                    <m:r>
                      <a:rPr lang="en-US" sz="2800">
                        <a:latin typeface="Cambria Math" panose="02040503050406030204" pitchFamily="18" charset="0"/>
                      </a:rPr>
                      <m:t>,</m:t>
                    </m:r>
                    <m:r>
                      <m:rPr>
                        <m:sty m:val="p"/>
                      </m:rPr>
                      <a:rPr lang="en-US" sz="2800">
                        <a:latin typeface="Cambria Math" panose="02040503050406030204" pitchFamily="18" charset="0"/>
                      </a:rPr>
                      <m:t>K</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𝑆</m:t>
                        </m:r>
                      </m:e>
                      <m:sub>
                        <m:r>
                          <a:rPr lang="en-US" sz="2800" i="1">
                            <a:latin typeface="Cambria Math" panose="02040503050406030204" pitchFamily="18" charset="0"/>
                          </a:rPr>
                          <m:t>𝑡</m:t>
                        </m:r>
                      </m:sub>
                    </m:sSub>
                    <m:func>
                      <m:funcPr>
                        <m:ctrlPr>
                          <a:rPr lang="en-US" sz="2800" i="1">
                            <a:latin typeface="Cambria Math" panose="02040503050406030204" pitchFamily="18" charset="0"/>
                          </a:rPr>
                        </m:ctrlPr>
                      </m:funcPr>
                      <m:fName>
                        <m:r>
                          <m:rPr>
                            <m:sty m:val="p"/>
                          </m:rPr>
                          <a:rPr lang="en-US" sz="2800">
                            <a:latin typeface="Cambria Math" panose="02040503050406030204" pitchFamily="18" charset="0"/>
                          </a:rPr>
                          <m:t>sin</m:t>
                        </m:r>
                      </m:fName>
                      <m:e>
                        <m:r>
                          <m:rPr>
                            <m:sty m:val="p"/>
                          </m:rPr>
                          <a:rPr lang="en-US" sz="2800">
                            <a:latin typeface="Cambria Math" panose="02040503050406030204" pitchFamily="18" charset="0"/>
                          </a:rPr>
                          <m:t>Φ</m:t>
                        </m:r>
                      </m:e>
                    </m:func>
                    <m:func>
                      <m:funcPr>
                        <m:ctrlPr>
                          <a:rPr lang="en-US" sz="2800" i="1">
                            <a:latin typeface="Cambria Math" panose="02040503050406030204" pitchFamily="18" charset="0"/>
                          </a:rPr>
                        </m:ctrlPr>
                      </m:funcPr>
                      <m:fName>
                        <m:r>
                          <m:rPr>
                            <m:sty m:val="p"/>
                          </m:rPr>
                          <a:rPr lang="en-US" sz="2800">
                            <a:latin typeface="Cambria Math" panose="02040503050406030204" pitchFamily="18" charset="0"/>
                          </a:rPr>
                          <m:t>sin</m:t>
                        </m:r>
                      </m:fName>
                      <m:e>
                        <m:r>
                          <a:rPr lang="en-US" sz="2800" i="1">
                            <a:latin typeface="Cambria Math" panose="02040503050406030204" pitchFamily="18" charset="0"/>
                          </a:rPr>
                          <m:t>𝐾</m:t>
                        </m:r>
                      </m:e>
                    </m:func>
                  </m:oMath>
                </a14:m>
                <a:endParaRPr lang="en-IN" sz="2800" dirty="0">
                  <a:latin typeface="Times New Roman" panose="02020603050405020304" pitchFamily="18" charset="0"/>
                  <a:cs typeface="Times New Roman" panose="02020603050405020304" pitchFamily="18" charset="0"/>
                </a:endParaRPr>
              </a:p>
              <a:p>
                <a:pPr marL="601218" lvl="1" indent="-400050" algn="l">
                  <a:spcAft>
                    <a:spcPts val="0"/>
                  </a:spcAft>
                  <a:buFont typeface="+mj-lt"/>
                  <a:buAutoNum type="romanLcPeriod"/>
                </a:pPr>
                <a:r>
                  <a:rPr lang="en-IN" sz="2800" b="1" dirty="0">
                    <a:latin typeface="Times New Roman" panose="02020603050405020304" pitchFamily="18" charset="0"/>
                    <a:cs typeface="Times New Roman" panose="02020603050405020304" pitchFamily="18" charset="0"/>
                  </a:rPr>
                  <a:t>Chip width: </a:t>
                </a:r>
                <a:r>
                  <a:rPr lang="en-US" sz="2800" dirty="0">
                    <a:latin typeface="Times New Roman" panose="02020603050405020304" pitchFamily="18" charset="0"/>
                    <a:cs typeface="Times New Roman" panose="02020603050405020304" pitchFamily="18" charset="0"/>
                  </a:rPr>
                  <a:t>projected length of an element in the direction of cutting velocity: </a:t>
                </a:r>
                <a14:m>
                  <m:oMath xmlns:m="http://schemas.openxmlformats.org/officeDocument/2006/math">
                    <m:r>
                      <a:rPr lang="en-US" sz="2800" i="1">
                        <a:latin typeface="Cambria Math" panose="02040503050406030204" pitchFamily="18" charset="0"/>
                      </a:rPr>
                      <m:t>𝑑𝑏</m:t>
                    </m:r>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𝑑𝑧</m:t>
                        </m:r>
                      </m:num>
                      <m:den>
                        <m:func>
                          <m:funcPr>
                            <m:ctrlPr>
                              <a:rPr lang="en-US" sz="2800" i="1">
                                <a:latin typeface="Cambria Math" panose="02040503050406030204" pitchFamily="18" charset="0"/>
                              </a:rPr>
                            </m:ctrlPr>
                          </m:funcPr>
                          <m:fName>
                            <m:r>
                              <m:rPr>
                                <m:sty m:val="p"/>
                              </m:rPr>
                              <a:rPr lang="en-US" sz="2800">
                                <a:latin typeface="Cambria Math" panose="02040503050406030204" pitchFamily="18" charset="0"/>
                              </a:rPr>
                              <m:t>sin</m:t>
                            </m:r>
                          </m:fName>
                          <m:e>
                            <m:r>
                              <a:rPr lang="en-US" sz="2800" i="1">
                                <a:latin typeface="Cambria Math" panose="02040503050406030204" pitchFamily="18" charset="0"/>
                              </a:rPr>
                              <m:t>𝐾</m:t>
                            </m:r>
                          </m:e>
                        </m:func>
                      </m:den>
                    </m:f>
                  </m:oMath>
                </a14:m>
                <a:endParaRPr lang="en-IN" sz="2800" dirty="0">
                  <a:latin typeface="Times New Roman" panose="02020603050405020304" pitchFamily="18" charset="0"/>
                  <a:cs typeface="Times New Roman" panose="02020603050405020304" pitchFamily="18" charset="0"/>
                </a:endParaRPr>
              </a:p>
              <a:p>
                <a:pPr marL="601218" lvl="1" indent="-400050" algn="l">
                  <a:buFont typeface="+mj-lt"/>
                  <a:buAutoNum type="romanLcPeriod"/>
                </a:pPr>
                <a:r>
                  <a:rPr lang="en-IN" sz="2800" b="1" dirty="0">
                    <a:latin typeface="Times New Roman" panose="02020603050405020304" pitchFamily="18" charset="0"/>
                    <a:cs typeface="Times New Roman" panose="02020603050405020304" pitchFamily="18" charset="0"/>
                  </a:rPr>
                  <a:t>Chip length: </a:t>
                </a:r>
                <a:r>
                  <a:rPr lang="en-US" sz="2800" dirty="0">
                    <a:latin typeface="Times New Roman" panose="02020603050405020304" pitchFamily="18" charset="0"/>
                    <a:cs typeface="Times New Roman" panose="02020603050405020304" pitchFamily="18" charset="0"/>
                  </a:rPr>
                  <a:t>distance between two adjacent cutting points: </a:t>
                </a:r>
                <a14:m>
                  <m:oMath xmlns:m="http://schemas.openxmlformats.org/officeDocument/2006/math">
                    <m:r>
                      <a:rPr lang="en-US" sz="2400" i="1">
                        <a:latin typeface="Cambria Math" panose="02040503050406030204" pitchFamily="18" charset="0"/>
                      </a:rPr>
                      <m:t>𝑑𝑠</m:t>
                    </m:r>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sSup>
                          <m:sSupPr>
                            <m:ctrlPr>
                              <a:rPr lang="en-US" sz="2400" i="1">
                                <a:latin typeface="Cambria Math" panose="02040503050406030204" pitchFamily="18" charset="0"/>
                              </a:rPr>
                            </m:ctrlPr>
                          </m:sSupPr>
                          <m:e>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𝑋</m:t>
                                </m:r>
                              </m:e>
                            </m:acc>
                            <m:d>
                              <m:dPr>
                                <m:ctrlPr>
                                  <a:rPr lang="en-US" sz="2400" i="1">
                                    <a:latin typeface="Cambria Math" panose="02040503050406030204" pitchFamily="18" charset="0"/>
                                  </a:rPr>
                                </m:ctrlPr>
                              </m:dPr>
                              <m:e>
                                <m:r>
                                  <a:rPr lang="en-US" sz="2400" i="1">
                                    <a:latin typeface="Cambria Math" panose="02040503050406030204" pitchFamily="18" charset="0"/>
                                  </a:rPr>
                                  <m:t>𝑗</m:t>
                                </m:r>
                                <m:r>
                                  <a:rPr lang="en-US" sz="2400" i="1">
                                    <a:latin typeface="Cambria Math" panose="02040503050406030204" pitchFamily="18" charset="0"/>
                                  </a:rPr>
                                  <m:t>,</m:t>
                                </m:r>
                                <m:r>
                                  <a:rPr lang="en-US" sz="2400" i="1">
                                    <a:latin typeface="Cambria Math" panose="02040503050406030204" pitchFamily="18" charset="0"/>
                                  </a:rPr>
                                  <m:t>𝑖</m:t>
                                </m:r>
                              </m:e>
                            </m:d>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𝑋</m:t>
                                </m:r>
                              </m:e>
                            </m:acc>
                            <m:r>
                              <a:rPr lang="en-US" sz="2400" i="1">
                                <a:latin typeface="Cambria Math" panose="02040503050406030204" pitchFamily="18" charset="0"/>
                              </a:rPr>
                              <m:t>(</m:t>
                            </m:r>
                            <m:r>
                              <a:rPr lang="en-US" sz="2400" i="1">
                                <a:latin typeface="Cambria Math" panose="02040503050406030204" pitchFamily="18" charset="0"/>
                              </a:rPr>
                              <m:t>𝑗</m:t>
                            </m:r>
                            <m:r>
                              <a:rPr lang="en-US" sz="2400" i="1">
                                <a:latin typeface="Cambria Math" panose="02040503050406030204" pitchFamily="18" charset="0"/>
                              </a:rPr>
                              <m:t>−1,</m:t>
                            </m:r>
                            <m:r>
                              <a:rPr lang="en-US" sz="2400" i="1">
                                <a:latin typeface="Cambria Math" panose="02040503050406030204" pitchFamily="18" charset="0"/>
                              </a:rPr>
                              <m:t>𝑖</m:t>
                            </m:r>
                            <m:r>
                              <a:rPr lang="en-US" sz="2400" i="1">
                                <a:latin typeface="Cambria Math" panose="02040503050406030204" pitchFamily="18" charset="0"/>
                              </a:rPr>
                              <m:t>))</m:t>
                            </m:r>
                          </m:e>
                          <m:sup>
                            <m:r>
                              <a:rPr lang="en-US" sz="2400" i="1">
                                <a:latin typeface="Cambria Math" panose="02040503050406030204" pitchFamily="18" charset="0"/>
                              </a:rPr>
                              <m:t>2</m:t>
                            </m:r>
                          </m:sup>
                        </m:sSup>
                      </m:e>
                    </m:rad>
                  </m:oMath>
                </a14:m>
                <a:endParaRPr lang="en-US" sz="2400" dirty="0">
                  <a:latin typeface="Times New Roman" panose="02020603050405020304" pitchFamily="18" charset="0"/>
                  <a:cs typeface="Times New Roman" panose="02020603050405020304" pitchFamily="18" charset="0"/>
                </a:endParaRPr>
              </a:p>
              <a:p>
                <a:pPr algn="l" defTabSz="612775" eaLnBrk="0" hangingPunct="0">
                  <a:lnSpc>
                    <a:spcPct val="95000"/>
                  </a:lnSpc>
                </a:pPr>
                <a:endParaRPr lang="en-US" sz="2800" dirty="0">
                  <a:latin typeface="Times New Roman" panose="02020603050405020304" pitchFamily="18" charset="0"/>
                  <a:cs typeface="Times New Roman" panose="02020603050405020304" pitchFamily="18" charset="0"/>
                </a:endParaRPr>
              </a:p>
              <a:p>
                <a:pPr algn="l" defTabSz="612775" eaLnBrk="0" hangingPunct="0">
                  <a:lnSpc>
                    <a:spcPct val="95000"/>
                  </a:lnSpc>
                </a:pPr>
                <a:r>
                  <a:rPr lang="en-US" sz="2800" b="1" dirty="0">
                    <a:latin typeface="Times New Roman" panose="02020603050405020304" pitchFamily="18" charset="0"/>
                    <a:cs typeface="Times New Roman" panose="02020603050405020304" pitchFamily="18" charset="0"/>
                  </a:rPr>
                  <a:t>Edge Forces:</a:t>
                </a:r>
                <a:r>
                  <a:rPr lang="en-US" sz="2800" dirty="0">
                    <a:latin typeface="Times New Roman" panose="02020603050405020304" pitchFamily="18" charset="0"/>
                    <a:cs typeface="Times New Roman" panose="02020603050405020304" pitchFamily="18" charset="0"/>
                  </a:rPr>
                  <a:t> </a:t>
                </a:r>
              </a:p>
              <a:p>
                <a:pPr marL="457200" indent="-457200" algn="just" defTabSz="612775" eaLnBrk="0" hangingPunct="0">
                  <a:lnSpc>
                    <a:spcPct val="95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Rubbing of the tool against the workpiece material</a:t>
                </a:r>
              </a:p>
              <a:p>
                <a:pPr marL="457200" indent="-457200" algn="just" defTabSz="612775" eaLnBrk="0" hangingPunct="0">
                  <a:lnSpc>
                    <a:spcPct val="95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For Ti6Al4V, finding a regression model using experimental results</a:t>
                </a:r>
              </a:p>
              <a:p>
                <a:pPr algn="l" defTabSz="612775" eaLnBrk="0" hangingPunct="0">
                  <a:lnSpc>
                    <a:spcPct val="95000"/>
                  </a:lnSpc>
                </a:pPr>
                <a:endParaRPr lang="en-US" sz="2800" dirty="0">
                  <a:latin typeface="Times New Roman" panose="02020603050405020304" pitchFamily="18" charset="0"/>
                  <a:cs typeface="Times New Roman" panose="02020603050405020304" pitchFamily="18" charset="0"/>
                </a:endParaRPr>
              </a:p>
              <a:p>
                <a:pPr algn="l" defTabSz="612775" eaLnBrk="0" hangingPunct="0">
                  <a:lnSpc>
                    <a:spcPct val="95000"/>
                  </a:lnSpc>
                </a:pPr>
                <a:r>
                  <a:rPr lang="en-US" sz="2800" b="1" dirty="0">
                    <a:latin typeface="Times New Roman" panose="02020603050405020304" pitchFamily="18" charset="0"/>
                    <a:cs typeface="Times New Roman" panose="02020603050405020304" pitchFamily="18" charset="0"/>
                  </a:rPr>
                  <a:t>Cutting Forces:</a:t>
                </a:r>
              </a:p>
              <a:p>
                <a:pPr marL="457200" indent="-457200" algn="just" defTabSz="612775" eaLnBrk="0" hangingPunct="0">
                  <a:lnSpc>
                    <a:spcPct val="95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Shearing of the workpiece material in the shear zone</a:t>
                </a:r>
              </a:p>
              <a:p>
                <a:pPr marL="457200" indent="-457200" algn="just" defTabSz="612775" eaLnBrk="0" hangingPunct="0">
                  <a:lnSpc>
                    <a:spcPct val="95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Coefficients are defined as forces per unit chip area</a:t>
                </a:r>
              </a:p>
              <a:p>
                <a:pPr marL="457200" indent="-457200" algn="just" defTabSz="612775" eaLnBrk="0" hangingPunct="0">
                  <a:lnSpc>
                    <a:spcPct val="95000"/>
                  </a:lnSpc>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lgn="just" defTabSz="612775" eaLnBrk="0" hangingPunct="0">
                  <a:lnSpc>
                    <a:spcPct val="95000"/>
                  </a:lnSpc>
                </a:pPr>
                <a:r>
                  <a:rPr lang="en-US" sz="2800" dirty="0">
                    <a:latin typeface="Times New Roman" panose="02020603050405020304" pitchFamily="18" charset="0"/>
                    <a:cs typeface="Times New Roman" panose="02020603050405020304" pitchFamily="18" charset="0"/>
                  </a:rPr>
                  <a:t>The forces calculated on every cutting element are defined in Local Coordinate System. They have to be transformed into Tool Coordinate System to determine the forces and torque acting on the tool using a transformation matrix A. Matrix A is essentially considering the effect of axial immersion angle and radial immersion angle and rotating LCS two times.</a:t>
                </a:r>
              </a:p>
              <a:p>
                <a:pPr algn="l" defTabSz="612775" eaLnBrk="0" hangingPunct="0">
                  <a:lnSpc>
                    <a:spcPct val="95000"/>
                  </a:lnSpc>
                </a:pPr>
                <a:endParaRPr lang="en-US" sz="2800" dirty="0">
                  <a:latin typeface="Times New Roman" panose="02020603050405020304" pitchFamily="18" charset="0"/>
                  <a:cs typeface="Times New Roman" panose="02020603050405020304" pitchFamily="18" charset="0"/>
                </a:endParaRPr>
              </a:p>
              <a:p>
                <a:pPr algn="l" defTabSz="612775" eaLnBrk="0" hangingPunct="0">
                  <a:lnSpc>
                    <a:spcPct val="95000"/>
                  </a:lnSpc>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r>
                                      <a:rPr lang="en-US" sz="2800" i="1">
                                        <a:latin typeface="Cambria Math" panose="02040503050406030204" pitchFamily="18" charset="0"/>
                                      </a:rPr>
                                      <m:t>𝑑</m:t>
                                    </m:r>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𝑥</m:t>
                                        </m:r>
                                      </m:sub>
                                    </m:sSub>
                                  </m:e>
                                </m:mr>
                                <m:mr>
                                  <m:e>
                                    <m:r>
                                      <a:rPr lang="en-US" sz="2800" i="1">
                                        <a:latin typeface="Cambria Math" panose="02040503050406030204" pitchFamily="18" charset="0"/>
                                      </a:rPr>
                                      <m:t>𝑑</m:t>
                                    </m:r>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𝑦</m:t>
                                        </m:r>
                                      </m:sub>
                                    </m:sSub>
                                  </m:e>
                                </m:mr>
                                <m:mr>
                                  <m:e>
                                    <m:r>
                                      <a:rPr lang="en-US" sz="2800" i="1">
                                        <a:latin typeface="Cambria Math" panose="02040503050406030204" pitchFamily="18" charset="0"/>
                                      </a:rPr>
                                      <m:t>𝑑</m:t>
                                    </m:r>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𝑧</m:t>
                                        </m:r>
                                      </m:sub>
                                    </m:sSub>
                                  </m:e>
                                </m:mr>
                              </m:m>
                            </m:e>
                          </m:d>
                        </m:e>
                        <m:sub>
                          <m:r>
                            <a:rPr lang="en-US" sz="2800" i="1">
                              <a:latin typeface="Cambria Math" panose="02040503050406030204" pitchFamily="18" charset="0"/>
                            </a:rPr>
                            <m:t>𝑇𝐶𝑆</m:t>
                          </m:r>
                        </m:sub>
                      </m:sSub>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𝐴</m:t>
                          </m:r>
                        </m:e>
                      </m:d>
                      <m:sSub>
                        <m:sSubPr>
                          <m:ctrlPr>
                            <a:rPr lang="en-US" sz="2800" i="1">
                              <a:latin typeface="Cambria Math" panose="02040503050406030204" pitchFamily="18" charset="0"/>
                            </a:rPr>
                          </m:ctrlPr>
                        </m:sSubPr>
                        <m:e>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r>
                                      <a:rPr lang="en-US" sz="2800" i="1">
                                        <a:latin typeface="Cambria Math" panose="02040503050406030204" pitchFamily="18" charset="0"/>
                                      </a:rPr>
                                      <m:t>𝑑</m:t>
                                    </m:r>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𝑡</m:t>
                                        </m:r>
                                      </m:sub>
                                    </m:sSub>
                                  </m:e>
                                </m:mr>
                                <m:mr>
                                  <m:e>
                                    <m:r>
                                      <a:rPr lang="en-US" sz="2800" i="1">
                                        <a:latin typeface="Cambria Math" panose="02040503050406030204" pitchFamily="18" charset="0"/>
                                      </a:rPr>
                                      <m:t>𝑑</m:t>
                                    </m:r>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𝑟</m:t>
                                        </m:r>
                                      </m:sub>
                                    </m:sSub>
                                  </m:e>
                                </m:mr>
                                <m:mr>
                                  <m:e>
                                    <m:r>
                                      <a:rPr lang="en-US" sz="2800" i="1">
                                        <a:latin typeface="Cambria Math" panose="02040503050406030204" pitchFamily="18" charset="0"/>
                                      </a:rPr>
                                      <m:t>𝑑</m:t>
                                    </m:r>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𝑎</m:t>
                                        </m:r>
                                      </m:sub>
                                    </m:sSub>
                                  </m:e>
                                </m:mr>
                              </m:m>
                            </m:e>
                          </m:d>
                        </m:e>
                        <m:sub>
                          <m:r>
                            <a:rPr lang="en-US" sz="2800" i="1">
                              <a:latin typeface="Cambria Math" panose="02040503050406030204" pitchFamily="18" charset="0"/>
                            </a:rPr>
                            <m:t>𝐿𝐶𝑆</m:t>
                          </m:r>
                        </m:sub>
                      </m:sSub>
                    </m:oMath>
                  </m:oMathPara>
                </a14:m>
                <a:endParaRPr lang="en-US" sz="2800" dirty="0">
                  <a:latin typeface="Times New Roman" panose="02020603050405020304" pitchFamily="18" charset="0"/>
                  <a:cs typeface="Times New Roman" panose="02020603050405020304" pitchFamily="18" charset="0"/>
                </a:endParaRPr>
              </a:p>
              <a:p>
                <a:pPr algn="l" defTabSz="612775" eaLnBrk="0" hangingPunct="0">
                  <a:lnSpc>
                    <a:spcPct val="95000"/>
                  </a:lnSpc>
                </a:pPr>
                <a:endParaRPr lang="en-US" sz="2800" dirty="0">
                  <a:latin typeface="Times New Roman" panose="02020603050405020304" pitchFamily="18" charset="0"/>
                  <a:cs typeface="Times New Roman" panose="02020603050405020304" pitchFamily="18" charset="0"/>
                </a:endParaRPr>
              </a:p>
              <a:p>
                <a:pPr algn="l" defTabSz="612775" eaLnBrk="0" hangingPunct="0">
                  <a:lnSpc>
                    <a:spcPct val="95000"/>
                  </a:lnSpc>
                </a:pPr>
                <a:r>
                  <a:rPr lang="en-US" sz="2800" dirty="0">
                    <a:latin typeface="Times New Roman" panose="02020603050405020304" pitchFamily="18" charset="0"/>
                    <a:cs typeface="Times New Roman" panose="02020603050405020304" pitchFamily="18" charset="0"/>
                  </a:rPr>
                  <a:t>Where,</a:t>
                </a:r>
              </a:p>
              <a:p>
                <a:pPr algn="l" defTabSz="612775" eaLnBrk="0" hangingPunct="0">
                  <a:lnSpc>
                    <a:spcPct val="95000"/>
                  </a:lnSpc>
                </a:pPr>
                <a:endParaRPr lang="en-US" sz="2800" dirty="0">
                  <a:latin typeface="Times New Roman" panose="02020603050405020304" pitchFamily="18" charset="0"/>
                  <a:cs typeface="Times New Roman" panose="02020603050405020304" pitchFamily="18" charset="0"/>
                </a:endParaRPr>
              </a:p>
              <a:p>
                <a:pPr algn="l" defTabSz="612775" eaLnBrk="0" hangingPunct="0">
                  <a:lnSpc>
                    <a:spcPct val="95000"/>
                  </a:lnSpc>
                </a:pPr>
                <a14:m>
                  <m:oMathPara xmlns:m="http://schemas.openxmlformats.org/officeDocument/2006/math">
                    <m:oMathParaPr>
                      <m:jc m:val="centerGroup"/>
                    </m:oMathParaPr>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𝐴</m:t>
                          </m:r>
                        </m:e>
                      </m:d>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3"/>
                                    <m:mcJc m:val="center"/>
                                  </m:mcPr>
                                </m:mc>
                              </m:mcs>
                              <m:ctrlPr>
                                <a:rPr lang="en-US" sz="2800" i="1">
                                  <a:latin typeface="Cambria Math" panose="02040503050406030204" pitchFamily="18" charset="0"/>
                                </a:rPr>
                              </m:ctrlPr>
                            </m:mPr>
                            <m:mr>
                              <m:e>
                                <m:r>
                                  <a:rPr lang="en-US" sz="2800" i="1">
                                    <a:latin typeface="Cambria Math" panose="02040503050406030204" pitchFamily="18" charset="0"/>
                                  </a:rPr>
                                  <m:t>−</m:t>
                                </m:r>
                                <m:func>
                                  <m:funcPr>
                                    <m:ctrlPr>
                                      <a:rPr lang="en-US" sz="2800" i="1">
                                        <a:latin typeface="Cambria Math" panose="02040503050406030204" pitchFamily="18" charset="0"/>
                                      </a:rPr>
                                    </m:ctrlPr>
                                  </m:funcPr>
                                  <m:fName>
                                    <m:r>
                                      <m:rPr>
                                        <m:sty m:val="p"/>
                                      </m:rPr>
                                      <a:rPr lang="en-US" sz="2800">
                                        <a:latin typeface="Cambria Math" panose="02040503050406030204" pitchFamily="18" charset="0"/>
                                      </a:rPr>
                                      <m:t>sin</m:t>
                                    </m:r>
                                  </m:fName>
                                  <m:e>
                                    <m:r>
                                      <a:rPr lang="en-US" sz="2800" i="1">
                                        <a:latin typeface="Cambria Math" panose="02040503050406030204" pitchFamily="18" charset="0"/>
                                      </a:rPr>
                                      <m:t>𝐾</m:t>
                                    </m:r>
                                  </m:e>
                                </m:func>
                                <m:func>
                                  <m:funcPr>
                                    <m:ctrlPr>
                                      <a:rPr lang="en-US" sz="2800" i="1">
                                        <a:latin typeface="Cambria Math" panose="02040503050406030204" pitchFamily="18" charset="0"/>
                                      </a:rPr>
                                    </m:ctrlPr>
                                  </m:funcPr>
                                  <m:fName>
                                    <m:r>
                                      <m:rPr>
                                        <m:sty m:val="p"/>
                                      </m:rPr>
                                      <a:rPr lang="en-US" sz="2800">
                                        <a:latin typeface="Cambria Math" panose="02040503050406030204" pitchFamily="18" charset="0"/>
                                      </a:rPr>
                                      <m:t>sin</m:t>
                                    </m:r>
                                  </m:fName>
                                  <m:e>
                                    <m:r>
                                      <a:rPr lang="en-US" sz="2800" i="1">
                                        <a:latin typeface="Cambria Math" panose="02040503050406030204" pitchFamily="18" charset="0"/>
                                      </a:rPr>
                                      <m:t>𝜙</m:t>
                                    </m:r>
                                  </m:e>
                                </m:func>
                              </m:e>
                              <m:e>
                                <m:func>
                                  <m:funcPr>
                                    <m:ctrlPr>
                                      <a:rPr lang="en-US" sz="2800" i="1">
                                        <a:latin typeface="Cambria Math" panose="02040503050406030204" pitchFamily="18" charset="0"/>
                                      </a:rPr>
                                    </m:ctrlPr>
                                  </m:funcPr>
                                  <m:fName>
                                    <m:r>
                                      <a:rPr lang="en-US" sz="2800" i="1">
                                        <a:latin typeface="Cambria Math" panose="02040503050406030204" pitchFamily="18" charset="0"/>
                                      </a:rPr>
                                      <m:t>−</m:t>
                                    </m:r>
                                    <m:r>
                                      <m:rPr>
                                        <m:sty m:val="p"/>
                                      </m:rPr>
                                      <a:rPr lang="en-US" sz="2800">
                                        <a:latin typeface="Cambria Math" panose="02040503050406030204" pitchFamily="18" charset="0"/>
                                      </a:rPr>
                                      <m:t>cos</m:t>
                                    </m:r>
                                  </m:fName>
                                  <m:e>
                                    <m:r>
                                      <a:rPr lang="en-US" sz="2800" i="1">
                                        <a:latin typeface="Cambria Math" panose="02040503050406030204" pitchFamily="18" charset="0"/>
                                      </a:rPr>
                                      <m:t>𝜙</m:t>
                                    </m:r>
                                  </m:e>
                                </m:func>
                              </m:e>
                              <m:e>
                                <m:r>
                                  <a:rPr lang="en-US" sz="2800" i="1">
                                    <a:latin typeface="Cambria Math" panose="02040503050406030204" pitchFamily="18" charset="0"/>
                                  </a:rPr>
                                  <m:t>−</m:t>
                                </m:r>
                                <m:func>
                                  <m:funcPr>
                                    <m:ctrlPr>
                                      <a:rPr lang="en-US" sz="2800" i="1">
                                        <a:latin typeface="Cambria Math" panose="02040503050406030204" pitchFamily="18" charset="0"/>
                                      </a:rPr>
                                    </m:ctrlPr>
                                  </m:funcPr>
                                  <m:fName>
                                    <m:r>
                                      <m:rPr>
                                        <m:sty m:val="p"/>
                                      </m:rPr>
                                      <a:rPr lang="en-US" sz="2800">
                                        <a:latin typeface="Cambria Math" panose="02040503050406030204" pitchFamily="18" charset="0"/>
                                      </a:rPr>
                                      <m:t>cos</m:t>
                                    </m:r>
                                  </m:fName>
                                  <m:e>
                                    <m:r>
                                      <a:rPr lang="en-US" sz="2800" i="1">
                                        <a:latin typeface="Cambria Math" panose="02040503050406030204" pitchFamily="18" charset="0"/>
                                      </a:rPr>
                                      <m:t>𝐾</m:t>
                                    </m:r>
                                  </m:e>
                                </m:func>
                                <m:func>
                                  <m:funcPr>
                                    <m:ctrlPr>
                                      <a:rPr lang="en-US" sz="2800" i="1">
                                        <a:latin typeface="Cambria Math" panose="02040503050406030204" pitchFamily="18" charset="0"/>
                                      </a:rPr>
                                    </m:ctrlPr>
                                  </m:funcPr>
                                  <m:fName>
                                    <m:r>
                                      <m:rPr>
                                        <m:sty m:val="p"/>
                                      </m:rPr>
                                      <a:rPr lang="en-US" sz="2800">
                                        <a:latin typeface="Cambria Math" panose="02040503050406030204" pitchFamily="18" charset="0"/>
                                      </a:rPr>
                                      <m:t>sin</m:t>
                                    </m:r>
                                  </m:fName>
                                  <m:e>
                                    <m:r>
                                      <a:rPr lang="en-US" sz="2800" i="1">
                                        <a:latin typeface="Cambria Math" panose="02040503050406030204" pitchFamily="18" charset="0"/>
                                      </a:rPr>
                                      <m:t>𝜙</m:t>
                                    </m:r>
                                  </m:e>
                                </m:func>
                              </m:e>
                            </m:mr>
                            <m:mr>
                              <m:e>
                                <m:r>
                                  <a:rPr lang="en-US" sz="2800" i="1">
                                    <a:latin typeface="Cambria Math" panose="02040503050406030204" pitchFamily="18" charset="0"/>
                                  </a:rPr>
                                  <m:t>−</m:t>
                                </m:r>
                                <m:func>
                                  <m:funcPr>
                                    <m:ctrlPr>
                                      <a:rPr lang="en-US" sz="2800" i="1">
                                        <a:latin typeface="Cambria Math" panose="02040503050406030204" pitchFamily="18" charset="0"/>
                                      </a:rPr>
                                    </m:ctrlPr>
                                  </m:funcPr>
                                  <m:fName>
                                    <m:r>
                                      <m:rPr>
                                        <m:sty m:val="p"/>
                                      </m:rPr>
                                      <a:rPr lang="en-US" sz="2800">
                                        <a:latin typeface="Cambria Math" panose="02040503050406030204" pitchFamily="18" charset="0"/>
                                      </a:rPr>
                                      <m:t>sin</m:t>
                                    </m:r>
                                  </m:fName>
                                  <m:e>
                                    <m:r>
                                      <a:rPr lang="en-US" sz="2800" i="1">
                                        <a:latin typeface="Cambria Math" panose="02040503050406030204" pitchFamily="18" charset="0"/>
                                      </a:rPr>
                                      <m:t>𝐾</m:t>
                                    </m:r>
                                  </m:e>
                                </m:func>
                                <m:func>
                                  <m:funcPr>
                                    <m:ctrlPr>
                                      <a:rPr lang="en-US" sz="2800" i="1">
                                        <a:latin typeface="Cambria Math" panose="02040503050406030204" pitchFamily="18" charset="0"/>
                                      </a:rPr>
                                    </m:ctrlPr>
                                  </m:funcPr>
                                  <m:fName>
                                    <m:r>
                                      <m:rPr>
                                        <m:sty m:val="p"/>
                                      </m:rPr>
                                      <a:rPr lang="en-US" sz="2800">
                                        <a:latin typeface="Cambria Math" panose="02040503050406030204" pitchFamily="18" charset="0"/>
                                      </a:rPr>
                                      <m:t>cos</m:t>
                                    </m:r>
                                  </m:fName>
                                  <m:e>
                                    <m:r>
                                      <a:rPr lang="en-US" sz="2800" i="1">
                                        <a:latin typeface="Cambria Math" panose="02040503050406030204" pitchFamily="18" charset="0"/>
                                      </a:rPr>
                                      <m:t>𝜙</m:t>
                                    </m:r>
                                  </m:e>
                                </m:func>
                              </m:e>
                              <m:e>
                                <m:r>
                                  <a:rPr lang="en-US" sz="2800" i="1">
                                    <a:latin typeface="Cambria Math" panose="02040503050406030204" pitchFamily="18" charset="0"/>
                                  </a:rPr>
                                  <m:t>−</m:t>
                                </m:r>
                                <m:func>
                                  <m:funcPr>
                                    <m:ctrlPr>
                                      <a:rPr lang="en-US" sz="2800" i="1">
                                        <a:latin typeface="Cambria Math" panose="02040503050406030204" pitchFamily="18" charset="0"/>
                                      </a:rPr>
                                    </m:ctrlPr>
                                  </m:funcPr>
                                  <m:fName>
                                    <m:r>
                                      <m:rPr>
                                        <m:sty m:val="p"/>
                                      </m:rPr>
                                      <a:rPr lang="en-US" sz="2800">
                                        <a:latin typeface="Cambria Math" panose="02040503050406030204" pitchFamily="18" charset="0"/>
                                      </a:rPr>
                                      <m:t>sin</m:t>
                                    </m:r>
                                  </m:fName>
                                  <m:e>
                                    <m:r>
                                      <a:rPr lang="en-US" sz="2800" i="1">
                                        <a:latin typeface="Cambria Math" panose="02040503050406030204" pitchFamily="18" charset="0"/>
                                      </a:rPr>
                                      <m:t>𝜙</m:t>
                                    </m:r>
                                  </m:e>
                                </m:func>
                              </m:e>
                              <m:e>
                                <m:r>
                                  <a:rPr lang="en-US" sz="2800" i="1">
                                    <a:latin typeface="Cambria Math" panose="02040503050406030204" pitchFamily="18" charset="0"/>
                                  </a:rPr>
                                  <m:t>−</m:t>
                                </m:r>
                                <m:func>
                                  <m:funcPr>
                                    <m:ctrlPr>
                                      <a:rPr lang="en-US" sz="2800" i="1">
                                        <a:latin typeface="Cambria Math" panose="02040503050406030204" pitchFamily="18" charset="0"/>
                                      </a:rPr>
                                    </m:ctrlPr>
                                  </m:funcPr>
                                  <m:fName>
                                    <m:r>
                                      <m:rPr>
                                        <m:sty m:val="p"/>
                                      </m:rPr>
                                      <a:rPr lang="en-US" sz="2800">
                                        <a:latin typeface="Cambria Math" panose="02040503050406030204" pitchFamily="18" charset="0"/>
                                      </a:rPr>
                                      <m:t>cos</m:t>
                                    </m:r>
                                  </m:fName>
                                  <m:e>
                                    <m:r>
                                      <a:rPr lang="en-US" sz="2800" i="1">
                                        <a:latin typeface="Cambria Math" panose="02040503050406030204" pitchFamily="18" charset="0"/>
                                      </a:rPr>
                                      <m:t>𝐾</m:t>
                                    </m:r>
                                  </m:e>
                                </m:func>
                                <m:func>
                                  <m:funcPr>
                                    <m:ctrlPr>
                                      <a:rPr lang="en-US" sz="2800" i="1">
                                        <a:latin typeface="Cambria Math" panose="02040503050406030204" pitchFamily="18" charset="0"/>
                                      </a:rPr>
                                    </m:ctrlPr>
                                  </m:funcPr>
                                  <m:fName>
                                    <m:r>
                                      <m:rPr>
                                        <m:sty m:val="p"/>
                                      </m:rPr>
                                      <a:rPr lang="en-US" sz="2800">
                                        <a:latin typeface="Cambria Math" panose="02040503050406030204" pitchFamily="18" charset="0"/>
                                      </a:rPr>
                                      <m:t>cos</m:t>
                                    </m:r>
                                  </m:fName>
                                  <m:e>
                                    <m:r>
                                      <a:rPr lang="en-US" sz="2800" i="1">
                                        <a:latin typeface="Cambria Math" panose="02040503050406030204" pitchFamily="18" charset="0"/>
                                      </a:rPr>
                                      <m:t>𝜙</m:t>
                                    </m:r>
                                  </m:e>
                                </m:func>
                              </m:e>
                            </m:mr>
                            <m:mr>
                              <m:e>
                                <m:func>
                                  <m:funcPr>
                                    <m:ctrlPr>
                                      <a:rPr lang="en-US" sz="2800" i="1">
                                        <a:latin typeface="Cambria Math" panose="02040503050406030204" pitchFamily="18" charset="0"/>
                                      </a:rPr>
                                    </m:ctrlPr>
                                  </m:funcPr>
                                  <m:fName>
                                    <m:r>
                                      <m:rPr>
                                        <m:sty m:val="p"/>
                                      </m:rPr>
                                      <a:rPr lang="en-US" sz="2800">
                                        <a:latin typeface="Cambria Math" panose="02040503050406030204" pitchFamily="18" charset="0"/>
                                      </a:rPr>
                                      <m:t>cos</m:t>
                                    </m:r>
                                  </m:fName>
                                  <m:e>
                                    <m:r>
                                      <a:rPr lang="en-US" sz="2800" i="1">
                                        <a:latin typeface="Cambria Math" panose="02040503050406030204" pitchFamily="18" charset="0"/>
                                      </a:rPr>
                                      <m:t>𝐾</m:t>
                                    </m:r>
                                  </m:e>
                                </m:func>
                              </m:e>
                              <m:e>
                                <m:r>
                                  <a:rPr lang="en-US" sz="2800" i="1">
                                    <a:latin typeface="Cambria Math" panose="02040503050406030204" pitchFamily="18" charset="0"/>
                                  </a:rPr>
                                  <m:t>0</m:t>
                                </m:r>
                              </m:e>
                              <m:e>
                                <m:r>
                                  <a:rPr lang="en-US" sz="2800" i="1">
                                    <a:latin typeface="Cambria Math" panose="02040503050406030204" pitchFamily="18" charset="0"/>
                                  </a:rPr>
                                  <m:t>−</m:t>
                                </m:r>
                                <m:func>
                                  <m:funcPr>
                                    <m:ctrlPr>
                                      <a:rPr lang="en-US" sz="2800" i="1">
                                        <a:latin typeface="Cambria Math" panose="02040503050406030204" pitchFamily="18" charset="0"/>
                                      </a:rPr>
                                    </m:ctrlPr>
                                  </m:funcPr>
                                  <m:fName>
                                    <m:r>
                                      <m:rPr>
                                        <m:sty m:val="p"/>
                                      </m:rPr>
                                      <a:rPr lang="en-US" sz="2800">
                                        <a:latin typeface="Cambria Math" panose="02040503050406030204" pitchFamily="18" charset="0"/>
                                      </a:rPr>
                                      <m:t>sin</m:t>
                                    </m:r>
                                  </m:fName>
                                  <m:e>
                                    <m:r>
                                      <a:rPr lang="en-US" sz="2800" i="1">
                                        <a:latin typeface="Cambria Math" panose="02040503050406030204" pitchFamily="18" charset="0"/>
                                      </a:rPr>
                                      <m:t>𝐾</m:t>
                                    </m:r>
                                  </m:e>
                                </m:func>
                              </m:e>
                            </m:mr>
                          </m:m>
                        </m:e>
                      </m:d>
                    </m:oMath>
                  </m:oMathPara>
                </a14:m>
                <a:endParaRPr lang="en-US" sz="2800" dirty="0">
                  <a:latin typeface="Times New Roman" panose="02020603050405020304" pitchFamily="18" charset="0"/>
                  <a:cs typeface="Times New Roman" panose="02020603050405020304" pitchFamily="18" charset="0"/>
                </a:endParaRPr>
              </a:p>
              <a:p>
                <a:pPr algn="l" defTabSz="612775" eaLnBrk="0" hangingPunct="0">
                  <a:lnSpc>
                    <a:spcPct val="95000"/>
                  </a:lnSpc>
                </a:pPr>
                <a:endParaRPr lang="en-US" sz="2800" dirty="0">
                  <a:latin typeface="Times New Roman" panose="02020603050405020304" pitchFamily="18" charset="0"/>
                  <a:cs typeface="Times New Roman" panose="02020603050405020304" pitchFamily="18" charset="0"/>
                </a:endParaRPr>
              </a:p>
              <a:p>
                <a:pPr algn="l" defTabSz="612775" eaLnBrk="0" hangingPunct="0">
                  <a:lnSpc>
                    <a:spcPct val="95000"/>
                  </a:lnSpc>
                </a:pPr>
                <a:endParaRPr lang="en-US" sz="2800" dirty="0">
                  <a:latin typeface="Times New Roman" panose="02020603050405020304" pitchFamily="18" charset="0"/>
                  <a:cs typeface="Times New Roman" panose="02020603050405020304" pitchFamily="18" charset="0"/>
                </a:endParaRPr>
              </a:p>
              <a:p>
                <a:pPr algn="just" defTabSz="612775" eaLnBrk="0" hangingPunct="0">
                  <a:lnSpc>
                    <a:spcPct val="95000"/>
                  </a:lnSpc>
                </a:pPr>
                <a:r>
                  <a:rPr lang="en-US" sz="2800" dirty="0">
                    <a:latin typeface="Times New Roman" panose="02020603050405020304" pitchFamily="18" charset="0"/>
                    <a:cs typeface="Times New Roman" panose="02020603050405020304" pitchFamily="18" charset="0"/>
                  </a:rPr>
                  <a:t>The total cutting force experienced by the ball-end tool is calculated by adding up all the differential forces exerted on each elemental cutting edge.</a:t>
                </a:r>
              </a:p>
              <a:p>
                <a:pPr algn="l" defTabSz="612775" eaLnBrk="0" hangingPunct="0">
                  <a:lnSpc>
                    <a:spcPct val="95000"/>
                  </a:lnSpc>
                </a:pPr>
                <a:endParaRPr lang="en-US" sz="2800" dirty="0">
                  <a:latin typeface="Times New Roman" panose="02020603050405020304" pitchFamily="18" charset="0"/>
                  <a:cs typeface="Times New Roman" panose="02020603050405020304" pitchFamily="18" charset="0"/>
                </a:endParaRPr>
              </a:p>
              <a:p>
                <a:pPr algn="l" defTabSz="612775" eaLnBrk="0" hangingPunct="0">
                  <a:lnSpc>
                    <a:spcPct val="95000"/>
                  </a:lnSpc>
                </a:pP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𝑥</m:t>
                          </m:r>
                        </m:sub>
                      </m:sSub>
                      <m:r>
                        <a:rPr lang="en-US" sz="2800" i="1">
                          <a:latin typeface="Cambria Math" panose="02040503050406030204" pitchFamily="18" charset="0"/>
                        </a:rPr>
                        <m:t>(</m:t>
                      </m:r>
                      <m:r>
                        <a:rPr lang="en-US" sz="2800" i="1">
                          <a:latin typeface="Cambria Math" panose="02040503050406030204" pitchFamily="18" charset="0"/>
                        </a:rPr>
                        <m:t>𝜃</m:t>
                      </m:r>
                      <m:r>
                        <a:rPr lang="en-US" sz="2800" i="1">
                          <a:latin typeface="Cambria Math" panose="02040503050406030204" pitchFamily="18" charset="0"/>
                        </a:rPr>
                        <m:t>)=</m:t>
                      </m:r>
                      <m:nary>
                        <m:naryPr>
                          <m:chr m:val="∑"/>
                          <m:limLoc m:val="undOvr"/>
                          <m:ctrlPr>
                            <a:rPr lang="en-US" sz="2800" i="1">
                              <a:latin typeface="Cambria Math" panose="02040503050406030204" pitchFamily="18" charset="0"/>
                            </a:rPr>
                          </m:ctrlPr>
                        </m:naryPr>
                        <m:sub>
                          <m:r>
                            <a:rPr lang="en-US" sz="2800" i="1">
                              <a:latin typeface="Cambria Math" panose="02040503050406030204" pitchFamily="18" charset="0"/>
                            </a:rPr>
                            <m:t>𝑗</m:t>
                          </m:r>
                          <m:r>
                            <a:rPr lang="en-US" sz="2800" i="1">
                              <a:latin typeface="Cambria Math" panose="02040503050406030204" pitchFamily="18" charset="0"/>
                            </a:rPr>
                            <m:t>=1</m:t>
                          </m:r>
                        </m:sub>
                        <m:sup>
                          <m:sSub>
                            <m:sSubPr>
                              <m:ctrlPr>
                                <a:rPr lang="en-US" sz="2800" i="1">
                                  <a:latin typeface="Cambria Math" panose="02040503050406030204" pitchFamily="18" charset="0"/>
                                </a:rPr>
                              </m:ctrlPr>
                            </m:sSubPr>
                            <m:e>
                              <m:r>
                                <a:rPr lang="en-US" sz="2800" i="1">
                                  <a:latin typeface="Cambria Math" panose="02040503050406030204" pitchFamily="18" charset="0"/>
                                </a:rPr>
                                <m:t>𝐿</m:t>
                              </m:r>
                            </m:e>
                            <m:sub>
                              <m:r>
                                <a:rPr lang="en-US" sz="2800" i="1">
                                  <a:latin typeface="Cambria Math" panose="02040503050406030204" pitchFamily="18" charset="0"/>
                                </a:rPr>
                                <m:t>𝑝</m:t>
                              </m:r>
                            </m:sub>
                          </m:sSub>
                        </m:sup>
                        <m:e>
                          <m:r>
                            <a:rPr lang="en-US" sz="2800" i="1">
                              <a:latin typeface="Cambria Math" panose="02040503050406030204" pitchFamily="18" charset="0"/>
                            </a:rPr>
                            <m:t>𝑑</m:t>
                          </m:r>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𝑥</m:t>
                              </m:r>
                            </m:sub>
                          </m:sSub>
                        </m:e>
                      </m:nary>
                      <m:r>
                        <a:rPr lang="en-US" sz="2800" i="1">
                          <a:latin typeface="Cambria Math" panose="02040503050406030204" pitchFamily="18" charset="0"/>
                        </a:rPr>
                        <m:t>(</m:t>
                      </m:r>
                      <m:r>
                        <a:rPr lang="en-US" sz="2800" i="1">
                          <a:latin typeface="Cambria Math" panose="02040503050406030204" pitchFamily="18" charset="0"/>
                        </a:rPr>
                        <m:t>𝜃</m:t>
                      </m:r>
                      <m:r>
                        <a:rPr lang="en-US" sz="2800" i="1">
                          <a:latin typeface="Cambria Math" panose="02040503050406030204" pitchFamily="18" charset="0"/>
                        </a:rPr>
                        <m:t>,</m:t>
                      </m:r>
                      <m:r>
                        <a:rPr lang="en-US" sz="2800" i="1">
                          <a:latin typeface="Cambria Math" panose="02040503050406030204" pitchFamily="18" charset="0"/>
                        </a:rPr>
                        <m:t>𝑧</m:t>
                      </m:r>
                      <m:r>
                        <a:rPr lang="en-US" sz="2800" i="1">
                          <a:latin typeface="Cambria Math" panose="02040503050406030204" pitchFamily="18" charset="0"/>
                        </a:rPr>
                        <m:t>)</m:t>
                      </m:r>
                    </m:oMath>
                  </m:oMathPara>
                </a14:m>
                <a:endParaRPr lang="en-US" sz="2800" dirty="0">
                  <a:latin typeface="Times New Roman" panose="02020603050405020304" pitchFamily="18" charset="0"/>
                  <a:cs typeface="Times New Roman" panose="02020603050405020304" pitchFamily="18" charset="0"/>
                </a:endParaRPr>
              </a:p>
              <a:p>
                <a:pPr algn="l" defTabSz="612775" eaLnBrk="0" hangingPunct="0">
                  <a:lnSpc>
                    <a:spcPct val="95000"/>
                  </a:lnSpc>
                </a:pPr>
                <a:endParaRPr lang="en-US" sz="2800" dirty="0">
                  <a:latin typeface="Times New Roman" panose="02020603050405020304" pitchFamily="18" charset="0"/>
                  <a:cs typeface="Times New Roman" panose="02020603050405020304" pitchFamily="18" charset="0"/>
                </a:endParaRPr>
              </a:p>
              <a:p>
                <a:pPr algn="l" defTabSz="612775" eaLnBrk="0" hangingPunct="0">
                  <a:lnSpc>
                    <a:spcPct val="95000"/>
                  </a:lnSpc>
                </a:pPr>
                <a:endParaRPr lang="en-US" sz="2800" dirty="0">
                  <a:latin typeface="Times New Roman" panose="02020603050405020304" pitchFamily="18" charset="0"/>
                  <a:cs typeface="Times New Roman" panose="02020603050405020304" pitchFamily="18" charset="0"/>
                </a:endParaRPr>
              </a:p>
              <a:p>
                <a:pPr algn="l" defTabSz="612775" eaLnBrk="0" hangingPunct="0">
                  <a:lnSpc>
                    <a:spcPct val="95000"/>
                  </a:lnSpc>
                </a:pPr>
                <a:endParaRPr lang="en-US" sz="2800" dirty="0">
                  <a:latin typeface="Times New Roman" panose="02020603050405020304" pitchFamily="18" charset="0"/>
                  <a:cs typeface="Times New Roman" panose="02020603050405020304" pitchFamily="18" charset="0"/>
                </a:endParaRPr>
              </a:p>
              <a:p>
                <a:pPr algn="l" defTabSz="612775" eaLnBrk="0" hangingPunct="0">
                  <a:lnSpc>
                    <a:spcPct val="95000"/>
                  </a:lnSpc>
                </a:pPr>
                <a:endParaRPr lang="en-US" sz="2800" dirty="0">
                  <a:latin typeface="Times New Roman" panose="02020603050405020304" pitchFamily="18" charset="0"/>
                  <a:cs typeface="Times New Roman" panose="02020603050405020304" pitchFamily="18" charset="0"/>
                </a:endParaRPr>
              </a:p>
            </p:txBody>
          </p:sp>
        </mc:Choice>
        <mc:Fallback>
          <p:sp>
            <p:nvSpPr>
              <p:cNvPr id="40" name="Text Box 39"/>
              <p:cNvSpPr txBox="1">
                <a:spLocks noRot="1" noChangeAspect="1" noMove="1" noResize="1" noEditPoints="1" noAdjustHandles="1" noChangeArrowheads="1" noChangeShapeType="1" noTextEdit="1"/>
              </p:cNvSpPr>
              <p:nvPr/>
            </p:nvSpPr>
            <p:spPr bwMode="auto">
              <a:xfrm>
                <a:off x="16792575" y="10454640"/>
                <a:ext cx="7324725" cy="30662194"/>
              </a:xfrm>
              <a:prstGeom prst="rect">
                <a:avLst/>
              </a:prstGeom>
              <a:blipFill>
                <a:blip r:embed="rId3"/>
                <a:stretch>
                  <a:fillRect l="-2165" t="-258" r="-2831"/>
                </a:stretch>
              </a:blipFill>
              <a:ln w="57150" cmpd="thinThick">
                <a:noFill/>
                <a:miter lim="800000"/>
                <a:headEnd/>
                <a:tailEnd/>
              </a:ln>
              <a:effectLst/>
            </p:spPr>
            <p:txBody>
              <a:bodyPr/>
              <a:lstStyle/>
              <a:p>
                <a:r>
                  <a:rPr lang="en-US">
                    <a:noFill/>
                  </a:rPr>
                  <a:t> </a:t>
                </a:r>
              </a:p>
            </p:txBody>
          </p:sp>
        </mc:Fallback>
      </mc:AlternateContent>
      <p:sp>
        <p:nvSpPr>
          <p:cNvPr id="42" name="Text Box 42"/>
          <p:cNvSpPr txBox="1">
            <a:spLocks noChangeArrowheads="1"/>
          </p:cNvSpPr>
          <p:nvPr/>
        </p:nvSpPr>
        <p:spPr bwMode="auto">
          <a:xfrm>
            <a:off x="628650" y="8219440"/>
            <a:ext cx="7372350" cy="1415772"/>
          </a:xfrm>
          <a:prstGeom prst="rect">
            <a:avLst/>
          </a:prstGeom>
          <a:noFill/>
          <a:ln w="9525">
            <a:noFill/>
            <a:miter lim="800000"/>
            <a:headEnd/>
            <a:tailEnd/>
          </a:ln>
          <a:effectLst/>
        </p:spPr>
        <p:txBody>
          <a:bodyPr>
            <a:spAutoFit/>
          </a:bodyPr>
          <a:lstStyle/>
          <a:p>
            <a:pPr defTabSz="4389438">
              <a:spcBef>
                <a:spcPct val="50000"/>
              </a:spcBef>
            </a:pPr>
            <a:r>
              <a:rPr lang="en-US" b="1" dirty="0"/>
              <a:t>Introduction</a:t>
            </a:r>
          </a:p>
        </p:txBody>
      </p:sp>
      <p:sp>
        <p:nvSpPr>
          <p:cNvPr id="2" name="Rectangle 1"/>
          <p:cNvSpPr/>
          <p:nvPr/>
        </p:nvSpPr>
        <p:spPr>
          <a:xfrm>
            <a:off x="8229600" y="4566578"/>
            <a:ext cx="16459200" cy="3739485"/>
          </a:xfrm>
          <a:prstGeom prst="rect">
            <a:avLst/>
          </a:prstGeom>
        </p:spPr>
        <p:txBody>
          <a:bodyPr>
            <a:spAutoFit/>
          </a:bodyPr>
          <a:lstStyle/>
          <a:p>
            <a:pPr defTabSz="4389438">
              <a:spcBef>
                <a:spcPct val="50000"/>
              </a:spcBef>
            </a:pPr>
            <a:r>
              <a:rPr lang="en-US" sz="4800" b="1" dirty="0"/>
              <a:t>AYUSH BANDIL </a:t>
            </a:r>
            <a:r>
              <a:rPr lang="en-US" sz="4800" b="1" baseline="30000" dirty="0"/>
              <a:t>1</a:t>
            </a:r>
            <a:r>
              <a:rPr lang="en-US" sz="4800" b="1" dirty="0"/>
              <a:t> , ASIM TEWARI </a:t>
            </a:r>
            <a:r>
              <a:rPr lang="en-US" sz="4800" b="1" baseline="30000" dirty="0"/>
              <a:t>1,2</a:t>
            </a:r>
          </a:p>
          <a:p>
            <a:pPr defTabSz="4389438">
              <a:spcBef>
                <a:spcPct val="50000"/>
              </a:spcBef>
            </a:pPr>
            <a:r>
              <a:rPr lang="en-US" sz="3600" b="1" baseline="30000" dirty="0"/>
              <a:t>1</a:t>
            </a:r>
            <a:r>
              <a:rPr lang="en-US" sz="3600" b="1" dirty="0"/>
              <a:t> Department of Mechanical Engineering, IIT Bombay</a:t>
            </a:r>
          </a:p>
          <a:p>
            <a:pPr defTabSz="4389438">
              <a:spcBef>
                <a:spcPct val="50000"/>
              </a:spcBef>
            </a:pPr>
            <a:r>
              <a:rPr lang="en-US" sz="3600" b="1" baseline="30000" dirty="0"/>
              <a:t>2</a:t>
            </a:r>
            <a:r>
              <a:rPr lang="en-US" sz="3600" b="1" dirty="0"/>
              <a:t> National Centre for Aerospace Innovation and Research, IIT Bombay</a:t>
            </a:r>
            <a:endParaRPr lang="en-US" sz="3600" b="1" dirty="0"/>
          </a:p>
          <a:p>
            <a:pPr defTabSz="4389438">
              <a:spcBef>
                <a:spcPct val="50000"/>
              </a:spcBef>
            </a:pPr>
            <a:endParaRPr lang="en-US" sz="5400" b="1"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041" y="28920180"/>
            <a:ext cx="7739819" cy="4868429"/>
          </a:xfrm>
          <a:prstGeom prst="rect">
            <a:avLst/>
          </a:prstGeom>
        </p:spPr>
      </p:pic>
      <mc:AlternateContent xmlns:mc="http://schemas.openxmlformats.org/markup-compatibility/2006">
        <mc:Choice xmlns:a14="http://schemas.microsoft.com/office/drawing/2010/main" Requires="a14">
          <p:sp>
            <p:nvSpPr>
              <p:cNvPr id="54" name="Text Box 9"/>
              <p:cNvSpPr txBox="1">
                <a:spLocks noChangeArrowheads="1"/>
              </p:cNvSpPr>
              <p:nvPr/>
            </p:nvSpPr>
            <p:spPr bwMode="auto">
              <a:xfrm>
                <a:off x="8705850" y="10647741"/>
                <a:ext cx="7372350" cy="29328029"/>
              </a:xfrm>
              <a:prstGeom prst="rect">
                <a:avLst/>
              </a:prstGeom>
              <a:noFill/>
              <a:ln w="9525">
                <a:noFill/>
                <a:miter lim="800000"/>
                <a:headEnd/>
                <a:tailEnd/>
              </a:ln>
              <a:effectLst/>
            </p:spPr>
            <p:txBody>
              <a:bodyPr wrap="square">
                <a:spAutoFit/>
              </a:bodyPr>
              <a:lstStyle/>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marL="201168" lvl="1" indent="0" algn="l">
                  <a:lnSpc>
                    <a:spcPct val="150000"/>
                  </a:lnSpc>
                  <a:buNone/>
                </a:pPr>
                <a:endParaRPr lang="en-US" sz="2800" dirty="0">
                  <a:latin typeface="Times New Roman" pitchFamily="18" charset="0"/>
                </a:endParaRPr>
              </a:p>
              <a:p>
                <a:pPr marL="201168" lvl="1" indent="0" algn="l">
                  <a:lnSpc>
                    <a:spcPct val="150000"/>
                  </a:lnSpc>
                  <a:buNone/>
                </a:pPr>
                <a:r>
                  <a:rPr lang="en-US" sz="2800" b="1" dirty="0">
                    <a:latin typeface="Times New Roman" panose="02020603050405020304" pitchFamily="18" charset="0"/>
                    <a:cs typeface="Times New Roman" panose="02020603050405020304" pitchFamily="18" charset="0"/>
                  </a:rPr>
                  <a:t>Cutting edge parameters:</a:t>
                </a:r>
                <a:endParaRPr lang="en-IN" sz="2800" b="1" dirty="0">
                  <a:latin typeface="Times New Roman" panose="02020603050405020304" pitchFamily="18" charset="0"/>
                  <a:cs typeface="Times New Roman" panose="02020603050405020304" pitchFamily="18" charset="0"/>
                </a:endParaRPr>
              </a:p>
              <a:p>
                <a:pPr marL="601218" lvl="1" indent="-400050" algn="l">
                  <a:lnSpc>
                    <a:spcPct val="150000"/>
                  </a:lnSpc>
                  <a:buFont typeface="+mj-lt"/>
                  <a:buAutoNum type="romanLcPeriod"/>
                </a:pPr>
                <a:r>
                  <a:rPr lang="en-US" sz="2800" dirty="0">
                    <a:latin typeface="Times New Roman" panose="02020603050405020304" pitchFamily="18" charset="0"/>
                    <a:cs typeface="Times New Roman" panose="02020603050405020304" pitchFamily="18" charset="0"/>
                  </a:rPr>
                  <a:t>Distance from tool tip along tool-axis (Z)</a:t>
                </a:r>
              </a:p>
              <a:p>
                <a:pPr marL="601218" lvl="1" indent="-400050" algn="l">
                  <a:lnSpc>
                    <a:spcPct val="150000"/>
                  </a:lnSpc>
                  <a:buFont typeface="+mj-lt"/>
                  <a:buAutoNum type="romanLcPeriod"/>
                </a:pPr>
                <a:r>
                  <a:rPr lang="en-US" sz="2800" dirty="0">
                    <a:latin typeface="Times New Roman" panose="02020603050405020304" pitchFamily="18" charset="0"/>
                    <a:cs typeface="Times New Roman" panose="02020603050405020304" pitchFamily="18" charset="0"/>
                  </a:rPr>
                  <a:t>Local radius r(z)</a:t>
                </a:r>
              </a:p>
              <a:p>
                <a:pPr marL="601218" lvl="1" indent="-400050" algn="l">
                  <a:lnSpc>
                    <a:spcPct val="150000"/>
                  </a:lnSpc>
                  <a:buFont typeface="+mj-lt"/>
                  <a:buAutoNum type="romanLcPeriod"/>
                </a:pPr>
                <a:r>
                  <a:rPr lang="en-US" sz="2800" dirty="0">
                    <a:latin typeface="Times New Roman" panose="02020603050405020304" pitchFamily="18" charset="0"/>
                    <a:cs typeface="Times New Roman" panose="02020603050405020304" pitchFamily="18" charset="0"/>
                  </a:rPr>
                  <a:t>Axial immersion angle</a:t>
                </a:r>
              </a:p>
              <a:p>
                <a:pPr marL="601218" lvl="1" indent="-400050" algn="l">
                  <a:lnSpc>
                    <a:spcPct val="150000"/>
                  </a:lnSpc>
                  <a:buFont typeface="+mj-lt"/>
                  <a:buAutoNum type="romanLcPeriod"/>
                </a:pPr>
                <a:r>
                  <a:rPr lang="en-US" sz="2800" dirty="0">
                    <a:latin typeface="Times New Roman" panose="02020603050405020304" pitchFamily="18" charset="0"/>
                    <a:cs typeface="Times New Roman" panose="02020603050405020304" pitchFamily="18" charset="0"/>
                  </a:rPr>
                  <a:t>Lag angle (Ψ)</a:t>
                </a:r>
              </a:p>
              <a:p>
                <a:pPr marL="601218" lvl="1" indent="-400050" algn="l">
                  <a:lnSpc>
                    <a:spcPct val="150000"/>
                  </a:lnSpc>
                  <a:buFont typeface="+mj-lt"/>
                  <a:buAutoNum type="romanLcPeriod"/>
                </a:pPr>
                <a:r>
                  <a:rPr lang="en-US" sz="2800" dirty="0">
                    <a:latin typeface="Times New Roman" panose="02020603050405020304" pitchFamily="18" charset="0"/>
                    <a:cs typeface="Times New Roman" panose="02020603050405020304" pitchFamily="18" charset="0"/>
                  </a:rPr>
                  <a:t>Radial Immersion angle </a:t>
                </a:r>
                <a14:m>
                  <m:oMath xmlns:m="http://schemas.openxmlformats.org/officeDocument/2006/math">
                    <m:r>
                      <a:rPr lang="en-US" sz="2800" i="1">
                        <a:latin typeface="Cambria Math" panose="02040503050406030204" pitchFamily="18" charset="0"/>
                      </a:rPr>
                      <m:t>(</m:t>
                    </m:r>
                    <m:r>
                      <a:rPr lang="en-US" sz="2800" i="1">
                        <a:latin typeface="Cambria Math" panose="02040503050406030204" pitchFamily="18" charset="0"/>
                      </a:rPr>
                      <m:t>𝛷</m:t>
                    </m:r>
                    <m:r>
                      <a:rPr lang="en-US" sz="2800" i="1">
                        <a:latin typeface="Cambria Math" panose="02040503050406030204" pitchFamily="18" charset="0"/>
                      </a:rPr>
                      <m:t>)</m:t>
                    </m:r>
                  </m:oMath>
                </a14:m>
                <a:endParaRPr lang="en-US" sz="2800" dirty="0">
                  <a:latin typeface="Times New Roman" panose="02020603050405020304" pitchFamily="18" charset="0"/>
                  <a:cs typeface="Times New Roman" panose="02020603050405020304" pitchFamily="18" charset="0"/>
                </a:endParaRPr>
              </a:p>
              <a:p>
                <a:pPr lvl="1" algn="l"/>
                <a:endParaRPr lang="en-US" sz="2800" dirty="0">
                  <a:latin typeface="Times New Roman" panose="02020603050405020304" pitchFamily="18" charset="0"/>
                  <a:cs typeface="Times New Roman" panose="02020603050405020304" pitchFamily="18" charset="0"/>
                </a:endParaRPr>
              </a:p>
              <a:p>
                <a:pPr algn="l"/>
                <a:r>
                  <a:rPr lang="en-US" sz="2800" b="1" dirty="0">
                    <a:latin typeface="Times New Roman" panose="02020603050405020304" pitchFamily="18" charset="0"/>
                    <a:cs typeface="Times New Roman" panose="02020603050405020304" pitchFamily="18" charset="0"/>
                  </a:rPr>
                  <a:t>  </a:t>
                </a:r>
              </a:p>
              <a:p>
                <a:pPr algn="l"/>
                <a:endParaRPr lang="en-US" sz="2800" b="1" dirty="0">
                  <a:latin typeface="Times New Roman" panose="02020603050405020304" pitchFamily="18" charset="0"/>
                  <a:cs typeface="Times New Roman" panose="02020603050405020304" pitchFamily="18" charset="0"/>
                </a:endParaRPr>
              </a:p>
              <a:p>
                <a:pPr algn="l"/>
                <a:endParaRPr lang="en-US" sz="2800" b="1" dirty="0">
                  <a:latin typeface="Times New Roman" panose="02020603050405020304" pitchFamily="18" charset="0"/>
                  <a:cs typeface="Times New Roman" panose="02020603050405020304" pitchFamily="18" charset="0"/>
                </a:endParaRPr>
              </a:p>
              <a:p>
                <a:pPr algn="l"/>
                <a:endParaRPr lang="en-US" sz="2800" b="1" dirty="0">
                  <a:latin typeface="Times New Roman" panose="02020603050405020304" pitchFamily="18" charset="0"/>
                  <a:cs typeface="Times New Roman" panose="02020603050405020304" pitchFamily="18" charset="0"/>
                </a:endParaRPr>
              </a:p>
              <a:p>
                <a:pPr algn="l"/>
                <a:endParaRPr lang="en-US" sz="2800" b="1" dirty="0">
                  <a:latin typeface="Times New Roman" panose="02020603050405020304" pitchFamily="18" charset="0"/>
                  <a:cs typeface="Times New Roman" panose="02020603050405020304" pitchFamily="18" charset="0"/>
                </a:endParaRPr>
              </a:p>
              <a:p>
                <a:pPr algn="l"/>
                <a:endParaRPr lang="en-US" sz="2800" b="1" dirty="0">
                  <a:latin typeface="Times New Roman" panose="02020603050405020304" pitchFamily="18" charset="0"/>
                  <a:cs typeface="Times New Roman" panose="02020603050405020304" pitchFamily="18" charset="0"/>
                </a:endParaRPr>
              </a:p>
              <a:p>
                <a:pPr algn="l"/>
                <a:r>
                  <a:rPr lang="en-US" sz="2800" b="1" dirty="0">
                    <a:latin typeface="Times New Roman" panose="02020603050405020304" pitchFamily="18" charset="0"/>
                    <a:cs typeface="Times New Roman" panose="02020603050405020304" pitchFamily="18" charset="0"/>
                  </a:rPr>
                  <a:t>  </a:t>
                </a:r>
              </a:p>
              <a:p>
                <a:pPr algn="l"/>
                <a:r>
                  <a:rPr lang="en-US" sz="2800" b="1" dirty="0">
                    <a:latin typeface="Times New Roman" panose="02020603050405020304" pitchFamily="18" charset="0"/>
                    <a:cs typeface="Times New Roman" panose="02020603050405020304" pitchFamily="18" charset="0"/>
                  </a:rPr>
                  <a:t> </a:t>
                </a:r>
              </a:p>
              <a:p>
                <a:pPr algn="l"/>
                <a:endParaRPr lang="en-US" sz="2800" b="1" dirty="0">
                  <a:latin typeface="Times New Roman" panose="02020603050405020304" pitchFamily="18" charset="0"/>
                  <a:cs typeface="Times New Roman" panose="02020603050405020304" pitchFamily="18" charset="0"/>
                </a:endParaRPr>
              </a:p>
              <a:p>
                <a:pPr algn="l"/>
                <a:r>
                  <a:rPr lang="en-US" sz="2800" b="1" dirty="0">
                    <a:latin typeface="Times New Roman" panose="02020603050405020304" pitchFamily="18" charset="0"/>
                    <a:cs typeface="Times New Roman" panose="02020603050405020304" pitchFamily="18" charset="0"/>
                  </a:rPr>
                  <a:t>  </a:t>
                </a:r>
              </a:p>
              <a:p>
                <a:pPr algn="l"/>
                <a:r>
                  <a:rPr lang="en-US" sz="2800" b="1"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In Tool Coordinate System:</a:t>
                </a:r>
                <a:endParaRPr lang="en-IN" sz="2800" dirty="0">
                  <a:latin typeface="Times New Roman" panose="02020603050405020304" pitchFamily="18" charset="0"/>
                  <a:cs typeface="Times New Roman" panose="02020603050405020304" pitchFamily="18" charset="0"/>
                </a:endParaRPr>
              </a:p>
              <a:p>
                <a:pPr marL="601218" lvl="1" indent="-400050" algn="l">
                  <a:lnSpc>
                    <a:spcPct val="150000"/>
                  </a:lnSpc>
                  <a:buFont typeface="+mj-lt"/>
                  <a:buAutoNum type="romanLcPeriod"/>
                </a:pPr>
                <a:r>
                  <a:rPr lang="en-IN" sz="2800" dirty="0">
                    <a:latin typeface="Times New Roman" panose="02020603050405020304" pitchFamily="18" charset="0"/>
                    <a:cs typeface="Times New Roman" panose="02020603050405020304" pitchFamily="18" charset="0"/>
                  </a:rPr>
                  <a:t>𝑥𝑥</a:t>
                </a:r>
                <a:r>
                  <a:rPr lang="en-IN" sz="2800" baseline="-25000" dirty="0">
                    <a:latin typeface="Times New Roman" panose="02020603050405020304" pitchFamily="18" charset="0"/>
                    <a:cs typeface="Times New Roman" panose="02020603050405020304" pitchFamily="18" charset="0"/>
                  </a:rPr>
                  <a:t>𝑡𝑐𝑠</a:t>
                </a:r>
                <a:r>
                  <a:rPr lang="en-IN" sz="2800" dirty="0">
                    <a:latin typeface="Times New Roman" panose="02020603050405020304" pitchFamily="18" charset="0"/>
                    <a:cs typeface="Times New Roman" panose="02020603050405020304" pitchFamily="18" charset="0"/>
                  </a:rPr>
                  <a:t>(𝑧) = 𝑟(𝑧) ∗ sin𝛷(𝑧) </a:t>
                </a:r>
              </a:p>
              <a:p>
                <a:pPr marL="601218" lvl="1" indent="-400050" algn="l">
                  <a:lnSpc>
                    <a:spcPct val="150000"/>
                  </a:lnSpc>
                  <a:buFont typeface="+mj-lt"/>
                  <a:buAutoNum type="romanLcPeriod"/>
                </a:pPr>
                <a:r>
                  <a:rPr lang="en-IN" sz="2800" dirty="0">
                    <a:latin typeface="Times New Roman" panose="02020603050405020304" pitchFamily="18" charset="0"/>
                    <a:cs typeface="Times New Roman" panose="02020603050405020304" pitchFamily="18" charset="0"/>
                  </a:rPr>
                  <a:t>𝑦𝑦</a:t>
                </a:r>
                <a:r>
                  <a:rPr lang="en-IN" sz="2800" baseline="-25000" dirty="0">
                    <a:latin typeface="Times New Roman" panose="02020603050405020304" pitchFamily="18" charset="0"/>
                    <a:cs typeface="Times New Roman" panose="02020603050405020304" pitchFamily="18" charset="0"/>
                  </a:rPr>
                  <a:t>𝑡𝑐𝑠</a:t>
                </a:r>
                <a:r>
                  <a:rPr lang="en-IN" sz="2800" dirty="0">
                    <a:latin typeface="Times New Roman" panose="02020603050405020304" pitchFamily="18" charset="0"/>
                    <a:cs typeface="Times New Roman" panose="02020603050405020304" pitchFamily="18" charset="0"/>
                  </a:rPr>
                  <a:t>(𝑧) = 𝑟(𝑧) ∗ cos𝛷(z) </a:t>
                </a:r>
              </a:p>
              <a:p>
                <a:pPr marL="601218" lvl="1" indent="-400050" algn="l">
                  <a:lnSpc>
                    <a:spcPct val="150000"/>
                  </a:lnSpc>
                  <a:buFont typeface="+mj-lt"/>
                  <a:buAutoNum type="romanLcPeriod"/>
                </a:pPr>
                <a:r>
                  <a:rPr lang="en-IN" sz="2800" dirty="0">
                    <a:latin typeface="Times New Roman" panose="02020603050405020304" pitchFamily="18" charset="0"/>
                    <a:cs typeface="Times New Roman" panose="02020603050405020304" pitchFamily="18" charset="0"/>
                  </a:rPr>
                  <a:t>𝑧𝑧</a:t>
                </a:r>
                <a:r>
                  <a:rPr lang="en-IN" sz="2800" baseline="-25000" dirty="0">
                    <a:latin typeface="Times New Roman" panose="02020603050405020304" pitchFamily="18" charset="0"/>
                    <a:cs typeface="Times New Roman" panose="02020603050405020304" pitchFamily="18" charset="0"/>
                  </a:rPr>
                  <a:t>𝑡𝑐𝑠</a:t>
                </a:r>
                <a:r>
                  <a:rPr lang="en-IN" sz="2800" dirty="0">
                    <a:latin typeface="Times New Roman" panose="02020603050405020304" pitchFamily="18" charset="0"/>
                    <a:cs typeface="Times New Roman" panose="02020603050405020304" pitchFamily="18" charset="0"/>
                  </a:rPr>
                  <a:t>(𝑧) = 𝑧 	</a:t>
                </a: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a:p>
                <a:pPr algn="just" defTabSz="4389438" eaLnBrk="0" hangingPunct="0">
                  <a:lnSpc>
                    <a:spcPct val="95000"/>
                  </a:lnSpc>
                </a:pPr>
                <a:endParaRPr lang="en-US" sz="2800" dirty="0">
                  <a:latin typeface="Times New Roman" pitchFamily="18" charset="0"/>
                </a:endParaRPr>
              </a:p>
            </p:txBody>
          </p:sp>
        </mc:Choice>
        <mc:Fallback>
          <p:sp>
            <p:nvSpPr>
              <p:cNvPr id="54" name="Text Box 9"/>
              <p:cNvSpPr txBox="1">
                <a:spLocks noRot="1" noChangeAspect="1" noMove="1" noResize="1" noEditPoints="1" noAdjustHandles="1" noChangeArrowheads="1" noChangeShapeType="1" noTextEdit="1"/>
              </p:cNvSpPr>
              <p:nvPr/>
            </p:nvSpPr>
            <p:spPr bwMode="auto">
              <a:xfrm>
                <a:off x="8705850" y="10647741"/>
                <a:ext cx="7372350" cy="29328029"/>
              </a:xfrm>
              <a:prstGeom prst="rect">
                <a:avLst/>
              </a:prstGeom>
              <a:blipFill>
                <a:blip r:embed="rId5"/>
                <a:stretch>
                  <a:fillRect/>
                </a:stretch>
              </a:blipFill>
              <a:ln w="9525">
                <a:noFill/>
                <a:miter lim="800000"/>
                <a:headEnd/>
                <a:tailEnd/>
              </a:ln>
              <a:effectLst/>
            </p:spPr>
            <p:txBody>
              <a:bodyPr/>
              <a:lstStyle/>
              <a:p>
                <a:r>
                  <a:rPr lang="en-US">
                    <a:noFill/>
                  </a:rPr>
                  <a:t> </a:t>
                </a:r>
              </a:p>
            </p:txBody>
          </p:sp>
        </mc:Fallback>
      </mc:AlternateContent>
      <p:graphicFrame>
        <p:nvGraphicFramePr>
          <p:cNvPr id="51" name="Diagram 50"/>
          <p:cNvGraphicFramePr/>
          <p:nvPr>
            <p:extLst>
              <p:ext uri="{D42A27DB-BD31-4B8C-83A1-F6EECF244321}">
                <p14:modId xmlns:p14="http://schemas.microsoft.com/office/powerpoint/2010/main" val="2234910106"/>
              </p:ext>
            </p:extLst>
          </p:nvPr>
        </p:nvGraphicFramePr>
        <p:xfrm>
          <a:off x="8613850" y="10453360"/>
          <a:ext cx="7606378" cy="732027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4" name="Picture 3"/>
          <p:cNvPicPr>
            <a:picLocks noChangeAspect="1"/>
          </p:cNvPicPr>
          <p:nvPr/>
        </p:nvPicPr>
        <p:blipFill rotWithShape="1">
          <a:blip r:embed="rId11">
            <a:extLst>
              <a:ext uri="{28A0092B-C50C-407E-A947-70E740481C1C}">
                <a14:useLocalDpi xmlns:a14="http://schemas.microsoft.com/office/drawing/2010/main" val="0"/>
              </a:ext>
            </a:extLst>
          </a:blip>
          <a:srcRect l="4541" r="2576"/>
          <a:stretch/>
        </p:blipFill>
        <p:spPr>
          <a:xfrm>
            <a:off x="8659909" y="17874430"/>
            <a:ext cx="7464231" cy="6245083"/>
          </a:xfrm>
          <a:prstGeom prst="rect">
            <a:avLst/>
          </a:prstGeom>
        </p:spPr>
      </p:pic>
      <p:pic>
        <p:nvPicPr>
          <p:cNvPr id="53" name="Picture 52" descr="C:\Users\Ayush Bandil\Desktop\top view.png"/>
          <p:cNvPicPr/>
          <p:nvPr/>
        </p:nvPicPr>
        <p:blipFill>
          <a:blip r:embed="rId12">
            <a:extLst>
              <a:ext uri="{28A0092B-C50C-407E-A947-70E740481C1C}">
                <a14:useLocalDpi xmlns:a14="http://schemas.microsoft.com/office/drawing/2010/main" val="0"/>
              </a:ext>
            </a:extLst>
          </a:blip>
          <a:srcRect/>
          <a:stretch>
            <a:fillRect/>
          </a:stretch>
        </p:blipFill>
        <p:spPr bwMode="auto">
          <a:xfrm>
            <a:off x="10201001" y="27975644"/>
            <a:ext cx="5108812" cy="4255829"/>
          </a:xfrm>
          <a:prstGeom prst="rect">
            <a:avLst/>
          </a:prstGeom>
          <a:noFill/>
          <a:ln>
            <a:noFill/>
          </a:ln>
        </p:spPr>
      </p:pic>
      <p:pic>
        <p:nvPicPr>
          <p:cNvPr id="55" name="Picture 54" descr="C:\Users\Ayush Bandil\Desktop\discretized.png"/>
          <p:cNvPicPr/>
          <p:nvPr/>
        </p:nvPicPr>
        <p:blipFill rotWithShape="1">
          <a:blip r:embed="rId13">
            <a:extLst>
              <a:ext uri="{28A0092B-C50C-407E-A947-70E740481C1C}">
                <a14:useLocalDpi xmlns:a14="http://schemas.microsoft.com/office/drawing/2010/main" val="0"/>
              </a:ext>
            </a:extLst>
          </a:blip>
          <a:srcRect l="8134" t="13181" r="36232" b="7716"/>
          <a:stretch/>
        </p:blipFill>
        <p:spPr bwMode="auto">
          <a:xfrm>
            <a:off x="8705850" y="34847708"/>
            <a:ext cx="7151881" cy="4848862"/>
          </a:xfrm>
          <a:prstGeom prst="rect">
            <a:avLst/>
          </a:prstGeom>
          <a:noFill/>
          <a:ln>
            <a:noFill/>
          </a:ln>
          <a:extLst>
            <a:ext uri="{53640926-AAD7-44D8-BBD7-CCE9431645EC}">
              <a14:shadowObscured xmlns:a14="http://schemas.microsoft.com/office/drawing/2010/main"/>
            </a:ext>
          </a:extLst>
        </p:spPr>
      </p:pic>
      <p:sp>
        <p:nvSpPr>
          <p:cNvPr id="5" name="Rectangle 4"/>
          <p:cNvSpPr/>
          <p:nvPr/>
        </p:nvSpPr>
        <p:spPr bwMode="auto">
          <a:xfrm>
            <a:off x="15777552" y="7779950"/>
            <a:ext cx="1363295" cy="770324"/>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a:ln>
                <a:noFill/>
              </a:ln>
              <a:solidFill>
                <a:schemeClr val="tx1"/>
              </a:solidFill>
              <a:effectLst/>
              <a:latin typeface="Arial" charset="0"/>
            </a:endParaRPr>
          </a:p>
        </p:txBody>
      </p:sp>
      <p:sp>
        <p:nvSpPr>
          <p:cNvPr id="56" name="Rectangle 55"/>
          <p:cNvSpPr/>
          <p:nvPr/>
        </p:nvSpPr>
        <p:spPr bwMode="auto">
          <a:xfrm>
            <a:off x="16266696" y="8493141"/>
            <a:ext cx="573504" cy="31477411"/>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a:ln>
                <a:noFill/>
              </a:ln>
              <a:solidFill>
                <a:schemeClr val="tx1"/>
              </a:solidFill>
              <a:effectLst/>
              <a:latin typeface="Arial" charset="0"/>
            </a:endParaRPr>
          </a:p>
        </p:txBody>
      </p:sp>
      <p:sp>
        <p:nvSpPr>
          <p:cNvPr id="57" name="Rectangle 56"/>
          <p:cNvSpPr/>
          <p:nvPr/>
        </p:nvSpPr>
        <p:spPr bwMode="auto">
          <a:xfrm>
            <a:off x="15749433" y="39278152"/>
            <a:ext cx="1363295" cy="721896"/>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a:ln>
                <a:noFill/>
              </a:ln>
              <a:solidFill>
                <a:schemeClr val="tx1"/>
              </a:solidFill>
              <a:effectLst/>
              <a:latin typeface="Arial" charset="0"/>
            </a:endParaRPr>
          </a:p>
        </p:txBody>
      </p:sp>
      <p:cxnSp>
        <p:nvCxnSpPr>
          <p:cNvPr id="7" name="Straight Connector 6"/>
          <p:cNvCxnSpPr/>
          <p:nvPr/>
        </p:nvCxnSpPr>
        <p:spPr bwMode="auto">
          <a:xfrm>
            <a:off x="15412065" y="39997541"/>
            <a:ext cx="2271251" cy="0"/>
          </a:xfrm>
          <a:prstGeom prst="line">
            <a:avLst/>
          </a:prstGeom>
          <a:ln>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bwMode="auto">
          <a:xfrm>
            <a:off x="15358004" y="7779951"/>
            <a:ext cx="2271251" cy="0"/>
          </a:xfrm>
          <a:prstGeom prst="line">
            <a:avLst/>
          </a:prstGeom>
          <a:ln>
            <a:solidFill>
              <a:schemeClr val="tx1">
                <a:lumMod val="85000"/>
                <a:lumOff val="1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1" name="Text Box 10"/>
          <p:cNvSpPr txBox="1">
            <a:spLocks noChangeArrowheads="1"/>
          </p:cNvSpPr>
          <p:nvPr/>
        </p:nvSpPr>
        <p:spPr bwMode="auto">
          <a:xfrm>
            <a:off x="8686800" y="8219440"/>
            <a:ext cx="15430500" cy="1415772"/>
          </a:xfrm>
          <a:prstGeom prst="rect">
            <a:avLst/>
          </a:prstGeom>
          <a:noFill/>
          <a:ln w="9525">
            <a:noFill/>
            <a:miter lim="800000"/>
            <a:headEnd/>
            <a:tailEnd/>
          </a:ln>
          <a:effectLst/>
        </p:spPr>
        <p:txBody>
          <a:bodyPr wrap="square">
            <a:spAutoFit/>
          </a:bodyPr>
          <a:lstStyle/>
          <a:p>
            <a:pPr defTabSz="4389438">
              <a:spcBef>
                <a:spcPct val="50000"/>
              </a:spcBef>
            </a:pPr>
            <a:r>
              <a:rPr lang="en-US" b="1" dirty="0"/>
              <a:t>Methods</a:t>
            </a:r>
          </a:p>
        </p:txBody>
      </p:sp>
      <p:cxnSp>
        <p:nvCxnSpPr>
          <p:cNvPr id="9" name="Straight Connector 8"/>
          <p:cNvCxnSpPr/>
          <p:nvPr/>
        </p:nvCxnSpPr>
        <p:spPr bwMode="auto">
          <a:xfrm>
            <a:off x="16445669" y="10236200"/>
            <a:ext cx="0" cy="29271533"/>
          </a:xfrm>
          <a:prstGeom prst="line">
            <a:avLst/>
          </a:prstGeom>
          <a:ln>
            <a:solidFill>
              <a:schemeClr val="accent3">
                <a:lumMod val="65000"/>
              </a:schemeClr>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pic>
        <p:nvPicPr>
          <p:cNvPr id="61" name="Picture 60" descr="C:\Users\Ayush Bandil\Desktop\belowcut_top.png"/>
          <p:cNvPicPr/>
          <p:nvPr/>
        </p:nvPicPr>
        <p:blipFill rotWithShape="1">
          <a:blip r:embed="rId14" cstate="print">
            <a:extLst>
              <a:ext uri="{28A0092B-C50C-407E-A947-70E740481C1C}">
                <a14:useLocalDpi xmlns:a14="http://schemas.microsoft.com/office/drawing/2010/main" val="0"/>
              </a:ext>
            </a:extLst>
          </a:blip>
          <a:srcRect l="13742" r="38411"/>
          <a:stretch/>
        </p:blipFill>
        <p:spPr bwMode="auto">
          <a:xfrm>
            <a:off x="16595463" y="13843854"/>
            <a:ext cx="4589145" cy="4573482"/>
          </a:xfrm>
          <a:prstGeom prst="rect">
            <a:avLst/>
          </a:prstGeom>
          <a:noFill/>
          <a:ln>
            <a:noFill/>
          </a:ln>
          <a:extLst>
            <a:ext uri="{53640926-AAD7-44D8-BBD7-CCE9431645EC}">
              <a14:shadowObscured xmlns:a14="http://schemas.microsoft.com/office/drawing/2010/main"/>
            </a:ext>
          </a:extLst>
        </p:spPr>
      </p:pic>
      <p:sp>
        <p:nvSpPr>
          <p:cNvPr id="62" name="TextBox 61"/>
          <p:cNvSpPr txBox="1"/>
          <p:nvPr/>
        </p:nvSpPr>
        <p:spPr>
          <a:xfrm>
            <a:off x="16699638" y="18095423"/>
            <a:ext cx="4369987" cy="646331"/>
          </a:xfrm>
          <a:prstGeom prst="rect">
            <a:avLst/>
          </a:prstGeom>
          <a:noFill/>
        </p:spPr>
        <p:txBody>
          <a:bodyPr wrap="square" rtlCol="0">
            <a:spAutoFit/>
          </a:bodyPr>
          <a:lstStyle/>
          <a:p>
            <a:pPr algn="ctr"/>
            <a:r>
              <a:rPr lang="en-US" sz="1800" i="1" dirty="0">
                <a:solidFill>
                  <a:schemeClr val="bg2">
                    <a:lumMod val="50000"/>
                  </a:schemeClr>
                </a:solidFill>
                <a:latin typeface="Times New Roman" panose="02020603050405020304" pitchFamily="18" charset="0"/>
                <a:cs typeface="Times New Roman" panose="02020603050405020304" pitchFamily="18" charset="0"/>
              </a:rPr>
              <a:t>Top view of discretized points below the cutting depth for 20</a:t>
            </a:r>
            <a:r>
              <a:rPr lang="en-US" sz="1800" i="1" baseline="30000" dirty="0">
                <a:solidFill>
                  <a:schemeClr val="bg2">
                    <a:lumMod val="50000"/>
                  </a:schemeClr>
                </a:solidFill>
                <a:latin typeface="Times New Roman" panose="02020603050405020304" pitchFamily="18" charset="0"/>
                <a:cs typeface="Times New Roman" panose="02020603050405020304" pitchFamily="18" charset="0"/>
              </a:rPr>
              <a:t>0</a:t>
            </a:r>
            <a:r>
              <a:rPr lang="en-US" sz="1800" i="1" dirty="0">
                <a:solidFill>
                  <a:schemeClr val="bg2">
                    <a:lumMod val="50000"/>
                  </a:schemeClr>
                </a:solidFill>
                <a:latin typeface="Times New Roman" panose="02020603050405020304" pitchFamily="18" charset="0"/>
                <a:cs typeface="Times New Roman" panose="02020603050405020304" pitchFamily="18" charset="0"/>
              </a:rPr>
              <a:t> lead 30</a:t>
            </a:r>
            <a:r>
              <a:rPr lang="en-US" sz="1800" i="1" baseline="30000" dirty="0">
                <a:solidFill>
                  <a:schemeClr val="bg2">
                    <a:lumMod val="50000"/>
                  </a:schemeClr>
                </a:solidFill>
                <a:latin typeface="Times New Roman" panose="02020603050405020304" pitchFamily="18" charset="0"/>
                <a:cs typeface="Times New Roman" panose="02020603050405020304" pitchFamily="18" charset="0"/>
              </a:rPr>
              <a:t>0</a:t>
            </a:r>
            <a:r>
              <a:rPr lang="en-US" sz="1800" i="1" dirty="0">
                <a:solidFill>
                  <a:schemeClr val="bg2">
                    <a:lumMod val="50000"/>
                  </a:schemeClr>
                </a:solidFill>
                <a:latin typeface="Times New Roman" panose="02020603050405020304" pitchFamily="18" charset="0"/>
                <a:cs typeface="Times New Roman" panose="02020603050405020304" pitchFamily="18" charset="0"/>
              </a:rPr>
              <a:t> tilt</a:t>
            </a:r>
          </a:p>
        </p:txBody>
      </p:sp>
      <p:pic>
        <p:nvPicPr>
          <p:cNvPr id="63" name="Picture 62" descr="C:\Users\Ayush Bandil\Desktop\cutting zone top.png"/>
          <p:cNvPicPr/>
          <p:nvPr/>
        </p:nvPicPr>
        <p:blipFill rotWithShape="1">
          <a:blip r:embed="rId15">
            <a:extLst>
              <a:ext uri="{28A0092B-C50C-407E-A947-70E740481C1C}">
                <a14:useLocalDpi xmlns:a14="http://schemas.microsoft.com/office/drawing/2010/main" val="0"/>
              </a:ext>
            </a:extLst>
          </a:blip>
          <a:srcRect l="28468" t="3877" r="38256"/>
          <a:stretch/>
        </p:blipFill>
        <p:spPr bwMode="auto">
          <a:xfrm>
            <a:off x="20875510" y="13702355"/>
            <a:ext cx="3409280" cy="4696860"/>
          </a:xfrm>
          <a:prstGeom prst="rect">
            <a:avLst/>
          </a:prstGeom>
          <a:noFill/>
          <a:ln>
            <a:noFill/>
          </a:ln>
          <a:extLst>
            <a:ext uri="{53640926-AAD7-44D8-BBD7-CCE9431645EC}">
              <a14:shadowObscured xmlns:a14="http://schemas.microsoft.com/office/drawing/2010/main"/>
            </a:ext>
          </a:extLst>
        </p:spPr>
      </p:pic>
      <p:sp>
        <p:nvSpPr>
          <p:cNvPr id="64" name="TextBox 63"/>
          <p:cNvSpPr txBox="1"/>
          <p:nvPr/>
        </p:nvSpPr>
        <p:spPr>
          <a:xfrm>
            <a:off x="20768505" y="18105428"/>
            <a:ext cx="3711749" cy="646331"/>
          </a:xfrm>
          <a:prstGeom prst="rect">
            <a:avLst/>
          </a:prstGeom>
          <a:noFill/>
        </p:spPr>
        <p:txBody>
          <a:bodyPr wrap="square" rtlCol="0">
            <a:spAutoFit/>
          </a:bodyPr>
          <a:lstStyle/>
          <a:p>
            <a:pPr algn="ctr"/>
            <a:r>
              <a:rPr lang="en-US" sz="1800" i="1" dirty="0">
                <a:solidFill>
                  <a:schemeClr val="bg2">
                    <a:lumMod val="50000"/>
                  </a:schemeClr>
                </a:solidFill>
                <a:latin typeface="Times New Roman" panose="02020603050405020304" pitchFamily="18" charset="0"/>
                <a:cs typeface="Times New Roman" panose="02020603050405020304" pitchFamily="18" charset="0"/>
              </a:rPr>
              <a:t>Top view of discretized points in the cutting zone  for 20</a:t>
            </a:r>
            <a:r>
              <a:rPr lang="en-US" sz="1800" i="1" baseline="30000" dirty="0">
                <a:solidFill>
                  <a:schemeClr val="bg2">
                    <a:lumMod val="50000"/>
                  </a:schemeClr>
                </a:solidFill>
                <a:latin typeface="Times New Roman" panose="02020603050405020304" pitchFamily="18" charset="0"/>
                <a:cs typeface="Times New Roman" panose="02020603050405020304" pitchFamily="18" charset="0"/>
              </a:rPr>
              <a:t>0</a:t>
            </a:r>
            <a:r>
              <a:rPr lang="en-US" sz="1800" i="1" dirty="0">
                <a:solidFill>
                  <a:schemeClr val="bg2">
                    <a:lumMod val="50000"/>
                  </a:schemeClr>
                </a:solidFill>
                <a:latin typeface="Times New Roman" panose="02020603050405020304" pitchFamily="18" charset="0"/>
                <a:cs typeface="Times New Roman" panose="02020603050405020304" pitchFamily="18" charset="0"/>
              </a:rPr>
              <a:t> lead 30</a:t>
            </a:r>
            <a:r>
              <a:rPr lang="en-US" sz="1800" i="1" baseline="30000" dirty="0">
                <a:solidFill>
                  <a:schemeClr val="bg2">
                    <a:lumMod val="50000"/>
                  </a:schemeClr>
                </a:solidFill>
                <a:latin typeface="Times New Roman" panose="02020603050405020304" pitchFamily="18" charset="0"/>
                <a:cs typeface="Times New Roman" panose="02020603050405020304" pitchFamily="18" charset="0"/>
              </a:rPr>
              <a:t>0</a:t>
            </a:r>
            <a:r>
              <a:rPr lang="en-US" sz="1800" i="1" dirty="0">
                <a:solidFill>
                  <a:schemeClr val="bg2">
                    <a:lumMod val="50000"/>
                  </a:schemeClr>
                </a:solidFill>
                <a:latin typeface="Times New Roman" panose="02020603050405020304" pitchFamily="18" charset="0"/>
                <a:cs typeface="Times New Roman" panose="02020603050405020304" pitchFamily="18" charset="0"/>
              </a:rPr>
              <a:t> tilt</a:t>
            </a:r>
          </a:p>
        </p:txBody>
      </p:sp>
      <p:sp>
        <p:nvSpPr>
          <p:cNvPr id="65" name="TextBox 64"/>
          <p:cNvSpPr txBox="1"/>
          <p:nvPr/>
        </p:nvSpPr>
        <p:spPr>
          <a:xfrm>
            <a:off x="25208568" y="14560917"/>
            <a:ext cx="6636875" cy="830997"/>
          </a:xfrm>
          <a:prstGeom prst="rect">
            <a:avLst/>
          </a:prstGeom>
          <a:noFill/>
        </p:spPr>
        <p:txBody>
          <a:bodyPr wrap="square" rtlCol="0">
            <a:spAutoFit/>
          </a:bodyPr>
          <a:lstStyle/>
          <a:p>
            <a:pPr algn="ctr"/>
            <a:r>
              <a:rPr lang="en-US" sz="2400" i="1" dirty="0">
                <a:solidFill>
                  <a:schemeClr val="tx1">
                    <a:lumMod val="65000"/>
                    <a:lumOff val="35000"/>
                  </a:schemeClr>
                </a:solidFill>
                <a:latin typeface="Times New Roman" panose="02020603050405020304" pitchFamily="18" charset="0"/>
                <a:cs typeface="Times New Roman" panose="02020603050405020304" pitchFamily="18" charset="0"/>
              </a:rPr>
              <a:t>Ref: P. Lee and Y. </a:t>
            </a:r>
            <a:r>
              <a:rPr lang="en-US" sz="2400" i="1" dirty="0" err="1">
                <a:solidFill>
                  <a:schemeClr val="tx1">
                    <a:lumMod val="65000"/>
                    <a:lumOff val="35000"/>
                  </a:schemeClr>
                </a:solidFill>
                <a:latin typeface="Times New Roman" panose="02020603050405020304" pitchFamily="18" charset="0"/>
                <a:cs typeface="Times New Roman" panose="02020603050405020304" pitchFamily="18" charset="0"/>
              </a:rPr>
              <a:t>Altintas</a:t>
            </a:r>
            <a:r>
              <a:rPr lang="en-US" sz="2400" i="1" dirty="0">
                <a:solidFill>
                  <a:schemeClr val="tx1">
                    <a:lumMod val="65000"/>
                    <a:lumOff val="35000"/>
                  </a:schemeClr>
                </a:solidFill>
                <a:latin typeface="Times New Roman" panose="02020603050405020304" pitchFamily="18" charset="0"/>
                <a:cs typeface="Times New Roman" panose="02020603050405020304" pitchFamily="18" charset="0"/>
              </a:rPr>
              <a:t>, “Prediction of ball end milling forces of orthogonal cutting data”</a:t>
            </a:r>
          </a:p>
        </p:txBody>
      </p:sp>
      <p:pic>
        <p:nvPicPr>
          <p:cNvPr id="66" name="Picture 65"/>
          <p:cNvPicPr>
            <a:picLocks noChangeAspect="1"/>
          </p:cNvPicPr>
          <p:nvPr/>
        </p:nvPicPr>
        <p:blipFill>
          <a:blip r:embed="rId16">
            <a:clrChange>
              <a:clrFrom>
                <a:srgbClr val="FFFFFF"/>
              </a:clrFrom>
              <a:clrTo>
                <a:srgbClr val="FFFFFF">
                  <a:alpha val="0"/>
                </a:srgbClr>
              </a:clrTo>
            </a:clrChange>
            <a:grayscl/>
          </a:blip>
          <a:stretch>
            <a:fillRect/>
          </a:stretch>
        </p:blipFill>
        <p:spPr>
          <a:xfrm>
            <a:off x="24516348" y="10294750"/>
            <a:ext cx="7869654" cy="4313420"/>
          </a:xfrm>
          <a:prstGeom prst="rect">
            <a:avLst/>
          </a:prstGeom>
        </p:spPr>
      </p:pic>
      <p:pic>
        <p:nvPicPr>
          <p:cNvPr id="67" name="Picture 66"/>
          <p:cNvPicPr>
            <a:picLocks noChangeAspect="1"/>
          </p:cNvPicPr>
          <p:nvPr/>
        </p:nvPicPr>
        <p:blipFill rotWithShape="1">
          <a:blip r:embed="rId17">
            <a:extLst>
              <a:ext uri="{28A0092B-C50C-407E-A947-70E740481C1C}">
                <a14:useLocalDpi xmlns:a14="http://schemas.microsoft.com/office/drawing/2010/main" val="0"/>
              </a:ext>
            </a:extLst>
          </a:blip>
          <a:srcRect l="6536" t="1066" r="6786" b="2864"/>
          <a:stretch/>
        </p:blipFill>
        <p:spPr>
          <a:xfrm>
            <a:off x="24718983" y="15476194"/>
            <a:ext cx="7667019" cy="4522324"/>
          </a:xfrm>
          <a:prstGeom prst="rect">
            <a:avLst/>
          </a:prstGeom>
        </p:spPr>
      </p:pic>
      <p:sp>
        <p:nvSpPr>
          <p:cNvPr id="68" name="TextBox 67"/>
          <p:cNvSpPr txBox="1"/>
          <p:nvPr/>
        </p:nvSpPr>
        <p:spPr>
          <a:xfrm>
            <a:off x="24831675" y="19996476"/>
            <a:ext cx="7344999" cy="461665"/>
          </a:xfrm>
          <a:prstGeom prst="rect">
            <a:avLst/>
          </a:prstGeom>
          <a:noFill/>
        </p:spPr>
        <p:txBody>
          <a:bodyPr wrap="square" rtlCol="0">
            <a:spAutoFit/>
          </a:bodyPr>
          <a:lstStyle/>
          <a:p>
            <a:pPr algn="ctr"/>
            <a:r>
              <a:rPr lang="en-US" sz="2400" i="1" dirty="0">
                <a:solidFill>
                  <a:schemeClr val="tx1">
                    <a:lumMod val="65000"/>
                    <a:lumOff val="35000"/>
                  </a:schemeClr>
                </a:solidFill>
                <a:latin typeface="Times New Roman" panose="02020603050405020304" pitchFamily="18" charset="0"/>
                <a:cs typeface="Times New Roman" panose="02020603050405020304" pitchFamily="18" charset="0"/>
              </a:rPr>
              <a:t>Simulated results</a:t>
            </a:r>
          </a:p>
        </p:txBody>
      </p:sp>
      <p:sp>
        <p:nvSpPr>
          <p:cNvPr id="71" name="Content Placeholder 2"/>
          <p:cNvSpPr txBox="1">
            <a:spLocks/>
          </p:cNvSpPr>
          <p:nvPr/>
        </p:nvSpPr>
        <p:spPr>
          <a:xfrm>
            <a:off x="24786772" y="26571222"/>
            <a:ext cx="7502978" cy="218672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200"/>
              </a:spcBef>
              <a:buNone/>
            </a:pPr>
            <a:r>
              <a:rPr lang="en-US" sz="2400" i="1" dirty="0">
                <a:latin typeface="Times New Roman" panose="02020603050405020304" pitchFamily="18" charset="0"/>
                <a:cs typeface="Times New Roman" panose="02020603050405020304" pitchFamily="18" charset="0"/>
              </a:rPr>
              <a:t>Depth of cut = 2.5mm  </a:t>
            </a:r>
          </a:p>
          <a:p>
            <a:pPr marL="0" indent="0" algn="ctr">
              <a:spcBef>
                <a:spcPts val="200"/>
              </a:spcBef>
              <a:buNone/>
            </a:pPr>
            <a:r>
              <a:rPr lang="en-US" sz="2400" i="1" dirty="0">
                <a:latin typeface="Times New Roman" panose="02020603050405020304" pitchFamily="18" charset="0"/>
                <a:cs typeface="Times New Roman" panose="02020603050405020304" pitchFamily="18" charset="0"/>
              </a:rPr>
              <a:t>Lead and tilt angles for minimum force on               </a:t>
            </a:r>
          </a:p>
          <a:p>
            <a:pPr marL="0" indent="0" algn="ctr">
              <a:spcBef>
                <a:spcPts val="200"/>
              </a:spcBef>
              <a:buNone/>
            </a:pPr>
            <a:r>
              <a:rPr lang="en-US" sz="2400" i="1" dirty="0">
                <a:latin typeface="Times New Roman" panose="02020603050405020304" pitchFamily="18" charset="0"/>
                <a:cs typeface="Times New Roman" panose="02020603050405020304" pitchFamily="18" charset="0"/>
              </a:rPr>
              <a:t>the cutting tool are -20</a:t>
            </a:r>
            <a:r>
              <a:rPr lang="en-US" sz="2400" i="1" baseline="30000" dirty="0">
                <a:latin typeface="Times New Roman" panose="02020603050405020304" pitchFamily="18" charset="0"/>
                <a:cs typeface="Times New Roman" panose="02020603050405020304" pitchFamily="18" charset="0"/>
              </a:rPr>
              <a:t>0</a:t>
            </a:r>
            <a:r>
              <a:rPr lang="en-US" sz="2400" i="1" dirty="0">
                <a:latin typeface="Times New Roman" panose="02020603050405020304" pitchFamily="18" charset="0"/>
                <a:cs typeface="Times New Roman" panose="02020603050405020304" pitchFamily="18" charset="0"/>
              </a:rPr>
              <a:t> and 4</a:t>
            </a:r>
            <a:r>
              <a:rPr lang="en-US" sz="2400" i="1" baseline="30000" dirty="0">
                <a:latin typeface="Times New Roman" panose="02020603050405020304" pitchFamily="18" charset="0"/>
                <a:cs typeface="Times New Roman" panose="02020603050405020304" pitchFamily="18" charset="0"/>
              </a:rPr>
              <a:t>0</a:t>
            </a:r>
            <a:r>
              <a:rPr lang="en-US" sz="2400" i="1" dirty="0">
                <a:latin typeface="Times New Roman" panose="02020603050405020304" pitchFamily="18" charset="0"/>
                <a:cs typeface="Times New Roman" panose="02020603050405020304" pitchFamily="18" charset="0"/>
              </a:rPr>
              <a:t> respectively.  </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70" name="Picture 69" descr="C:\Users\Ayush Bandil\Desktop\leadtilt5.png"/>
          <p:cNvPicPr/>
          <p:nvPr/>
        </p:nvPicPr>
        <p:blipFill rotWithShape="1">
          <a:blip r:embed="rId18">
            <a:extLst>
              <a:ext uri="{28A0092B-C50C-407E-A947-70E740481C1C}">
                <a14:useLocalDpi xmlns:a14="http://schemas.microsoft.com/office/drawing/2010/main" val="0"/>
              </a:ext>
            </a:extLst>
          </a:blip>
          <a:srcRect l="24764" t="6598" r="26820" b="11459"/>
          <a:stretch/>
        </p:blipFill>
        <p:spPr bwMode="auto">
          <a:xfrm>
            <a:off x="24786772" y="20488100"/>
            <a:ext cx="7389902" cy="6116053"/>
          </a:xfrm>
          <a:prstGeom prst="rect">
            <a:avLst/>
          </a:prstGeom>
          <a:noFill/>
          <a:ln>
            <a:noFill/>
          </a:ln>
          <a:extLst>
            <a:ext uri="{53640926-AAD7-44D8-BBD7-CCE9431645EC}">
              <a14:shadowObscured xmlns:a14="http://schemas.microsoft.com/office/drawing/2010/main"/>
            </a:ext>
          </a:extLst>
        </p:spPr>
      </p:pic>
      <p:sp>
        <p:nvSpPr>
          <p:cNvPr id="11" name="Rectangle 10"/>
          <p:cNvSpPr/>
          <p:nvPr/>
        </p:nvSpPr>
        <p:spPr>
          <a:xfrm>
            <a:off x="24809223" y="27975644"/>
            <a:ext cx="7345000" cy="12034064"/>
          </a:xfrm>
          <a:prstGeom prst="rect">
            <a:avLst/>
          </a:prstGeom>
        </p:spPr>
        <p:txBody>
          <a:bodyPr wrap="square">
            <a:spAutoFit/>
          </a:bodyPr>
          <a:lstStyle/>
          <a:p>
            <a:pPr algn="just"/>
            <a:r>
              <a:rPr lang="en-US" sz="2800" dirty="0">
                <a:latin typeface="Times New Roman" panose="02020603050405020304" pitchFamily="18" charset="0"/>
                <a:cs typeface="Times New Roman" panose="02020603050405020304" pitchFamily="18" charset="0"/>
              </a:rPr>
              <a:t>As we increase the depth of cut, the lead and tilt angles also need to be increased in magnitude to get the minimum value of F</a:t>
            </a:r>
            <a:r>
              <a:rPr lang="en-US" sz="2800" baseline="-25000" dirty="0">
                <a:latin typeface="Times New Roman" panose="02020603050405020304" pitchFamily="18" charset="0"/>
                <a:cs typeface="Times New Roman" panose="02020603050405020304" pitchFamily="18" charset="0"/>
              </a:rPr>
              <a:t>xymax </a:t>
            </a:r>
          </a:p>
          <a:p>
            <a:pPr algn="just"/>
            <a:endParaRPr lang="en-US" sz="2800" dirty="0">
              <a:latin typeface="Times New Roman" panose="02020603050405020304" pitchFamily="18" charset="0"/>
              <a:cs typeface="Times New Roman" panose="02020603050405020304" pitchFamily="18" charset="0"/>
            </a:endParaRPr>
          </a:p>
          <a:p>
            <a:r>
              <a:rPr lang="en-US" sz="6600" dirty="0">
                <a:latin typeface="+mj-lt"/>
                <a:cs typeface="Times New Roman" panose="02020603050405020304" pitchFamily="18" charset="0"/>
              </a:rPr>
              <a:t>References</a:t>
            </a:r>
          </a:p>
          <a:p>
            <a:pPr marL="514350" indent="-514350" algn="just">
              <a:buAutoNum type="arabicParenR"/>
            </a:pPr>
            <a:r>
              <a:rPr lang="en-US" sz="2800" dirty="0" err="1">
                <a:latin typeface="Times New Roman" panose="02020603050405020304" pitchFamily="18" charset="0"/>
                <a:cs typeface="Times New Roman" panose="02020603050405020304" pitchFamily="18" charset="0"/>
              </a:rPr>
              <a:t>Ozturk</a:t>
            </a:r>
            <a:r>
              <a:rPr lang="en-US" sz="2800" dirty="0">
                <a:latin typeface="Times New Roman" panose="02020603050405020304" pitchFamily="18" charset="0"/>
                <a:cs typeface="Times New Roman" panose="02020603050405020304" pitchFamily="18" charset="0"/>
              </a:rPr>
              <a:t>, E., and Erhan </a:t>
            </a:r>
            <a:r>
              <a:rPr lang="en-US" sz="2800" dirty="0" err="1">
                <a:latin typeface="Times New Roman" panose="02020603050405020304" pitchFamily="18" charset="0"/>
                <a:cs typeface="Times New Roman" panose="02020603050405020304" pitchFamily="18" charset="0"/>
              </a:rPr>
              <a:t>Budak</a:t>
            </a:r>
            <a:r>
              <a:rPr lang="en-US" sz="2800" dirty="0">
                <a:latin typeface="Times New Roman" panose="02020603050405020304" pitchFamily="18" charset="0"/>
                <a:cs typeface="Times New Roman" panose="02020603050405020304" pitchFamily="18" charset="0"/>
              </a:rPr>
              <a:t>. "Modeling of 5-axis milling processes." Machining Science and Technology 11.3 (2007): 287-311.</a:t>
            </a:r>
          </a:p>
          <a:p>
            <a:pPr marL="514350" indent="-514350" algn="just">
              <a:buAutoNum type="arabicParenR"/>
            </a:pPr>
            <a:r>
              <a:rPr lang="en-US" sz="2800" dirty="0" err="1">
                <a:latin typeface="Times New Roman" panose="02020603050405020304" pitchFamily="18" charset="0"/>
                <a:cs typeface="Times New Roman" panose="02020603050405020304" pitchFamily="18" charset="0"/>
              </a:rPr>
              <a:t>Altintas</a:t>
            </a:r>
            <a:r>
              <a:rPr lang="en-US" sz="2800" dirty="0">
                <a:latin typeface="Times New Roman" panose="02020603050405020304" pitchFamily="18" charset="0"/>
                <a:cs typeface="Times New Roman" panose="02020603050405020304" pitchFamily="18" charset="0"/>
              </a:rPr>
              <a:t>, Y. Manufacturing automation: metal cutting mechanics, machine tool vibrations, and CNC design. Cambridge University Press, 2012.</a:t>
            </a:r>
          </a:p>
          <a:p>
            <a:pPr marL="514350" indent="-514350" algn="just">
              <a:buAutoNum type="arabicParenR"/>
            </a:pPr>
            <a:r>
              <a:rPr lang="en-US" sz="2800" dirty="0">
                <a:latin typeface="Times New Roman" panose="02020603050405020304" pitchFamily="18" charset="0"/>
                <a:cs typeface="Times New Roman" panose="02020603050405020304" pitchFamily="18" charset="0"/>
              </a:rPr>
              <a:t>Lee, P., and Y. </a:t>
            </a:r>
            <a:r>
              <a:rPr lang="en-US" sz="2800" dirty="0" err="1">
                <a:latin typeface="Times New Roman" panose="02020603050405020304" pitchFamily="18" charset="0"/>
                <a:cs typeface="Times New Roman" panose="02020603050405020304" pitchFamily="18" charset="0"/>
              </a:rPr>
              <a:t>Altintaş</a:t>
            </a:r>
            <a:r>
              <a:rPr lang="en-US" sz="2800" dirty="0">
                <a:latin typeface="Times New Roman" panose="02020603050405020304" pitchFamily="18" charset="0"/>
                <a:cs typeface="Times New Roman" panose="02020603050405020304" pitchFamily="18" charset="0"/>
              </a:rPr>
              <a:t>. "Prediction of ball-end milling forces from orthogonal cutting data." International Journal of Machine Tools and Manufacture 36.9 (1996): 1059-1072.</a:t>
            </a:r>
            <a:endParaRPr lang="en-US" sz="2800" dirty="0">
              <a:solidFill>
                <a:schemeClr val="tx1">
                  <a:lumMod val="75000"/>
                  <a:lumOff val="25000"/>
                </a:schemeClr>
              </a:solidFill>
            </a:endParaRPr>
          </a:p>
          <a:p>
            <a:r>
              <a:rPr lang="en-US" sz="6600" dirty="0">
                <a:latin typeface="+mj-lt"/>
                <a:cs typeface="Times New Roman" panose="02020603050405020304" pitchFamily="18" charset="0"/>
              </a:rPr>
              <a:t>Acknowledgement</a:t>
            </a:r>
          </a:p>
          <a:p>
            <a:pPr algn="just"/>
            <a:r>
              <a:rPr lang="en-US" sz="2800" dirty="0">
                <a:latin typeface="Times New Roman" panose="02020603050405020304" pitchFamily="18" charset="0"/>
                <a:cs typeface="Times New Roman" panose="02020603050405020304" pitchFamily="18" charset="0"/>
              </a:rPr>
              <a:t>The authors gratefully acknowledge the partial support provided for this work by National Centre for Aerospace Innovation and Research (NCAIR) at Indian Institute of Technology Bombay (IIT Bombay), a Department of Science and Technology - Government of India, The Boeing Company and IIT Bombay collaboration. </a:t>
            </a:r>
          </a:p>
          <a:p>
            <a:pPr algn="just"/>
            <a:endParaRPr lang="en-US" sz="2800" dirty="0">
              <a:solidFill>
                <a:schemeClr val="tx1">
                  <a:lumMod val="75000"/>
                  <a:lumOff val="25000"/>
                </a:schemeClr>
              </a:solidFill>
            </a:endParaRPr>
          </a:p>
        </p:txBody>
      </p:sp>
    </p:spTree>
  </p:cSld>
  <p:clrMapOvr>
    <a:masterClrMapping/>
  </p:clrMapOvr>
</p:sld>
</file>

<file path=ppt/theme/theme1.xml><?xml version="1.0" encoding="utf-8"?>
<a:theme xmlns:a="http://schemas.openxmlformats.org/drawingml/2006/main" name="Default Design">
  <a:themeElements>
    <a:clrScheme name="Custom 28">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622</TotalTime>
  <Words>1113</Words>
  <Application>Microsoft Office PowerPoint</Application>
  <PresentationFormat>Custom</PresentationFormat>
  <Paragraphs>171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Times New Roman</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Horizontal Poster</dc:title>
  <dc:creator>Ethan Shulda</dc:creator>
  <dc:description>©MegaPrint Inc. 2009</dc:description>
  <cp:lastModifiedBy>ayushbandil0007@gmail.com</cp:lastModifiedBy>
  <cp:revision>73</cp:revision>
  <cp:lastPrinted>2011-03-08T18:07:35Z</cp:lastPrinted>
  <dcterms:created xsi:type="dcterms:W3CDTF">2008-12-04T00:20:37Z</dcterms:created>
  <dcterms:modified xsi:type="dcterms:W3CDTF">2017-02-09T10:17:51Z</dcterms:modified>
  <cp:category>Research Poster</cp:category>
</cp:coreProperties>
</file>