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84" r:id="rId1"/>
  </p:sldMasterIdLst>
  <p:sldIdLst>
    <p:sldId id="256" r:id="rId2"/>
    <p:sldId id="303" r:id="rId3"/>
    <p:sldId id="259" r:id="rId4"/>
    <p:sldId id="304" r:id="rId5"/>
    <p:sldId id="283" r:id="rId6"/>
    <p:sldId id="277" r:id="rId7"/>
    <p:sldId id="299" r:id="rId8"/>
    <p:sldId id="261" r:id="rId9"/>
    <p:sldId id="262" r:id="rId10"/>
    <p:sldId id="305" r:id="rId11"/>
    <p:sldId id="263" r:id="rId12"/>
    <p:sldId id="287" r:id="rId13"/>
    <p:sldId id="280" r:id="rId14"/>
    <p:sldId id="289" r:id="rId15"/>
    <p:sldId id="306" r:id="rId16"/>
    <p:sldId id="282" r:id="rId17"/>
    <p:sldId id="267" r:id="rId18"/>
    <p:sldId id="290" r:id="rId19"/>
    <p:sldId id="291" r:id="rId20"/>
    <p:sldId id="292" r:id="rId21"/>
    <p:sldId id="293" r:id="rId22"/>
    <p:sldId id="294" r:id="rId23"/>
    <p:sldId id="308" r:id="rId24"/>
    <p:sldId id="296" r:id="rId25"/>
    <p:sldId id="300" r:id="rId26"/>
    <p:sldId id="301" r:id="rId27"/>
    <p:sldId id="298" r:id="rId28"/>
    <p:sldId id="275" r:id="rId29"/>
    <p:sldId id="297" r:id="rId30"/>
    <p:sldId id="309" r:id="rId31"/>
    <p:sldId id="302" r:id="rId32"/>
    <p:sldId id="27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EF1398-7508-4606-B93D-EE6AE54D9217}">
          <p14:sldIdLst>
            <p14:sldId id="256"/>
            <p14:sldId id="303"/>
            <p14:sldId id="259"/>
            <p14:sldId id="304"/>
            <p14:sldId id="283"/>
            <p14:sldId id="277"/>
            <p14:sldId id="299"/>
            <p14:sldId id="261"/>
            <p14:sldId id="262"/>
            <p14:sldId id="305"/>
            <p14:sldId id="263"/>
            <p14:sldId id="287"/>
            <p14:sldId id="280"/>
            <p14:sldId id="289"/>
            <p14:sldId id="306"/>
            <p14:sldId id="282"/>
            <p14:sldId id="267"/>
            <p14:sldId id="290"/>
            <p14:sldId id="291"/>
            <p14:sldId id="292"/>
            <p14:sldId id="293"/>
            <p14:sldId id="294"/>
            <p14:sldId id="308"/>
            <p14:sldId id="296"/>
            <p14:sldId id="300"/>
            <p14:sldId id="301"/>
            <p14:sldId id="298"/>
            <p14:sldId id="275"/>
            <p14:sldId id="297"/>
            <p14:sldId id="309"/>
            <p14:sldId id="302"/>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73" d="100"/>
          <a:sy n="73" d="100"/>
        </p:scale>
        <p:origin x="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F01DAC-D375-4526-9E43-17B127E18658}" type="doc">
      <dgm:prSet loTypeId="urn:microsoft.com/office/officeart/2005/8/layout/chevron2" loCatId="process" qsTypeId="urn:microsoft.com/office/officeart/2005/8/quickstyle/simple2" qsCatId="simple" csTypeId="urn:microsoft.com/office/officeart/2005/8/colors/accent1_2" csCatId="accent1" phldr="1"/>
      <dgm:spPr/>
      <dgm:t>
        <a:bodyPr/>
        <a:lstStyle/>
        <a:p>
          <a:endParaRPr lang="en-US"/>
        </a:p>
      </dgm:t>
    </dgm:pt>
    <dgm:pt modelId="{B8C29D13-EF2E-4BAC-AB15-919C65312D75}">
      <dgm:prSet phldrT="[Text]"/>
      <dgm:spPr/>
      <dgm:t>
        <a:bodyPr/>
        <a:lstStyle/>
        <a:p>
          <a:r>
            <a:rPr lang="en-US" dirty="0" smtClean="0"/>
            <a:t>Step 1</a:t>
          </a:r>
          <a:endParaRPr lang="en-US" dirty="0"/>
        </a:p>
      </dgm:t>
    </dgm:pt>
    <dgm:pt modelId="{D576CDAE-1DD8-4DBA-9E8A-53E5668DAEB4}" type="parTrans" cxnId="{413E6683-D6EC-41B4-B4BA-E6D2ECA97BFB}">
      <dgm:prSet/>
      <dgm:spPr/>
      <dgm:t>
        <a:bodyPr/>
        <a:lstStyle/>
        <a:p>
          <a:endParaRPr lang="en-US"/>
        </a:p>
      </dgm:t>
    </dgm:pt>
    <dgm:pt modelId="{936EDF90-04A3-4D15-A6E7-3EBA3775068C}" type="sibTrans" cxnId="{413E6683-D6EC-41B4-B4BA-E6D2ECA97BFB}">
      <dgm:prSet/>
      <dgm:spPr/>
      <dgm:t>
        <a:bodyPr/>
        <a:lstStyle/>
        <a:p>
          <a:endParaRPr lang="en-US"/>
        </a:p>
      </dgm:t>
    </dgm:pt>
    <dgm:pt modelId="{617E8ADD-C247-4092-9F84-E1C49434D531}">
      <dgm:prSet phldrT="[Text]"/>
      <dgm:spPr/>
      <dgm:t>
        <a:bodyPr/>
        <a:lstStyle/>
        <a:p>
          <a:r>
            <a:rPr lang="en-IN" dirty="0" smtClean="0"/>
            <a:t>Establishing coordinate systems for cutting tool as well as </a:t>
          </a:r>
          <a:r>
            <a:rPr lang="en-IN" dirty="0" err="1" smtClean="0"/>
            <a:t>workpiece</a:t>
          </a:r>
          <a:endParaRPr lang="en-US" dirty="0"/>
        </a:p>
      </dgm:t>
    </dgm:pt>
    <dgm:pt modelId="{49372A2F-6DDA-4E60-A9B8-C3DA06713077}" type="parTrans" cxnId="{CE29E576-BE42-418F-8332-3EFFCA124CEA}">
      <dgm:prSet/>
      <dgm:spPr/>
      <dgm:t>
        <a:bodyPr/>
        <a:lstStyle/>
        <a:p>
          <a:endParaRPr lang="en-US"/>
        </a:p>
      </dgm:t>
    </dgm:pt>
    <dgm:pt modelId="{CA6E18FA-C305-43AB-B901-BAC03C163B1A}" type="sibTrans" cxnId="{CE29E576-BE42-418F-8332-3EFFCA124CEA}">
      <dgm:prSet/>
      <dgm:spPr/>
      <dgm:t>
        <a:bodyPr/>
        <a:lstStyle/>
        <a:p>
          <a:endParaRPr lang="en-US"/>
        </a:p>
      </dgm:t>
    </dgm:pt>
    <dgm:pt modelId="{E228DA3C-C90E-40FA-8E4C-AF320D18B65A}">
      <dgm:prSet phldrT="[Text]"/>
      <dgm:spPr/>
      <dgm:t>
        <a:bodyPr/>
        <a:lstStyle/>
        <a:p>
          <a:r>
            <a:rPr lang="en-IN" dirty="0" smtClean="0"/>
            <a:t>Mathematical formulation of tool geometry</a:t>
          </a:r>
          <a:endParaRPr lang="en-US" dirty="0"/>
        </a:p>
      </dgm:t>
    </dgm:pt>
    <dgm:pt modelId="{925BB8A5-8964-4B9D-A064-6B5AEDE6F1BB}" type="parTrans" cxnId="{9BB102EE-99B0-4584-86EA-0CD4EABA0C6F}">
      <dgm:prSet/>
      <dgm:spPr/>
      <dgm:t>
        <a:bodyPr/>
        <a:lstStyle/>
        <a:p>
          <a:endParaRPr lang="en-US"/>
        </a:p>
      </dgm:t>
    </dgm:pt>
    <dgm:pt modelId="{A0078549-F806-4BA7-92C6-5450D5AFF8EA}" type="sibTrans" cxnId="{9BB102EE-99B0-4584-86EA-0CD4EABA0C6F}">
      <dgm:prSet/>
      <dgm:spPr/>
      <dgm:t>
        <a:bodyPr/>
        <a:lstStyle/>
        <a:p>
          <a:endParaRPr lang="en-US"/>
        </a:p>
      </dgm:t>
    </dgm:pt>
    <dgm:pt modelId="{8D54ABFE-69E8-46F2-96B1-99447DE33BB6}">
      <dgm:prSet/>
      <dgm:spPr/>
      <dgm:t>
        <a:bodyPr/>
        <a:lstStyle/>
        <a:p>
          <a:r>
            <a:rPr lang="en-US" dirty="0" smtClean="0"/>
            <a:t>Step 3</a:t>
          </a:r>
          <a:endParaRPr lang="en-US" dirty="0"/>
        </a:p>
      </dgm:t>
    </dgm:pt>
    <dgm:pt modelId="{55AC892B-8AE5-4529-BD9D-F7F94B2DF15C}" type="parTrans" cxnId="{4991DB45-90BA-40D4-93C6-9FF701C6806F}">
      <dgm:prSet/>
      <dgm:spPr/>
      <dgm:t>
        <a:bodyPr/>
        <a:lstStyle/>
        <a:p>
          <a:endParaRPr lang="en-US"/>
        </a:p>
      </dgm:t>
    </dgm:pt>
    <dgm:pt modelId="{1F46FA62-D2BD-4D3A-A4D5-46C3E47B1894}" type="sibTrans" cxnId="{4991DB45-90BA-40D4-93C6-9FF701C6806F}">
      <dgm:prSet/>
      <dgm:spPr/>
      <dgm:t>
        <a:bodyPr/>
        <a:lstStyle/>
        <a:p>
          <a:endParaRPr lang="en-US"/>
        </a:p>
      </dgm:t>
    </dgm:pt>
    <dgm:pt modelId="{4532835B-02E7-4DF3-9AB0-C9EC5DB2D107}">
      <dgm:prSet phldrT="[Text]"/>
      <dgm:spPr/>
      <dgm:t>
        <a:bodyPr/>
        <a:lstStyle/>
        <a:p>
          <a:r>
            <a:rPr lang="en-IN" dirty="0" smtClean="0"/>
            <a:t>Defining cutting edge parameters </a:t>
          </a:r>
          <a:endParaRPr lang="en-US" dirty="0"/>
        </a:p>
      </dgm:t>
    </dgm:pt>
    <dgm:pt modelId="{A1ABFBA1-D16D-4534-B391-71466E6540D6}" type="parTrans" cxnId="{6B7C7BC6-CE55-47BD-A60D-B3C8E1CD9462}">
      <dgm:prSet/>
      <dgm:spPr/>
      <dgm:t>
        <a:bodyPr/>
        <a:lstStyle/>
        <a:p>
          <a:endParaRPr lang="en-US"/>
        </a:p>
      </dgm:t>
    </dgm:pt>
    <dgm:pt modelId="{9F01922F-AA74-4D40-B93F-CF75E3CAEAD6}" type="sibTrans" cxnId="{6B7C7BC6-CE55-47BD-A60D-B3C8E1CD9462}">
      <dgm:prSet/>
      <dgm:spPr/>
      <dgm:t>
        <a:bodyPr/>
        <a:lstStyle/>
        <a:p>
          <a:endParaRPr lang="en-US"/>
        </a:p>
      </dgm:t>
    </dgm:pt>
    <dgm:pt modelId="{2EFA69EC-AE9D-42F9-8614-8A2425E764FB}">
      <dgm:prSet/>
      <dgm:spPr/>
      <dgm:t>
        <a:bodyPr/>
        <a:lstStyle/>
        <a:p>
          <a:r>
            <a:rPr lang="en-US" dirty="0" smtClean="0"/>
            <a:t>Step 4</a:t>
          </a:r>
          <a:endParaRPr lang="en-US" dirty="0"/>
        </a:p>
      </dgm:t>
    </dgm:pt>
    <dgm:pt modelId="{33E0DD87-F54E-4C9D-A331-34789296EFBF}" type="parTrans" cxnId="{5401A97F-CB3A-4F7D-9641-CED783136CA5}">
      <dgm:prSet/>
      <dgm:spPr/>
      <dgm:t>
        <a:bodyPr/>
        <a:lstStyle/>
        <a:p>
          <a:endParaRPr lang="en-US"/>
        </a:p>
      </dgm:t>
    </dgm:pt>
    <dgm:pt modelId="{547ABE32-DC50-4171-BF49-0643C11B8726}" type="sibTrans" cxnId="{5401A97F-CB3A-4F7D-9641-CED783136CA5}">
      <dgm:prSet/>
      <dgm:spPr/>
      <dgm:t>
        <a:bodyPr/>
        <a:lstStyle/>
        <a:p>
          <a:endParaRPr lang="en-US"/>
        </a:p>
      </dgm:t>
    </dgm:pt>
    <dgm:pt modelId="{71153D6F-E7EF-4CD4-AD4A-AC4ADBBC7373}">
      <dgm:prSet/>
      <dgm:spPr/>
      <dgm:t>
        <a:bodyPr/>
        <a:lstStyle/>
        <a:p>
          <a:r>
            <a:rPr lang="en-IN" dirty="0" smtClean="0"/>
            <a:t>Discretization of surface and</a:t>
          </a:r>
          <a:endParaRPr lang="en-US" dirty="0"/>
        </a:p>
      </dgm:t>
    </dgm:pt>
    <dgm:pt modelId="{ED9187B5-B9DF-4DB9-B897-265E56A03C2F}" type="parTrans" cxnId="{3EB8B290-69EA-477D-B18C-AA1AA35D93FD}">
      <dgm:prSet/>
      <dgm:spPr/>
      <dgm:t>
        <a:bodyPr/>
        <a:lstStyle/>
        <a:p>
          <a:endParaRPr lang="en-US"/>
        </a:p>
      </dgm:t>
    </dgm:pt>
    <dgm:pt modelId="{52833CD0-BEA8-4C64-910A-014AC77A22C0}" type="sibTrans" cxnId="{3EB8B290-69EA-477D-B18C-AA1AA35D93FD}">
      <dgm:prSet/>
      <dgm:spPr/>
      <dgm:t>
        <a:bodyPr/>
        <a:lstStyle/>
        <a:p>
          <a:endParaRPr lang="en-US"/>
        </a:p>
      </dgm:t>
    </dgm:pt>
    <dgm:pt modelId="{823A0527-B3B5-4F5A-97F2-32A2C0BB803F}">
      <dgm:prSet/>
      <dgm:spPr/>
      <dgm:t>
        <a:bodyPr/>
        <a:lstStyle/>
        <a:p>
          <a:r>
            <a:rPr lang="en-US" dirty="0" smtClean="0"/>
            <a:t>Step 5</a:t>
          </a:r>
          <a:endParaRPr lang="en-US" dirty="0"/>
        </a:p>
      </dgm:t>
    </dgm:pt>
    <dgm:pt modelId="{C530B069-53B3-4C42-9F6B-248506A19731}" type="parTrans" cxnId="{1A528213-ACDF-4462-B294-227FC7934E83}">
      <dgm:prSet/>
      <dgm:spPr/>
      <dgm:t>
        <a:bodyPr/>
        <a:lstStyle/>
        <a:p>
          <a:endParaRPr lang="en-US"/>
        </a:p>
      </dgm:t>
    </dgm:pt>
    <dgm:pt modelId="{E4A5D119-15D0-4A79-8CBC-0E69A259F109}" type="sibTrans" cxnId="{1A528213-ACDF-4462-B294-227FC7934E83}">
      <dgm:prSet/>
      <dgm:spPr/>
      <dgm:t>
        <a:bodyPr/>
        <a:lstStyle/>
        <a:p>
          <a:endParaRPr lang="en-US"/>
        </a:p>
      </dgm:t>
    </dgm:pt>
    <dgm:pt modelId="{969858F8-28B8-4156-89BB-1F2322320DF7}">
      <dgm:prSet phldrT="[Text]"/>
      <dgm:spPr/>
      <dgm:t>
        <a:bodyPr/>
        <a:lstStyle/>
        <a:p>
          <a:r>
            <a:rPr lang="en-IN" dirty="0" smtClean="0"/>
            <a:t>Identification of engagement region (cutting zone)</a:t>
          </a:r>
          <a:endParaRPr lang="en-US" dirty="0"/>
        </a:p>
      </dgm:t>
    </dgm:pt>
    <dgm:pt modelId="{B1A34A0E-4C0D-4678-B1E3-0D705B572CE5}" type="parTrans" cxnId="{B730BF48-DECE-451F-A0B0-EA2793987CCD}">
      <dgm:prSet/>
      <dgm:spPr/>
      <dgm:t>
        <a:bodyPr/>
        <a:lstStyle/>
        <a:p>
          <a:endParaRPr lang="en-US"/>
        </a:p>
      </dgm:t>
    </dgm:pt>
    <dgm:pt modelId="{D1C75726-891C-434E-A59F-6F0C0EF7D497}" type="sibTrans" cxnId="{B730BF48-DECE-451F-A0B0-EA2793987CCD}">
      <dgm:prSet/>
      <dgm:spPr/>
      <dgm:t>
        <a:bodyPr/>
        <a:lstStyle/>
        <a:p>
          <a:endParaRPr lang="en-US"/>
        </a:p>
      </dgm:t>
    </dgm:pt>
    <dgm:pt modelId="{A1F1857E-79E8-4C64-BBC0-1ABDBA1F3BDF}">
      <dgm:prSet/>
      <dgm:spPr/>
      <dgm:t>
        <a:bodyPr/>
        <a:lstStyle/>
        <a:p>
          <a:r>
            <a:rPr lang="en-US" dirty="0" smtClean="0"/>
            <a:t>Step 6</a:t>
          </a:r>
          <a:endParaRPr lang="en-US" dirty="0"/>
        </a:p>
      </dgm:t>
    </dgm:pt>
    <dgm:pt modelId="{8F9CC5ED-B470-4BFA-9355-104510DA0A16}" type="parTrans" cxnId="{7C8F8BA0-D99C-4920-8D02-D1ED183E8B65}">
      <dgm:prSet/>
      <dgm:spPr/>
      <dgm:t>
        <a:bodyPr/>
        <a:lstStyle/>
        <a:p>
          <a:endParaRPr lang="en-US"/>
        </a:p>
      </dgm:t>
    </dgm:pt>
    <dgm:pt modelId="{4BB556E2-C2D6-4381-9784-DD0F219F5A3A}" type="sibTrans" cxnId="{7C8F8BA0-D99C-4920-8D02-D1ED183E8B65}">
      <dgm:prSet/>
      <dgm:spPr/>
      <dgm:t>
        <a:bodyPr/>
        <a:lstStyle/>
        <a:p>
          <a:endParaRPr lang="en-US"/>
        </a:p>
      </dgm:t>
    </dgm:pt>
    <dgm:pt modelId="{6CB97950-AB46-4BFD-A4A4-27A99401B0C2}">
      <dgm:prSet/>
      <dgm:spPr/>
      <dgm:t>
        <a:bodyPr/>
        <a:lstStyle/>
        <a:p>
          <a:r>
            <a:rPr lang="en-US" dirty="0" smtClean="0"/>
            <a:t>Step 2</a:t>
          </a:r>
          <a:endParaRPr lang="en-US" dirty="0"/>
        </a:p>
      </dgm:t>
    </dgm:pt>
    <dgm:pt modelId="{776B9CF7-48A8-4118-9FA3-2614D3A9DDD7}" type="parTrans" cxnId="{49759C79-EE68-4C18-AC57-6A9C0ABB37C4}">
      <dgm:prSet/>
      <dgm:spPr/>
      <dgm:t>
        <a:bodyPr/>
        <a:lstStyle/>
        <a:p>
          <a:endParaRPr lang="en-US"/>
        </a:p>
      </dgm:t>
    </dgm:pt>
    <dgm:pt modelId="{5D8F1B48-DEAD-4CC0-B88C-A009EE6DAE1B}" type="sibTrans" cxnId="{49759C79-EE68-4C18-AC57-6A9C0ABB37C4}">
      <dgm:prSet/>
      <dgm:spPr/>
      <dgm:t>
        <a:bodyPr/>
        <a:lstStyle/>
        <a:p>
          <a:endParaRPr lang="en-US"/>
        </a:p>
      </dgm:t>
    </dgm:pt>
    <dgm:pt modelId="{C952835D-A5EB-4606-9FD4-9AC8681D81A8}">
      <dgm:prSet/>
      <dgm:spPr/>
      <dgm:t>
        <a:bodyPr/>
        <a:lstStyle/>
        <a:p>
          <a:r>
            <a:rPr lang="en-US" dirty="0" smtClean="0"/>
            <a:t>Step 7</a:t>
          </a:r>
          <a:endParaRPr lang="en-US" dirty="0"/>
        </a:p>
      </dgm:t>
    </dgm:pt>
    <dgm:pt modelId="{27B68856-113A-4E8D-A2AE-A4A807C69DB0}" type="parTrans" cxnId="{95AA8DFB-07D1-42A3-9B0C-0915603E6CE9}">
      <dgm:prSet/>
      <dgm:spPr/>
      <dgm:t>
        <a:bodyPr/>
        <a:lstStyle/>
        <a:p>
          <a:endParaRPr lang="en-US"/>
        </a:p>
      </dgm:t>
    </dgm:pt>
    <dgm:pt modelId="{5C6D6EC4-AA3E-4FB5-8EC4-8BDB4C71F072}" type="sibTrans" cxnId="{95AA8DFB-07D1-42A3-9B0C-0915603E6CE9}">
      <dgm:prSet/>
      <dgm:spPr/>
      <dgm:t>
        <a:bodyPr/>
        <a:lstStyle/>
        <a:p>
          <a:endParaRPr lang="en-US"/>
        </a:p>
      </dgm:t>
    </dgm:pt>
    <dgm:pt modelId="{26A05333-5362-4A6D-82D1-3923981414FD}">
      <dgm:prSet/>
      <dgm:spPr/>
      <dgm:t>
        <a:bodyPr/>
        <a:lstStyle/>
        <a:p>
          <a:r>
            <a:rPr lang="en-US" dirty="0" smtClean="0"/>
            <a:t>Step 8</a:t>
          </a:r>
          <a:endParaRPr lang="en-US" dirty="0"/>
        </a:p>
      </dgm:t>
    </dgm:pt>
    <dgm:pt modelId="{424E0DCB-3654-4DFC-A402-4483803C08C0}" type="parTrans" cxnId="{1192FF7C-AD84-40B2-9E62-CE7FF82C39DA}">
      <dgm:prSet/>
      <dgm:spPr/>
      <dgm:t>
        <a:bodyPr/>
        <a:lstStyle/>
        <a:p>
          <a:endParaRPr lang="en-US"/>
        </a:p>
      </dgm:t>
    </dgm:pt>
    <dgm:pt modelId="{425D893E-BB5F-484F-A73F-6767D2B478DC}" type="sibTrans" cxnId="{1192FF7C-AD84-40B2-9E62-CE7FF82C39DA}">
      <dgm:prSet/>
      <dgm:spPr/>
      <dgm:t>
        <a:bodyPr/>
        <a:lstStyle/>
        <a:p>
          <a:endParaRPr lang="en-US"/>
        </a:p>
      </dgm:t>
    </dgm:pt>
    <dgm:pt modelId="{3ECEB190-C4B0-47A4-AABD-7F5AC20A96CB}">
      <dgm:prSet/>
      <dgm:spPr/>
      <dgm:t>
        <a:bodyPr/>
        <a:lstStyle/>
        <a:p>
          <a:r>
            <a:rPr lang="en-IN" dirty="0" smtClean="0"/>
            <a:t>Computation of elemental forces and torques</a:t>
          </a:r>
          <a:endParaRPr lang="en-US" dirty="0"/>
        </a:p>
      </dgm:t>
    </dgm:pt>
    <dgm:pt modelId="{194BC821-D47D-4E51-979A-6B88D2875575}" type="parTrans" cxnId="{F3A9E5C6-9C69-467F-9A6B-7BD7C373CF5A}">
      <dgm:prSet/>
      <dgm:spPr/>
      <dgm:t>
        <a:bodyPr/>
        <a:lstStyle/>
        <a:p>
          <a:endParaRPr lang="en-US"/>
        </a:p>
      </dgm:t>
    </dgm:pt>
    <dgm:pt modelId="{818A4F7F-E2F7-4ECB-976F-24C9A99C1BED}" type="sibTrans" cxnId="{F3A9E5C6-9C69-467F-9A6B-7BD7C373CF5A}">
      <dgm:prSet/>
      <dgm:spPr/>
      <dgm:t>
        <a:bodyPr/>
        <a:lstStyle/>
        <a:p>
          <a:endParaRPr lang="en-US"/>
        </a:p>
      </dgm:t>
    </dgm:pt>
    <dgm:pt modelId="{9CCDF072-5D33-4BED-94C7-6E3799AC4AD5}">
      <dgm:prSet/>
      <dgm:spPr/>
      <dgm:t>
        <a:bodyPr/>
        <a:lstStyle/>
        <a:p>
          <a:r>
            <a:rPr lang="en-IN" dirty="0" smtClean="0"/>
            <a:t> Transformation of forces and torques to TCS and then FCN </a:t>
          </a:r>
          <a:endParaRPr lang="en-US" dirty="0"/>
        </a:p>
      </dgm:t>
    </dgm:pt>
    <dgm:pt modelId="{EEB94312-FF1F-4384-BCA4-DF80F91B3AF7}" type="parTrans" cxnId="{FD326075-0D6B-4675-8E9B-B7A7A6FFF63F}">
      <dgm:prSet/>
      <dgm:spPr/>
      <dgm:t>
        <a:bodyPr/>
        <a:lstStyle/>
        <a:p>
          <a:endParaRPr lang="en-US"/>
        </a:p>
      </dgm:t>
    </dgm:pt>
    <dgm:pt modelId="{95085DC1-4F48-4880-96D7-5BDBBA11A56B}" type="sibTrans" cxnId="{FD326075-0D6B-4675-8E9B-B7A7A6FFF63F}">
      <dgm:prSet/>
      <dgm:spPr/>
      <dgm:t>
        <a:bodyPr/>
        <a:lstStyle/>
        <a:p>
          <a:endParaRPr lang="en-US"/>
        </a:p>
      </dgm:t>
    </dgm:pt>
    <dgm:pt modelId="{3E1A051C-879E-472A-9983-3F898BBF1F09}">
      <dgm:prSet/>
      <dgm:spPr/>
      <dgm:t>
        <a:bodyPr/>
        <a:lstStyle/>
        <a:p>
          <a:r>
            <a:rPr lang="en-IN" dirty="0" smtClean="0"/>
            <a:t>Determining chip dimensions </a:t>
          </a:r>
          <a:endParaRPr lang="en-US" dirty="0"/>
        </a:p>
      </dgm:t>
    </dgm:pt>
    <dgm:pt modelId="{6E99C4DA-5A6C-4194-8798-3232FF73DD11}" type="parTrans" cxnId="{1EE309DF-64D6-4EB3-9F38-97655E61A5E3}">
      <dgm:prSet/>
      <dgm:spPr/>
      <dgm:t>
        <a:bodyPr/>
        <a:lstStyle/>
        <a:p>
          <a:endParaRPr lang="en-US"/>
        </a:p>
      </dgm:t>
    </dgm:pt>
    <dgm:pt modelId="{FA172914-CF2E-4023-A315-2C4035913ECE}" type="sibTrans" cxnId="{1EE309DF-64D6-4EB3-9F38-97655E61A5E3}">
      <dgm:prSet/>
      <dgm:spPr/>
      <dgm:t>
        <a:bodyPr/>
        <a:lstStyle/>
        <a:p>
          <a:endParaRPr lang="en-US"/>
        </a:p>
      </dgm:t>
    </dgm:pt>
    <dgm:pt modelId="{31F935E3-2E3C-4FF6-A350-67DBE6B67E91}">
      <dgm:prSet/>
      <dgm:spPr/>
      <dgm:t>
        <a:bodyPr/>
        <a:lstStyle/>
        <a:p>
          <a:r>
            <a:rPr lang="en-IN" dirty="0" smtClean="0"/>
            <a:t>Determining edge and cutting force coefficients</a:t>
          </a:r>
          <a:endParaRPr lang="en-US" dirty="0"/>
        </a:p>
      </dgm:t>
    </dgm:pt>
    <dgm:pt modelId="{3DCF807D-A0D5-4928-BEC5-CDEF7388EB03}" type="parTrans" cxnId="{C4F75AF1-368A-4759-BBCB-CDFD85FD83EA}">
      <dgm:prSet/>
      <dgm:spPr/>
      <dgm:t>
        <a:bodyPr/>
        <a:lstStyle/>
        <a:p>
          <a:endParaRPr lang="en-US"/>
        </a:p>
      </dgm:t>
    </dgm:pt>
    <dgm:pt modelId="{74100105-F43F-4C59-BC32-7CFA9E288BE6}" type="sibTrans" cxnId="{C4F75AF1-368A-4759-BBCB-CDFD85FD83EA}">
      <dgm:prSet/>
      <dgm:spPr/>
      <dgm:t>
        <a:bodyPr/>
        <a:lstStyle/>
        <a:p>
          <a:endParaRPr lang="en-US"/>
        </a:p>
      </dgm:t>
    </dgm:pt>
    <dgm:pt modelId="{D80F35AB-4C4E-4F5D-BA97-3452E1E4B0AA}">
      <dgm:prSet/>
      <dgm:spPr/>
      <dgm:t>
        <a:bodyPr/>
        <a:lstStyle/>
        <a:p>
          <a:r>
            <a:rPr lang="en-US" dirty="0" smtClean="0"/>
            <a:t>Step 9</a:t>
          </a:r>
          <a:endParaRPr lang="en-US" dirty="0"/>
        </a:p>
      </dgm:t>
    </dgm:pt>
    <dgm:pt modelId="{FC4188E9-FCA8-4996-802B-9A2C92734D87}" type="parTrans" cxnId="{23A5EB89-BD86-4EB3-B949-484A79C7B773}">
      <dgm:prSet/>
      <dgm:spPr/>
      <dgm:t>
        <a:bodyPr/>
        <a:lstStyle/>
        <a:p>
          <a:endParaRPr lang="en-US"/>
        </a:p>
      </dgm:t>
    </dgm:pt>
    <dgm:pt modelId="{0AF80683-D731-443C-9AA1-BE8B04296971}" type="sibTrans" cxnId="{23A5EB89-BD86-4EB3-B949-484A79C7B773}">
      <dgm:prSet/>
      <dgm:spPr/>
      <dgm:t>
        <a:bodyPr/>
        <a:lstStyle/>
        <a:p>
          <a:endParaRPr lang="en-US"/>
        </a:p>
      </dgm:t>
    </dgm:pt>
    <dgm:pt modelId="{A08E4AA2-3DEF-44DF-A69D-FF960C85F8FA}" type="pres">
      <dgm:prSet presAssocID="{7CF01DAC-D375-4526-9E43-17B127E18658}" presName="linearFlow" presStyleCnt="0">
        <dgm:presLayoutVars>
          <dgm:dir/>
          <dgm:animLvl val="lvl"/>
          <dgm:resizeHandles val="exact"/>
        </dgm:presLayoutVars>
      </dgm:prSet>
      <dgm:spPr/>
      <dgm:t>
        <a:bodyPr/>
        <a:lstStyle/>
        <a:p>
          <a:endParaRPr lang="en-US"/>
        </a:p>
      </dgm:t>
    </dgm:pt>
    <dgm:pt modelId="{207A90F2-CAAE-429A-A38C-12B3551D16CB}" type="pres">
      <dgm:prSet presAssocID="{B8C29D13-EF2E-4BAC-AB15-919C65312D75}" presName="composite" presStyleCnt="0"/>
      <dgm:spPr/>
    </dgm:pt>
    <dgm:pt modelId="{437A1359-8AED-4607-9F18-ABA363D88F1A}" type="pres">
      <dgm:prSet presAssocID="{B8C29D13-EF2E-4BAC-AB15-919C65312D75}" presName="parentText" presStyleLbl="alignNode1" presStyleIdx="0" presStyleCnt="9">
        <dgm:presLayoutVars>
          <dgm:chMax val="1"/>
          <dgm:bulletEnabled val="1"/>
        </dgm:presLayoutVars>
      </dgm:prSet>
      <dgm:spPr/>
      <dgm:t>
        <a:bodyPr/>
        <a:lstStyle/>
        <a:p>
          <a:endParaRPr lang="en-US"/>
        </a:p>
      </dgm:t>
    </dgm:pt>
    <dgm:pt modelId="{87C564E3-5A84-4C1A-B52D-08D8144A8E0B}" type="pres">
      <dgm:prSet presAssocID="{B8C29D13-EF2E-4BAC-AB15-919C65312D75}" presName="descendantText" presStyleLbl="alignAcc1" presStyleIdx="0" presStyleCnt="9" custLinFactNeighborY="3334">
        <dgm:presLayoutVars>
          <dgm:bulletEnabled val="1"/>
        </dgm:presLayoutVars>
      </dgm:prSet>
      <dgm:spPr/>
      <dgm:t>
        <a:bodyPr/>
        <a:lstStyle/>
        <a:p>
          <a:endParaRPr lang="en-US"/>
        </a:p>
      </dgm:t>
    </dgm:pt>
    <dgm:pt modelId="{B600C9BC-FD72-4362-912A-CD99F6A765CB}" type="pres">
      <dgm:prSet presAssocID="{936EDF90-04A3-4D15-A6E7-3EBA3775068C}" presName="sp" presStyleCnt="0"/>
      <dgm:spPr/>
    </dgm:pt>
    <dgm:pt modelId="{CD2980D1-B143-4A0F-A304-E959A2C46E58}" type="pres">
      <dgm:prSet presAssocID="{6CB97950-AB46-4BFD-A4A4-27A99401B0C2}" presName="composite" presStyleCnt="0"/>
      <dgm:spPr/>
    </dgm:pt>
    <dgm:pt modelId="{68B798D9-62F6-4F5D-B7FF-0692F5FDD46E}" type="pres">
      <dgm:prSet presAssocID="{6CB97950-AB46-4BFD-A4A4-27A99401B0C2}" presName="parentText" presStyleLbl="alignNode1" presStyleIdx="1" presStyleCnt="9">
        <dgm:presLayoutVars>
          <dgm:chMax val="1"/>
          <dgm:bulletEnabled val="1"/>
        </dgm:presLayoutVars>
      </dgm:prSet>
      <dgm:spPr/>
      <dgm:t>
        <a:bodyPr/>
        <a:lstStyle/>
        <a:p>
          <a:endParaRPr lang="en-US"/>
        </a:p>
      </dgm:t>
    </dgm:pt>
    <dgm:pt modelId="{9BDE30BD-05C0-4B8A-A6C5-C76C96267892}" type="pres">
      <dgm:prSet presAssocID="{6CB97950-AB46-4BFD-A4A4-27A99401B0C2}" presName="descendantText" presStyleLbl="alignAcc1" presStyleIdx="1" presStyleCnt="9">
        <dgm:presLayoutVars>
          <dgm:bulletEnabled val="1"/>
        </dgm:presLayoutVars>
      </dgm:prSet>
      <dgm:spPr/>
      <dgm:t>
        <a:bodyPr/>
        <a:lstStyle/>
        <a:p>
          <a:endParaRPr lang="en-US"/>
        </a:p>
      </dgm:t>
    </dgm:pt>
    <dgm:pt modelId="{7F6E38F1-9659-4970-B9B9-8A0E2E1AE75E}" type="pres">
      <dgm:prSet presAssocID="{5D8F1B48-DEAD-4CC0-B88C-A009EE6DAE1B}" presName="sp" presStyleCnt="0"/>
      <dgm:spPr/>
    </dgm:pt>
    <dgm:pt modelId="{1D013BFA-F793-4F6A-AF6D-097E59F94BEC}" type="pres">
      <dgm:prSet presAssocID="{8D54ABFE-69E8-46F2-96B1-99447DE33BB6}" presName="composite" presStyleCnt="0"/>
      <dgm:spPr/>
    </dgm:pt>
    <dgm:pt modelId="{CCC7A034-C97B-4552-9D75-051B7DFF5786}" type="pres">
      <dgm:prSet presAssocID="{8D54ABFE-69E8-46F2-96B1-99447DE33BB6}" presName="parentText" presStyleLbl="alignNode1" presStyleIdx="2" presStyleCnt="9">
        <dgm:presLayoutVars>
          <dgm:chMax val="1"/>
          <dgm:bulletEnabled val="1"/>
        </dgm:presLayoutVars>
      </dgm:prSet>
      <dgm:spPr/>
      <dgm:t>
        <a:bodyPr/>
        <a:lstStyle/>
        <a:p>
          <a:endParaRPr lang="en-US"/>
        </a:p>
      </dgm:t>
    </dgm:pt>
    <dgm:pt modelId="{0AC95FF0-C22E-4545-94D0-918130EB56AE}" type="pres">
      <dgm:prSet presAssocID="{8D54ABFE-69E8-46F2-96B1-99447DE33BB6}" presName="descendantText" presStyleLbl="alignAcc1" presStyleIdx="2" presStyleCnt="9">
        <dgm:presLayoutVars>
          <dgm:bulletEnabled val="1"/>
        </dgm:presLayoutVars>
      </dgm:prSet>
      <dgm:spPr/>
      <dgm:t>
        <a:bodyPr/>
        <a:lstStyle/>
        <a:p>
          <a:endParaRPr lang="en-US"/>
        </a:p>
      </dgm:t>
    </dgm:pt>
    <dgm:pt modelId="{822CF912-D5A1-4DDB-8F00-5045D07D5F6E}" type="pres">
      <dgm:prSet presAssocID="{1F46FA62-D2BD-4D3A-A4D5-46C3E47B1894}" presName="sp" presStyleCnt="0"/>
      <dgm:spPr/>
    </dgm:pt>
    <dgm:pt modelId="{40C8A2A9-E981-424E-A857-507250582BFC}" type="pres">
      <dgm:prSet presAssocID="{2EFA69EC-AE9D-42F9-8614-8A2425E764FB}" presName="composite" presStyleCnt="0"/>
      <dgm:spPr/>
    </dgm:pt>
    <dgm:pt modelId="{4D4F0E9B-863A-42E7-9BAE-782829AE991A}" type="pres">
      <dgm:prSet presAssocID="{2EFA69EC-AE9D-42F9-8614-8A2425E764FB}" presName="parentText" presStyleLbl="alignNode1" presStyleIdx="3" presStyleCnt="9">
        <dgm:presLayoutVars>
          <dgm:chMax val="1"/>
          <dgm:bulletEnabled val="1"/>
        </dgm:presLayoutVars>
      </dgm:prSet>
      <dgm:spPr/>
      <dgm:t>
        <a:bodyPr/>
        <a:lstStyle/>
        <a:p>
          <a:endParaRPr lang="en-US"/>
        </a:p>
      </dgm:t>
    </dgm:pt>
    <dgm:pt modelId="{8ABFE0FB-347D-428B-9035-1A9AE4AB3DA8}" type="pres">
      <dgm:prSet presAssocID="{2EFA69EC-AE9D-42F9-8614-8A2425E764FB}" presName="descendantText" presStyleLbl="alignAcc1" presStyleIdx="3" presStyleCnt="9">
        <dgm:presLayoutVars>
          <dgm:bulletEnabled val="1"/>
        </dgm:presLayoutVars>
      </dgm:prSet>
      <dgm:spPr/>
      <dgm:t>
        <a:bodyPr/>
        <a:lstStyle/>
        <a:p>
          <a:endParaRPr lang="en-US"/>
        </a:p>
      </dgm:t>
    </dgm:pt>
    <dgm:pt modelId="{5D90368D-CE8D-4B02-93C0-C953EAFA7781}" type="pres">
      <dgm:prSet presAssocID="{547ABE32-DC50-4171-BF49-0643C11B8726}" presName="sp" presStyleCnt="0"/>
      <dgm:spPr/>
    </dgm:pt>
    <dgm:pt modelId="{EEBA560B-BFEB-4EAC-9239-9F32F137D628}" type="pres">
      <dgm:prSet presAssocID="{823A0527-B3B5-4F5A-97F2-32A2C0BB803F}" presName="composite" presStyleCnt="0"/>
      <dgm:spPr/>
    </dgm:pt>
    <dgm:pt modelId="{55DB5671-42E0-4115-9621-AEBEB684B19D}" type="pres">
      <dgm:prSet presAssocID="{823A0527-B3B5-4F5A-97F2-32A2C0BB803F}" presName="parentText" presStyleLbl="alignNode1" presStyleIdx="4" presStyleCnt="9">
        <dgm:presLayoutVars>
          <dgm:chMax val="1"/>
          <dgm:bulletEnabled val="1"/>
        </dgm:presLayoutVars>
      </dgm:prSet>
      <dgm:spPr/>
      <dgm:t>
        <a:bodyPr/>
        <a:lstStyle/>
        <a:p>
          <a:endParaRPr lang="en-US"/>
        </a:p>
      </dgm:t>
    </dgm:pt>
    <dgm:pt modelId="{571EB9DF-601E-4FFE-9C29-C1EB3096757F}" type="pres">
      <dgm:prSet presAssocID="{823A0527-B3B5-4F5A-97F2-32A2C0BB803F}" presName="descendantText" presStyleLbl="alignAcc1" presStyleIdx="4" presStyleCnt="9">
        <dgm:presLayoutVars>
          <dgm:bulletEnabled val="1"/>
        </dgm:presLayoutVars>
      </dgm:prSet>
      <dgm:spPr/>
      <dgm:t>
        <a:bodyPr/>
        <a:lstStyle/>
        <a:p>
          <a:endParaRPr lang="en-US"/>
        </a:p>
      </dgm:t>
    </dgm:pt>
    <dgm:pt modelId="{65E67A4A-2327-49D4-8BC2-702380975A83}" type="pres">
      <dgm:prSet presAssocID="{E4A5D119-15D0-4A79-8CBC-0E69A259F109}" presName="sp" presStyleCnt="0"/>
      <dgm:spPr/>
    </dgm:pt>
    <dgm:pt modelId="{656661B1-F153-4B32-8340-D4DD100380CF}" type="pres">
      <dgm:prSet presAssocID="{A1F1857E-79E8-4C64-BBC0-1ABDBA1F3BDF}" presName="composite" presStyleCnt="0"/>
      <dgm:spPr/>
    </dgm:pt>
    <dgm:pt modelId="{76BF8E03-CD68-4757-8305-3B5E4BE0CC87}" type="pres">
      <dgm:prSet presAssocID="{A1F1857E-79E8-4C64-BBC0-1ABDBA1F3BDF}" presName="parentText" presStyleLbl="alignNode1" presStyleIdx="5" presStyleCnt="9">
        <dgm:presLayoutVars>
          <dgm:chMax val="1"/>
          <dgm:bulletEnabled val="1"/>
        </dgm:presLayoutVars>
      </dgm:prSet>
      <dgm:spPr/>
      <dgm:t>
        <a:bodyPr/>
        <a:lstStyle/>
        <a:p>
          <a:endParaRPr lang="en-US"/>
        </a:p>
      </dgm:t>
    </dgm:pt>
    <dgm:pt modelId="{63877FF5-33A6-447C-BA31-237AAF82FAF2}" type="pres">
      <dgm:prSet presAssocID="{A1F1857E-79E8-4C64-BBC0-1ABDBA1F3BDF}" presName="descendantText" presStyleLbl="alignAcc1" presStyleIdx="5" presStyleCnt="9">
        <dgm:presLayoutVars>
          <dgm:bulletEnabled val="1"/>
        </dgm:presLayoutVars>
      </dgm:prSet>
      <dgm:spPr/>
      <dgm:t>
        <a:bodyPr/>
        <a:lstStyle/>
        <a:p>
          <a:endParaRPr lang="en-US"/>
        </a:p>
      </dgm:t>
    </dgm:pt>
    <dgm:pt modelId="{ED7BBC78-0794-42FE-98F0-A6764A5D3E17}" type="pres">
      <dgm:prSet presAssocID="{4BB556E2-C2D6-4381-9784-DD0F219F5A3A}" presName="sp" presStyleCnt="0"/>
      <dgm:spPr/>
    </dgm:pt>
    <dgm:pt modelId="{DAE3F9F1-B401-4DED-BC18-7EA288C661DC}" type="pres">
      <dgm:prSet presAssocID="{C952835D-A5EB-4606-9FD4-9AC8681D81A8}" presName="composite" presStyleCnt="0"/>
      <dgm:spPr/>
    </dgm:pt>
    <dgm:pt modelId="{A82F154D-D38E-492E-9195-DD8F3FAC7F75}" type="pres">
      <dgm:prSet presAssocID="{C952835D-A5EB-4606-9FD4-9AC8681D81A8}" presName="parentText" presStyleLbl="alignNode1" presStyleIdx="6" presStyleCnt="9">
        <dgm:presLayoutVars>
          <dgm:chMax val="1"/>
          <dgm:bulletEnabled val="1"/>
        </dgm:presLayoutVars>
      </dgm:prSet>
      <dgm:spPr/>
      <dgm:t>
        <a:bodyPr/>
        <a:lstStyle/>
        <a:p>
          <a:endParaRPr lang="en-US"/>
        </a:p>
      </dgm:t>
    </dgm:pt>
    <dgm:pt modelId="{38A4B005-8E23-4349-BC4C-C0A8F19F04D0}" type="pres">
      <dgm:prSet presAssocID="{C952835D-A5EB-4606-9FD4-9AC8681D81A8}" presName="descendantText" presStyleLbl="alignAcc1" presStyleIdx="6" presStyleCnt="9">
        <dgm:presLayoutVars>
          <dgm:bulletEnabled val="1"/>
        </dgm:presLayoutVars>
      </dgm:prSet>
      <dgm:spPr/>
      <dgm:t>
        <a:bodyPr/>
        <a:lstStyle/>
        <a:p>
          <a:endParaRPr lang="en-US"/>
        </a:p>
      </dgm:t>
    </dgm:pt>
    <dgm:pt modelId="{F68829A7-EE45-49FC-BF12-E417E2C5F124}" type="pres">
      <dgm:prSet presAssocID="{5C6D6EC4-AA3E-4FB5-8EC4-8BDB4C71F072}" presName="sp" presStyleCnt="0"/>
      <dgm:spPr/>
    </dgm:pt>
    <dgm:pt modelId="{609CCBE8-FF0A-482F-8055-34AD4507F8D2}" type="pres">
      <dgm:prSet presAssocID="{26A05333-5362-4A6D-82D1-3923981414FD}" presName="composite" presStyleCnt="0"/>
      <dgm:spPr/>
    </dgm:pt>
    <dgm:pt modelId="{25919DA9-EA85-4121-A661-13561F0F937B}" type="pres">
      <dgm:prSet presAssocID="{26A05333-5362-4A6D-82D1-3923981414FD}" presName="parentText" presStyleLbl="alignNode1" presStyleIdx="7" presStyleCnt="9">
        <dgm:presLayoutVars>
          <dgm:chMax val="1"/>
          <dgm:bulletEnabled val="1"/>
        </dgm:presLayoutVars>
      </dgm:prSet>
      <dgm:spPr/>
      <dgm:t>
        <a:bodyPr/>
        <a:lstStyle/>
        <a:p>
          <a:endParaRPr lang="en-US"/>
        </a:p>
      </dgm:t>
    </dgm:pt>
    <dgm:pt modelId="{814BF45D-C30C-4542-A003-4D2A2E29DEB1}" type="pres">
      <dgm:prSet presAssocID="{26A05333-5362-4A6D-82D1-3923981414FD}" presName="descendantText" presStyleLbl="alignAcc1" presStyleIdx="7" presStyleCnt="9">
        <dgm:presLayoutVars>
          <dgm:bulletEnabled val="1"/>
        </dgm:presLayoutVars>
      </dgm:prSet>
      <dgm:spPr/>
      <dgm:t>
        <a:bodyPr/>
        <a:lstStyle/>
        <a:p>
          <a:endParaRPr lang="en-US"/>
        </a:p>
      </dgm:t>
    </dgm:pt>
    <dgm:pt modelId="{6A9917BF-85E5-4C71-95CD-66787ACB7E4A}" type="pres">
      <dgm:prSet presAssocID="{425D893E-BB5F-484F-A73F-6767D2B478DC}" presName="sp" presStyleCnt="0"/>
      <dgm:spPr/>
    </dgm:pt>
    <dgm:pt modelId="{013EB44D-88CF-4F70-95C8-7B707A531A56}" type="pres">
      <dgm:prSet presAssocID="{D80F35AB-4C4E-4F5D-BA97-3452E1E4B0AA}" presName="composite" presStyleCnt="0"/>
      <dgm:spPr/>
    </dgm:pt>
    <dgm:pt modelId="{F21F94D4-7D55-4F14-B53A-375E79505D31}" type="pres">
      <dgm:prSet presAssocID="{D80F35AB-4C4E-4F5D-BA97-3452E1E4B0AA}" presName="parentText" presStyleLbl="alignNode1" presStyleIdx="8" presStyleCnt="9">
        <dgm:presLayoutVars>
          <dgm:chMax val="1"/>
          <dgm:bulletEnabled val="1"/>
        </dgm:presLayoutVars>
      </dgm:prSet>
      <dgm:spPr/>
      <dgm:t>
        <a:bodyPr/>
        <a:lstStyle/>
        <a:p>
          <a:endParaRPr lang="en-US"/>
        </a:p>
      </dgm:t>
    </dgm:pt>
    <dgm:pt modelId="{0617186D-F712-466B-A495-8A2896C4C1A5}" type="pres">
      <dgm:prSet presAssocID="{D80F35AB-4C4E-4F5D-BA97-3452E1E4B0AA}" presName="descendantText" presStyleLbl="alignAcc1" presStyleIdx="8" presStyleCnt="9">
        <dgm:presLayoutVars>
          <dgm:bulletEnabled val="1"/>
        </dgm:presLayoutVars>
      </dgm:prSet>
      <dgm:spPr/>
      <dgm:t>
        <a:bodyPr/>
        <a:lstStyle/>
        <a:p>
          <a:endParaRPr lang="en-US"/>
        </a:p>
      </dgm:t>
    </dgm:pt>
  </dgm:ptLst>
  <dgm:cxnLst>
    <dgm:cxn modelId="{69F3B761-6067-407A-BAC4-A6F54CA2B785}" type="presOf" srcId="{4532835B-02E7-4DF3-9AB0-C9EC5DB2D107}" destId="{0AC95FF0-C22E-4545-94D0-918130EB56AE}" srcOrd="0" destOrd="0" presId="urn:microsoft.com/office/officeart/2005/8/layout/chevron2"/>
    <dgm:cxn modelId="{664A057A-5873-4520-8DF3-4F5449FC0D0A}" type="presOf" srcId="{617E8ADD-C247-4092-9F84-E1C49434D531}" destId="{87C564E3-5A84-4C1A-B52D-08D8144A8E0B}" srcOrd="0" destOrd="0" presId="urn:microsoft.com/office/officeart/2005/8/layout/chevron2"/>
    <dgm:cxn modelId="{24A90653-3585-4943-AA29-D3B4A0AC248B}" type="presOf" srcId="{26A05333-5362-4A6D-82D1-3923981414FD}" destId="{25919DA9-EA85-4121-A661-13561F0F937B}" srcOrd="0" destOrd="0" presId="urn:microsoft.com/office/officeart/2005/8/layout/chevron2"/>
    <dgm:cxn modelId="{A6B43177-6275-4BB7-835D-AFD766581951}" type="presOf" srcId="{C952835D-A5EB-4606-9FD4-9AC8681D81A8}" destId="{A82F154D-D38E-492E-9195-DD8F3FAC7F75}" srcOrd="0" destOrd="0" presId="urn:microsoft.com/office/officeart/2005/8/layout/chevron2"/>
    <dgm:cxn modelId="{4991DB45-90BA-40D4-93C6-9FF701C6806F}" srcId="{7CF01DAC-D375-4526-9E43-17B127E18658}" destId="{8D54ABFE-69E8-46F2-96B1-99447DE33BB6}" srcOrd="2" destOrd="0" parTransId="{55AC892B-8AE5-4529-BD9D-F7F94B2DF15C}" sibTransId="{1F46FA62-D2BD-4D3A-A4D5-46C3E47B1894}"/>
    <dgm:cxn modelId="{BCB9FE14-AE95-43A7-80CA-76F1EE3052BA}" type="presOf" srcId="{3E1A051C-879E-472A-9983-3F898BBF1F09}" destId="{63877FF5-33A6-447C-BA31-237AAF82FAF2}" srcOrd="0" destOrd="0" presId="urn:microsoft.com/office/officeart/2005/8/layout/chevron2"/>
    <dgm:cxn modelId="{23A5EB89-BD86-4EB3-B949-484A79C7B773}" srcId="{7CF01DAC-D375-4526-9E43-17B127E18658}" destId="{D80F35AB-4C4E-4F5D-BA97-3452E1E4B0AA}" srcOrd="8" destOrd="0" parTransId="{FC4188E9-FCA8-4996-802B-9A2C92734D87}" sibTransId="{0AF80683-D731-443C-9AA1-BE8B04296971}"/>
    <dgm:cxn modelId="{FD326075-0D6B-4675-8E9B-B7A7A6FFF63F}" srcId="{D80F35AB-4C4E-4F5D-BA97-3452E1E4B0AA}" destId="{9CCDF072-5D33-4BED-94C7-6E3799AC4AD5}" srcOrd="0" destOrd="0" parTransId="{EEB94312-FF1F-4384-BCA4-DF80F91B3AF7}" sibTransId="{95085DC1-4F48-4880-96D7-5BDBBA11A56B}"/>
    <dgm:cxn modelId="{413E6683-D6EC-41B4-B4BA-E6D2ECA97BFB}" srcId="{7CF01DAC-D375-4526-9E43-17B127E18658}" destId="{B8C29D13-EF2E-4BAC-AB15-919C65312D75}" srcOrd="0" destOrd="0" parTransId="{D576CDAE-1DD8-4DBA-9E8A-53E5668DAEB4}" sibTransId="{936EDF90-04A3-4D15-A6E7-3EBA3775068C}"/>
    <dgm:cxn modelId="{3EB8B290-69EA-477D-B18C-AA1AA35D93FD}" srcId="{2EFA69EC-AE9D-42F9-8614-8A2425E764FB}" destId="{71153D6F-E7EF-4CD4-AD4A-AC4ADBBC7373}" srcOrd="0" destOrd="0" parTransId="{ED9187B5-B9DF-4DB9-B897-265E56A03C2F}" sibTransId="{52833CD0-BEA8-4C64-910A-014AC77A22C0}"/>
    <dgm:cxn modelId="{80F985FB-AD2D-4FF1-9657-7E3529EBE2ED}" type="presOf" srcId="{E228DA3C-C90E-40FA-8E4C-AF320D18B65A}" destId="{9BDE30BD-05C0-4B8A-A6C5-C76C96267892}" srcOrd="0" destOrd="0" presId="urn:microsoft.com/office/officeart/2005/8/layout/chevron2"/>
    <dgm:cxn modelId="{1192FF7C-AD84-40B2-9E62-CE7FF82C39DA}" srcId="{7CF01DAC-D375-4526-9E43-17B127E18658}" destId="{26A05333-5362-4A6D-82D1-3923981414FD}" srcOrd="7" destOrd="0" parTransId="{424E0DCB-3654-4DFC-A402-4483803C08C0}" sibTransId="{425D893E-BB5F-484F-A73F-6767D2B478DC}"/>
    <dgm:cxn modelId="{C4F75AF1-368A-4759-BBCB-CDFD85FD83EA}" srcId="{C952835D-A5EB-4606-9FD4-9AC8681D81A8}" destId="{31F935E3-2E3C-4FF6-A350-67DBE6B67E91}" srcOrd="0" destOrd="0" parTransId="{3DCF807D-A0D5-4928-BEC5-CDEF7388EB03}" sibTransId="{74100105-F43F-4C59-BC32-7CFA9E288BE6}"/>
    <dgm:cxn modelId="{214DE237-10E5-4DB1-9141-B8A569607A62}" type="presOf" srcId="{71153D6F-E7EF-4CD4-AD4A-AC4ADBBC7373}" destId="{8ABFE0FB-347D-428B-9035-1A9AE4AB3DA8}" srcOrd="0" destOrd="0" presId="urn:microsoft.com/office/officeart/2005/8/layout/chevron2"/>
    <dgm:cxn modelId="{B730BF48-DECE-451F-A0B0-EA2793987CCD}" srcId="{823A0527-B3B5-4F5A-97F2-32A2C0BB803F}" destId="{969858F8-28B8-4156-89BB-1F2322320DF7}" srcOrd="0" destOrd="0" parTransId="{B1A34A0E-4C0D-4678-B1E3-0D705B572CE5}" sibTransId="{D1C75726-891C-434E-A59F-6F0C0EF7D497}"/>
    <dgm:cxn modelId="{49759C79-EE68-4C18-AC57-6A9C0ABB37C4}" srcId="{7CF01DAC-D375-4526-9E43-17B127E18658}" destId="{6CB97950-AB46-4BFD-A4A4-27A99401B0C2}" srcOrd="1" destOrd="0" parTransId="{776B9CF7-48A8-4118-9FA3-2614D3A9DDD7}" sibTransId="{5D8F1B48-DEAD-4CC0-B88C-A009EE6DAE1B}"/>
    <dgm:cxn modelId="{1EE309DF-64D6-4EB3-9F38-97655E61A5E3}" srcId="{A1F1857E-79E8-4C64-BBC0-1ABDBA1F3BDF}" destId="{3E1A051C-879E-472A-9983-3F898BBF1F09}" srcOrd="0" destOrd="0" parTransId="{6E99C4DA-5A6C-4194-8798-3232FF73DD11}" sibTransId="{FA172914-CF2E-4023-A315-2C4035913ECE}"/>
    <dgm:cxn modelId="{98A7D783-D42A-47F7-9FFD-555578E726FD}" type="presOf" srcId="{31F935E3-2E3C-4FF6-A350-67DBE6B67E91}" destId="{38A4B005-8E23-4349-BC4C-C0A8F19F04D0}" srcOrd="0" destOrd="0" presId="urn:microsoft.com/office/officeart/2005/8/layout/chevron2"/>
    <dgm:cxn modelId="{6B7C7BC6-CE55-47BD-A60D-B3C8E1CD9462}" srcId="{8D54ABFE-69E8-46F2-96B1-99447DE33BB6}" destId="{4532835B-02E7-4DF3-9AB0-C9EC5DB2D107}" srcOrd="0" destOrd="0" parTransId="{A1ABFBA1-D16D-4534-B391-71466E6540D6}" sibTransId="{9F01922F-AA74-4D40-B93F-CF75E3CAEAD6}"/>
    <dgm:cxn modelId="{5C29A8B6-FF95-470E-9DB3-02CE84E4CF04}" type="presOf" srcId="{2EFA69EC-AE9D-42F9-8614-8A2425E764FB}" destId="{4D4F0E9B-863A-42E7-9BAE-782829AE991A}" srcOrd="0" destOrd="0" presId="urn:microsoft.com/office/officeart/2005/8/layout/chevron2"/>
    <dgm:cxn modelId="{C628B173-D3D0-4C13-8330-15CF68EFB5B2}" type="presOf" srcId="{8D54ABFE-69E8-46F2-96B1-99447DE33BB6}" destId="{CCC7A034-C97B-4552-9D75-051B7DFF5786}" srcOrd="0" destOrd="0" presId="urn:microsoft.com/office/officeart/2005/8/layout/chevron2"/>
    <dgm:cxn modelId="{D1804BC4-B091-493E-BA7B-4B903A5AFF87}" type="presOf" srcId="{823A0527-B3B5-4F5A-97F2-32A2C0BB803F}" destId="{55DB5671-42E0-4115-9621-AEBEB684B19D}" srcOrd="0" destOrd="0" presId="urn:microsoft.com/office/officeart/2005/8/layout/chevron2"/>
    <dgm:cxn modelId="{8405CC4D-AF41-4204-A224-CCF61E9419AC}" type="presOf" srcId="{A1F1857E-79E8-4C64-BBC0-1ABDBA1F3BDF}" destId="{76BF8E03-CD68-4757-8305-3B5E4BE0CC87}" srcOrd="0" destOrd="0" presId="urn:microsoft.com/office/officeart/2005/8/layout/chevron2"/>
    <dgm:cxn modelId="{14DAEDF9-6294-4B5B-980B-1B2FC1363B90}" type="presOf" srcId="{D80F35AB-4C4E-4F5D-BA97-3452E1E4B0AA}" destId="{F21F94D4-7D55-4F14-B53A-375E79505D31}" srcOrd="0" destOrd="0" presId="urn:microsoft.com/office/officeart/2005/8/layout/chevron2"/>
    <dgm:cxn modelId="{7C8F8BA0-D99C-4920-8D02-D1ED183E8B65}" srcId="{7CF01DAC-D375-4526-9E43-17B127E18658}" destId="{A1F1857E-79E8-4C64-BBC0-1ABDBA1F3BDF}" srcOrd="5" destOrd="0" parTransId="{8F9CC5ED-B470-4BFA-9355-104510DA0A16}" sibTransId="{4BB556E2-C2D6-4381-9784-DD0F219F5A3A}"/>
    <dgm:cxn modelId="{5401A97F-CB3A-4F7D-9641-CED783136CA5}" srcId="{7CF01DAC-D375-4526-9E43-17B127E18658}" destId="{2EFA69EC-AE9D-42F9-8614-8A2425E764FB}" srcOrd="3" destOrd="0" parTransId="{33E0DD87-F54E-4C9D-A331-34789296EFBF}" sibTransId="{547ABE32-DC50-4171-BF49-0643C11B8726}"/>
    <dgm:cxn modelId="{039C801D-4DAE-4034-9870-FA883824C318}" type="presOf" srcId="{969858F8-28B8-4156-89BB-1F2322320DF7}" destId="{571EB9DF-601E-4FFE-9C29-C1EB3096757F}" srcOrd="0" destOrd="0" presId="urn:microsoft.com/office/officeart/2005/8/layout/chevron2"/>
    <dgm:cxn modelId="{95AA8DFB-07D1-42A3-9B0C-0915603E6CE9}" srcId="{7CF01DAC-D375-4526-9E43-17B127E18658}" destId="{C952835D-A5EB-4606-9FD4-9AC8681D81A8}" srcOrd="6" destOrd="0" parTransId="{27B68856-113A-4E8D-A2AE-A4A807C69DB0}" sibTransId="{5C6D6EC4-AA3E-4FB5-8EC4-8BDB4C71F072}"/>
    <dgm:cxn modelId="{B9B73480-D034-4FCF-98B0-53479B80B5DF}" type="presOf" srcId="{6CB97950-AB46-4BFD-A4A4-27A99401B0C2}" destId="{68B798D9-62F6-4F5D-B7FF-0692F5FDD46E}" srcOrd="0" destOrd="0" presId="urn:microsoft.com/office/officeart/2005/8/layout/chevron2"/>
    <dgm:cxn modelId="{CE29E576-BE42-418F-8332-3EFFCA124CEA}" srcId="{B8C29D13-EF2E-4BAC-AB15-919C65312D75}" destId="{617E8ADD-C247-4092-9F84-E1C49434D531}" srcOrd="0" destOrd="0" parTransId="{49372A2F-6DDA-4E60-A9B8-C3DA06713077}" sibTransId="{CA6E18FA-C305-43AB-B901-BAC03C163B1A}"/>
    <dgm:cxn modelId="{B708194D-5101-4B77-8797-D358B6DDE2FB}" type="presOf" srcId="{B8C29D13-EF2E-4BAC-AB15-919C65312D75}" destId="{437A1359-8AED-4607-9F18-ABA363D88F1A}" srcOrd="0" destOrd="0" presId="urn:microsoft.com/office/officeart/2005/8/layout/chevron2"/>
    <dgm:cxn modelId="{9C060117-EA68-459A-9C64-C5C26BD9EE04}" type="presOf" srcId="{3ECEB190-C4B0-47A4-AABD-7F5AC20A96CB}" destId="{814BF45D-C30C-4542-A003-4D2A2E29DEB1}" srcOrd="0" destOrd="0" presId="urn:microsoft.com/office/officeart/2005/8/layout/chevron2"/>
    <dgm:cxn modelId="{1A528213-ACDF-4462-B294-227FC7934E83}" srcId="{7CF01DAC-D375-4526-9E43-17B127E18658}" destId="{823A0527-B3B5-4F5A-97F2-32A2C0BB803F}" srcOrd="4" destOrd="0" parTransId="{C530B069-53B3-4C42-9F6B-248506A19731}" sibTransId="{E4A5D119-15D0-4A79-8CBC-0E69A259F109}"/>
    <dgm:cxn modelId="{9BB102EE-99B0-4584-86EA-0CD4EABA0C6F}" srcId="{6CB97950-AB46-4BFD-A4A4-27A99401B0C2}" destId="{E228DA3C-C90E-40FA-8E4C-AF320D18B65A}" srcOrd="0" destOrd="0" parTransId="{925BB8A5-8964-4B9D-A064-6B5AEDE6F1BB}" sibTransId="{A0078549-F806-4BA7-92C6-5450D5AFF8EA}"/>
    <dgm:cxn modelId="{F3A9E5C6-9C69-467F-9A6B-7BD7C373CF5A}" srcId="{26A05333-5362-4A6D-82D1-3923981414FD}" destId="{3ECEB190-C4B0-47A4-AABD-7F5AC20A96CB}" srcOrd="0" destOrd="0" parTransId="{194BC821-D47D-4E51-979A-6B88D2875575}" sibTransId="{818A4F7F-E2F7-4ECB-976F-24C9A99C1BED}"/>
    <dgm:cxn modelId="{6917E332-AFF9-4BD0-BA12-0578869779B8}" type="presOf" srcId="{7CF01DAC-D375-4526-9E43-17B127E18658}" destId="{A08E4AA2-3DEF-44DF-A69D-FF960C85F8FA}" srcOrd="0" destOrd="0" presId="urn:microsoft.com/office/officeart/2005/8/layout/chevron2"/>
    <dgm:cxn modelId="{7BAE70C5-D616-43DD-958C-65F8EC14767D}" type="presOf" srcId="{9CCDF072-5D33-4BED-94C7-6E3799AC4AD5}" destId="{0617186D-F712-466B-A495-8A2896C4C1A5}" srcOrd="0" destOrd="0" presId="urn:microsoft.com/office/officeart/2005/8/layout/chevron2"/>
    <dgm:cxn modelId="{6C591629-DADD-47DD-9909-18856F19F989}" type="presParOf" srcId="{A08E4AA2-3DEF-44DF-A69D-FF960C85F8FA}" destId="{207A90F2-CAAE-429A-A38C-12B3551D16CB}" srcOrd="0" destOrd="0" presId="urn:microsoft.com/office/officeart/2005/8/layout/chevron2"/>
    <dgm:cxn modelId="{E957F875-B642-431A-960A-F33BF84F0969}" type="presParOf" srcId="{207A90F2-CAAE-429A-A38C-12B3551D16CB}" destId="{437A1359-8AED-4607-9F18-ABA363D88F1A}" srcOrd="0" destOrd="0" presId="urn:microsoft.com/office/officeart/2005/8/layout/chevron2"/>
    <dgm:cxn modelId="{30142FE8-AC4C-48F9-978D-2DFCD19E12B7}" type="presParOf" srcId="{207A90F2-CAAE-429A-A38C-12B3551D16CB}" destId="{87C564E3-5A84-4C1A-B52D-08D8144A8E0B}" srcOrd="1" destOrd="0" presId="urn:microsoft.com/office/officeart/2005/8/layout/chevron2"/>
    <dgm:cxn modelId="{4BA7191E-FADD-421A-9B3A-6B81556238B1}" type="presParOf" srcId="{A08E4AA2-3DEF-44DF-A69D-FF960C85F8FA}" destId="{B600C9BC-FD72-4362-912A-CD99F6A765CB}" srcOrd="1" destOrd="0" presId="urn:microsoft.com/office/officeart/2005/8/layout/chevron2"/>
    <dgm:cxn modelId="{0EE6FCB3-6CC9-407B-9D76-C6AA906E6CAF}" type="presParOf" srcId="{A08E4AA2-3DEF-44DF-A69D-FF960C85F8FA}" destId="{CD2980D1-B143-4A0F-A304-E959A2C46E58}" srcOrd="2" destOrd="0" presId="urn:microsoft.com/office/officeart/2005/8/layout/chevron2"/>
    <dgm:cxn modelId="{6B3BEA69-33F9-4C11-9419-32AE43B8E30C}" type="presParOf" srcId="{CD2980D1-B143-4A0F-A304-E959A2C46E58}" destId="{68B798D9-62F6-4F5D-B7FF-0692F5FDD46E}" srcOrd="0" destOrd="0" presId="urn:microsoft.com/office/officeart/2005/8/layout/chevron2"/>
    <dgm:cxn modelId="{11FDAFCC-9EB6-4C2B-9C01-D1ABBFE97406}" type="presParOf" srcId="{CD2980D1-B143-4A0F-A304-E959A2C46E58}" destId="{9BDE30BD-05C0-4B8A-A6C5-C76C96267892}" srcOrd="1" destOrd="0" presId="urn:microsoft.com/office/officeart/2005/8/layout/chevron2"/>
    <dgm:cxn modelId="{EAF59F4D-CB90-42A8-969C-653E3CFC7A7C}" type="presParOf" srcId="{A08E4AA2-3DEF-44DF-A69D-FF960C85F8FA}" destId="{7F6E38F1-9659-4970-B9B9-8A0E2E1AE75E}" srcOrd="3" destOrd="0" presId="urn:microsoft.com/office/officeart/2005/8/layout/chevron2"/>
    <dgm:cxn modelId="{94B1685C-BAF2-4ADA-B2CA-153E850BDC43}" type="presParOf" srcId="{A08E4AA2-3DEF-44DF-A69D-FF960C85F8FA}" destId="{1D013BFA-F793-4F6A-AF6D-097E59F94BEC}" srcOrd="4" destOrd="0" presId="urn:microsoft.com/office/officeart/2005/8/layout/chevron2"/>
    <dgm:cxn modelId="{06112C01-8628-46F3-A64C-8940FE2B91AD}" type="presParOf" srcId="{1D013BFA-F793-4F6A-AF6D-097E59F94BEC}" destId="{CCC7A034-C97B-4552-9D75-051B7DFF5786}" srcOrd="0" destOrd="0" presId="urn:microsoft.com/office/officeart/2005/8/layout/chevron2"/>
    <dgm:cxn modelId="{1825F144-6BF5-4503-A202-1727C759D31F}" type="presParOf" srcId="{1D013BFA-F793-4F6A-AF6D-097E59F94BEC}" destId="{0AC95FF0-C22E-4545-94D0-918130EB56AE}" srcOrd="1" destOrd="0" presId="urn:microsoft.com/office/officeart/2005/8/layout/chevron2"/>
    <dgm:cxn modelId="{1504BDBC-AF50-4BC0-AC07-ADD39379EAA8}" type="presParOf" srcId="{A08E4AA2-3DEF-44DF-A69D-FF960C85F8FA}" destId="{822CF912-D5A1-4DDB-8F00-5045D07D5F6E}" srcOrd="5" destOrd="0" presId="urn:microsoft.com/office/officeart/2005/8/layout/chevron2"/>
    <dgm:cxn modelId="{FBF083AB-24D7-41D6-8F46-02012DDC1B01}" type="presParOf" srcId="{A08E4AA2-3DEF-44DF-A69D-FF960C85F8FA}" destId="{40C8A2A9-E981-424E-A857-507250582BFC}" srcOrd="6" destOrd="0" presId="urn:microsoft.com/office/officeart/2005/8/layout/chevron2"/>
    <dgm:cxn modelId="{2135F94A-DAC5-4D5A-B234-BFEA541C42CB}" type="presParOf" srcId="{40C8A2A9-E981-424E-A857-507250582BFC}" destId="{4D4F0E9B-863A-42E7-9BAE-782829AE991A}" srcOrd="0" destOrd="0" presId="urn:microsoft.com/office/officeart/2005/8/layout/chevron2"/>
    <dgm:cxn modelId="{CF6EF3C5-2E30-4A16-82C4-1565137C187C}" type="presParOf" srcId="{40C8A2A9-E981-424E-A857-507250582BFC}" destId="{8ABFE0FB-347D-428B-9035-1A9AE4AB3DA8}" srcOrd="1" destOrd="0" presId="urn:microsoft.com/office/officeart/2005/8/layout/chevron2"/>
    <dgm:cxn modelId="{F0DC5A07-E357-44AE-943A-9DE0657A9C83}" type="presParOf" srcId="{A08E4AA2-3DEF-44DF-A69D-FF960C85F8FA}" destId="{5D90368D-CE8D-4B02-93C0-C953EAFA7781}" srcOrd="7" destOrd="0" presId="urn:microsoft.com/office/officeart/2005/8/layout/chevron2"/>
    <dgm:cxn modelId="{8BB0C439-E946-476F-880A-FD88F5AB9E0D}" type="presParOf" srcId="{A08E4AA2-3DEF-44DF-A69D-FF960C85F8FA}" destId="{EEBA560B-BFEB-4EAC-9239-9F32F137D628}" srcOrd="8" destOrd="0" presId="urn:microsoft.com/office/officeart/2005/8/layout/chevron2"/>
    <dgm:cxn modelId="{6CBCC7A1-42FE-41A3-ABBE-8A62167B95D2}" type="presParOf" srcId="{EEBA560B-BFEB-4EAC-9239-9F32F137D628}" destId="{55DB5671-42E0-4115-9621-AEBEB684B19D}" srcOrd="0" destOrd="0" presId="urn:microsoft.com/office/officeart/2005/8/layout/chevron2"/>
    <dgm:cxn modelId="{F9A29957-D803-4797-B50F-3F3917C8DC1E}" type="presParOf" srcId="{EEBA560B-BFEB-4EAC-9239-9F32F137D628}" destId="{571EB9DF-601E-4FFE-9C29-C1EB3096757F}" srcOrd="1" destOrd="0" presId="urn:microsoft.com/office/officeart/2005/8/layout/chevron2"/>
    <dgm:cxn modelId="{508FC373-0E7C-41E7-80EC-7308D3A8D086}" type="presParOf" srcId="{A08E4AA2-3DEF-44DF-A69D-FF960C85F8FA}" destId="{65E67A4A-2327-49D4-8BC2-702380975A83}" srcOrd="9" destOrd="0" presId="urn:microsoft.com/office/officeart/2005/8/layout/chevron2"/>
    <dgm:cxn modelId="{8093B1BD-DC5D-44F1-8B6E-D6A80210793E}" type="presParOf" srcId="{A08E4AA2-3DEF-44DF-A69D-FF960C85F8FA}" destId="{656661B1-F153-4B32-8340-D4DD100380CF}" srcOrd="10" destOrd="0" presId="urn:microsoft.com/office/officeart/2005/8/layout/chevron2"/>
    <dgm:cxn modelId="{19AC523F-83A9-46B3-9C19-9AD914BFFA42}" type="presParOf" srcId="{656661B1-F153-4B32-8340-D4DD100380CF}" destId="{76BF8E03-CD68-4757-8305-3B5E4BE0CC87}" srcOrd="0" destOrd="0" presId="urn:microsoft.com/office/officeart/2005/8/layout/chevron2"/>
    <dgm:cxn modelId="{E7B18169-CE75-4502-8972-8C2CC48848B7}" type="presParOf" srcId="{656661B1-F153-4B32-8340-D4DD100380CF}" destId="{63877FF5-33A6-447C-BA31-237AAF82FAF2}" srcOrd="1" destOrd="0" presId="urn:microsoft.com/office/officeart/2005/8/layout/chevron2"/>
    <dgm:cxn modelId="{3274B9B8-E2F2-4E2C-B2D7-80C00AFE1ED8}" type="presParOf" srcId="{A08E4AA2-3DEF-44DF-A69D-FF960C85F8FA}" destId="{ED7BBC78-0794-42FE-98F0-A6764A5D3E17}" srcOrd="11" destOrd="0" presId="urn:microsoft.com/office/officeart/2005/8/layout/chevron2"/>
    <dgm:cxn modelId="{19E3D1D7-BCA4-436A-90DF-CB6C90A0AE37}" type="presParOf" srcId="{A08E4AA2-3DEF-44DF-A69D-FF960C85F8FA}" destId="{DAE3F9F1-B401-4DED-BC18-7EA288C661DC}" srcOrd="12" destOrd="0" presId="urn:microsoft.com/office/officeart/2005/8/layout/chevron2"/>
    <dgm:cxn modelId="{80E985E2-DD4B-4077-9250-1F4183D1F848}" type="presParOf" srcId="{DAE3F9F1-B401-4DED-BC18-7EA288C661DC}" destId="{A82F154D-D38E-492E-9195-DD8F3FAC7F75}" srcOrd="0" destOrd="0" presId="urn:microsoft.com/office/officeart/2005/8/layout/chevron2"/>
    <dgm:cxn modelId="{D0240053-4E1E-46FC-8ECF-84E1D80EED7E}" type="presParOf" srcId="{DAE3F9F1-B401-4DED-BC18-7EA288C661DC}" destId="{38A4B005-8E23-4349-BC4C-C0A8F19F04D0}" srcOrd="1" destOrd="0" presId="urn:microsoft.com/office/officeart/2005/8/layout/chevron2"/>
    <dgm:cxn modelId="{1274D6AC-750D-4842-A54E-7CE98D781038}" type="presParOf" srcId="{A08E4AA2-3DEF-44DF-A69D-FF960C85F8FA}" destId="{F68829A7-EE45-49FC-BF12-E417E2C5F124}" srcOrd="13" destOrd="0" presId="urn:microsoft.com/office/officeart/2005/8/layout/chevron2"/>
    <dgm:cxn modelId="{3DE7BA48-CFEC-40EC-A4CD-99514E4385A6}" type="presParOf" srcId="{A08E4AA2-3DEF-44DF-A69D-FF960C85F8FA}" destId="{609CCBE8-FF0A-482F-8055-34AD4507F8D2}" srcOrd="14" destOrd="0" presId="urn:microsoft.com/office/officeart/2005/8/layout/chevron2"/>
    <dgm:cxn modelId="{CF357FA8-9EF3-467F-89DB-9D88F6AF85EF}" type="presParOf" srcId="{609CCBE8-FF0A-482F-8055-34AD4507F8D2}" destId="{25919DA9-EA85-4121-A661-13561F0F937B}" srcOrd="0" destOrd="0" presId="urn:microsoft.com/office/officeart/2005/8/layout/chevron2"/>
    <dgm:cxn modelId="{5E4DA3F6-AEC1-43E6-ABDE-0A63BBCD1409}" type="presParOf" srcId="{609CCBE8-FF0A-482F-8055-34AD4507F8D2}" destId="{814BF45D-C30C-4542-A003-4D2A2E29DEB1}" srcOrd="1" destOrd="0" presId="urn:microsoft.com/office/officeart/2005/8/layout/chevron2"/>
    <dgm:cxn modelId="{73668842-BF31-4351-84BE-A4AB2C5714C0}" type="presParOf" srcId="{A08E4AA2-3DEF-44DF-A69D-FF960C85F8FA}" destId="{6A9917BF-85E5-4C71-95CD-66787ACB7E4A}" srcOrd="15" destOrd="0" presId="urn:microsoft.com/office/officeart/2005/8/layout/chevron2"/>
    <dgm:cxn modelId="{EE2141A4-3A0A-4988-A9D7-8C4A8CC7ECF2}" type="presParOf" srcId="{A08E4AA2-3DEF-44DF-A69D-FF960C85F8FA}" destId="{013EB44D-88CF-4F70-95C8-7B707A531A56}" srcOrd="16" destOrd="0" presId="urn:microsoft.com/office/officeart/2005/8/layout/chevron2"/>
    <dgm:cxn modelId="{7F6DCE75-2166-4C70-B026-D44983DA58C0}" type="presParOf" srcId="{013EB44D-88CF-4F70-95C8-7B707A531A56}" destId="{F21F94D4-7D55-4F14-B53A-375E79505D31}" srcOrd="0" destOrd="0" presId="urn:microsoft.com/office/officeart/2005/8/layout/chevron2"/>
    <dgm:cxn modelId="{76AFBD1B-A5E8-48F4-BFD4-7F9EBD24E01F}" type="presParOf" srcId="{013EB44D-88CF-4F70-95C8-7B707A531A56}" destId="{0617186D-F712-466B-A495-8A2896C4C1A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A1359-8AED-4607-9F18-ABA363D88F1A}">
      <dsp:nvSpPr>
        <dsp:cNvPr id="0" name=""/>
        <dsp:cNvSpPr/>
      </dsp:nvSpPr>
      <dsp:spPr>
        <a:xfrm rot="5400000">
          <a:off x="-84165" y="85070"/>
          <a:ext cx="561106" cy="39277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Step 1</a:t>
          </a:r>
          <a:endParaRPr lang="en-US" sz="1100" kern="1200" dirty="0"/>
        </a:p>
      </dsp:txBody>
      <dsp:txXfrm rot="-5400000">
        <a:off x="1" y="197291"/>
        <a:ext cx="392774" cy="168332"/>
      </dsp:txXfrm>
    </dsp:sp>
    <dsp:sp modelId="{87C564E3-5A84-4C1A-B52D-08D8144A8E0B}">
      <dsp:nvSpPr>
        <dsp:cNvPr id="0" name=""/>
        <dsp:cNvSpPr/>
      </dsp:nvSpPr>
      <dsp:spPr>
        <a:xfrm rot="5400000">
          <a:off x="4089639" y="-3683800"/>
          <a:ext cx="364719" cy="775844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smtClean="0"/>
            <a:t>Establishing coordinate systems for cutting tool as well as </a:t>
          </a:r>
          <a:r>
            <a:rPr lang="en-IN" sz="2000" kern="1200" dirty="0" err="1" smtClean="0"/>
            <a:t>workpiece</a:t>
          </a:r>
          <a:endParaRPr lang="en-US" sz="2000" kern="1200" dirty="0"/>
        </a:p>
      </dsp:txBody>
      <dsp:txXfrm rot="-5400000">
        <a:off x="392775" y="30868"/>
        <a:ext cx="7740644" cy="329111"/>
      </dsp:txXfrm>
    </dsp:sp>
    <dsp:sp modelId="{68B798D9-62F6-4F5D-B7FF-0692F5FDD46E}">
      <dsp:nvSpPr>
        <dsp:cNvPr id="0" name=""/>
        <dsp:cNvSpPr/>
      </dsp:nvSpPr>
      <dsp:spPr>
        <a:xfrm rot="5400000">
          <a:off x="-84165" y="579674"/>
          <a:ext cx="561106" cy="39277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Step 2</a:t>
          </a:r>
          <a:endParaRPr lang="en-US" sz="1100" kern="1200" dirty="0"/>
        </a:p>
      </dsp:txBody>
      <dsp:txXfrm rot="-5400000">
        <a:off x="1" y="691895"/>
        <a:ext cx="392774" cy="168332"/>
      </dsp:txXfrm>
    </dsp:sp>
    <dsp:sp modelId="{9BDE30BD-05C0-4B8A-A6C5-C76C96267892}">
      <dsp:nvSpPr>
        <dsp:cNvPr id="0" name=""/>
        <dsp:cNvSpPr/>
      </dsp:nvSpPr>
      <dsp:spPr>
        <a:xfrm rot="5400000">
          <a:off x="4089639" y="-3201356"/>
          <a:ext cx="364719" cy="775844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smtClean="0"/>
            <a:t>Mathematical formulation of tool geometry</a:t>
          </a:r>
          <a:endParaRPr lang="en-US" sz="2000" kern="1200" dirty="0"/>
        </a:p>
      </dsp:txBody>
      <dsp:txXfrm rot="-5400000">
        <a:off x="392775" y="513312"/>
        <a:ext cx="7740644" cy="329111"/>
      </dsp:txXfrm>
    </dsp:sp>
    <dsp:sp modelId="{CCC7A034-C97B-4552-9D75-051B7DFF5786}">
      <dsp:nvSpPr>
        <dsp:cNvPr id="0" name=""/>
        <dsp:cNvSpPr/>
      </dsp:nvSpPr>
      <dsp:spPr>
        <a:xfrm rot="5400000">
          <a:off x="-84165" y="1074278"/>
          <a:ext cx="561106" cy="39277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Step 3</a:t>
          </a:r>
          <a:endParaRPr lang="en-US" sz="1100" kern="1200" dirty="0"/>
        </a:p>
      </dsp:txBody>
      <dsp:txXfrm rot="-5400000">
        <a:off x="1" y="1186499"/>
        <a:ext cx="392774" cy="168332"/>
      </dsp:txXfrm>
    </dsp:sp>
    <dsp:sp modelId="{0AC95FF0-C22E-4545-94D0-918130EB56AE}">
      <dsp:nvSpPr>
        <dsp:cNvPr id="0" name=""/>
        <dsp:cNvSpPr/>
      </dsp:nvSpPr>
      <dsp:spPr>
        <a:xfrm rot="5400000">
          <a:off x="4089639" y="-2706751"/>
          <a:ext cx="364719" cy="775844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smtClean="0"/>
            <a:t>Defining cutting edge parameters </a:t>
          </a:r>
          <a:endParaRPr lang="en-US" sz="2000" kern="1200" dirty="0"/>
        </a:p>
      </dsp:txBody>
      <dsp:txXfrm rot="-5400000">
        <a:off x="392775" y="1007917"/>
        <a:ext cx="7740644" cy="329111"/>
      </dsp:txXfrm>
    </dsp:sp>
    <dsp:sp modelId="{4D4F0E9B-863A-42E7-9BAE-782829AE991A}">
      <dsp:nvSpPr>
        <dsp:cNvPr id="0" name=""/>
        <dsp:cNvSpPr/>
      </dsp:nvSpPr>
      <dsp:spPr>
        <a:xfrm rot="5400000">
          <a:off x="-84165" y="1568882"/>
          <a:ext cx="561106" cy="39277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Step 4</a:t>
          </a:r>
          <a:endParaRPr lang="en-US" sz="1100" kern="1200" dirty="0"/>
        </a:p>
      </dsp:txBody>
      <dsp:txXfrm rot="-5400000">
        <a:off x="1" y="1681103"/>
        <a:ext cx="392774" cy="168332"/>
      </dsp:txXfrm>
    </dsp:sp>
    <dsp:sp modelId="{8ABFE0FB-347D-428B-9035-1A9AE4AB3DA8}">
      <dsp:nvSpPr>
        <dsp:cNvPr id="0" name=""/>
        <dsp:cNvSpPr/>
      </dsp:nvSpPr>
      <dsp:spPr>
        <a:xfrm rot="5400000">
          <a:off x="4089639" y="-2212147"/>
          <a:ext cx="364719" cy="775844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smtClean="0"/>
            <a:t>Discretization of surface and</a:t>
          </a:r>
          <a:endParaRPr lang="en-US" sz="2000" kern="1200" dirty="0"/>
        </a:p>
      </dsp:txBody>
      <dsp:txXfrm rot="-5400000">
        <a:off x="392775" y="1502521"/>
        <a:ext cx="7740644" cy="329111"/>
      </dsp:txXfrm>
    </dsp:sp>
    <dsp:sp modelId="{55DB5671-42E0-4115-9621-AEBEB684B19D}">
      <dsp:nvSpPr>
        <dsp:cNvPr id="0" name=""/>
        <dsp:cNvSpPr/>
      </dsp:nvSpPr>
      <dsp:spPr>
        <a:xfrm rot="5400000">
          <a:off x="-84165" y="2063487"/>
          <a:ext cx="561106" cy="39277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Step 5</a:t>
          </a:r>
          <a:endParaRPr lang="en-US" sz="1100" kern="1200" dirty="0"/>
        </a:p>
      </dsp:txBody>
      <dsp:txXfrm rot="-5400000">
        <a:off x="1" y="2175708"/>
        <a:ext cx="392774" cy="168332"/>
      </dsp:txXfrm>
    </dsp:sp>
    <dsp:sp modelId="{571EB9DF-601E-4FFE-9C29-C1EB3096757F}">
      <dsp:nvSpPr>
        <dsp:cNvPr id="0" name=""/>
        <dsp:cNvSpPr/>
      </dsp:nvSpPr>
      <dsp:spPr>
        <a:xfrm rot="5400000">
          <a:off x="4089639" y="-1717543"/>
          <a:ext cx="364719" cy="775844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smtClean="0"/>
            <a:t>Identification of engagement region (cutting zone)</a:t>
          </a:r>
          <a:endParaRPr lang="en-US" sz="2000" kern="1200" dirty="0"/>
        </a:p>
      </dsp:txBody>
      <dsp:txXfrm rot="-5400000">
        <a:off x="392775" y="1997125"/>
        <a:ext cx="7740644" cy="329111"/>
      </dsp:txXfrm>
    </dsp:sp>
    <dsp:sp modelId="{76BF8E03-CD68-4757-8305-3B5E4BE0CC87}">
      <dsp:nvSpPr>
        <dsp:cNvPr id="0" name=""/>
        <dsp:cNvSpPr/>
      </dsp:nvSpPr>
      <dsp:spPr>
        <a:xfrm rot="5400000">
          <a:off x="-84165" y="2558091"/>
          <a:ext cx="561106" cy="39277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Step 6</a:t>
          </a:r>
          <a:endParaRPr lang="en-US" sz="1100" kern="1200" dirty="0"/>
        </a:p>
      </dsp:txBody>
      <dsp:txXfrm rot="-5400000">
        <a:off x="1" y="2670312"/>
        <a:ext cx="392774" cy="168332"/>
      </dsp:txXfrm>
    </dsp:sp>
    <dsp:sp modelId="{63877FF5-33A6-447C-BA31-237AAF82FAF2}">
      <dsp:nvSpPr>
        <dsp:cNvPr id="0" name=""/>
        <dsp:cNvSpPr/>
      </dsp:nvSpPr>
      <dsp:spPr>
        <a:xfrm rot="5400000">
          <a:off x="4089639" y="-1222939"/>
          <a:ext cx="364719" cy="775844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smtClean="0"/>
            <a:t>Determining chip dimensions </a:t>
          </a:r>
          <a:endParaRPr lang="en-US" sz="2000" kern="1200" dirty="0"/>
        </a:p>
      </dsp:txBody>
      <dsp:txXfrm rot="-5400000">
        <a:off x="392775" y="2491729"/>
        <a:ext cx="7740644" cy="329111"/>
      </dsp:txXfrm>
    </dsp:sp>
    <dsp:sp modelId="{A82F154D-D38E-492E-9195-DD8F3FAC7F75}">
      <dsp:nvSpPr>
        <dsp:cNvPr id="0" name=""/>
        <dsp:cNvSpPr/>
      </dsp:nvSpPr>
      <dsp:spPr>
        <a:xfrm rot="5400000">
          <a:off x="-84165" y="3052695"/>
          <a:ext cx="561106" cy="39277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Step 7</a:t>
          </a:r>
          <a:endParaRPr lang="en-US" sz="1100" kern="1200" dirty="0"/>
        </a:p>
      </dsp:txBody>
      <dsp:txXfrm rot="-5400000">
        <a:off x="1" y="3164916"/>
        <a:ext cx="392774" cy="168332"/>
      </dsp:txXfrm>
    </dsp:sp>
    <dsp:sp modelId="{38A4B005-8E23-4349-BC4C-C0A8F19F04D0}">
      <dsp:nvSpPr>
        <dsp:cNvPr id="0" name=""/>
        <dsp:cNvSpPr/>
      </dsp:nvSpPr>
      <dsp:spPr>
        <a:xfrm rot="5400000">
          <a:off x="4089639" y="-728334"/>
          <a:ext cx="364719" cy="775844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smtClean="0"/>
            <a:t>Determining edge and cutting force coefficients</a:t>
          </a:r>
          <a:endParaRPr lang="en-US" sz="2000" kern="1200" dirty="0"/>
        </a:p>
      </dsp:txBody>
      <dsp:txXfrm rot="-5400000">
        <a:off x="392775" y="2986334"/>
        <a:ext cx="7740644" cy="329111"/>
      </dsp:txXfrm>
    </dsp:sp>
    <dsp:sp modelId="{25919DA9-EA85-4121-A661-13561F0F937B}">
      <dsp:nvSpPr>
        <dsp:cNvPr id="0" name=""/>
        <dsp:cNvSpPr/>
      </dsp:nvSpPr>
      <dsp:spPr>
        <a:xfrm rot="5400000">
          <a:off x="-84165" y="3547300"/>
          <a:ext cx="561106" cy="39277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Step 8</a:t>
          </a:r>
          <a:endParaRPr lang="en-US" sz="1100" kern="1200" dirty="0"/>
        </a:p>
      </dsp:txBody>
      <dsp:txXfrm rot="-5400000">
        <a:off x="1" y="3659521"/>
        <a:ext cx="392774" cy="168332"/>
      </dsp:txXfrm>
    </dsp:sp>
    <dsp:sp modelId="{814BF45D-C30C-4542-A003-4D2A2E29DEB1}">
      <dsp:nvSpPr>
        <dsp:cNvPr id="0" name=""/>
        <dsp:cNvSpPr/>
      </dsp:nvSpPr>
      <dsp:spPr>
        <a:xfrm rot="5400000">
          <a:off x="4089639" y="-233730"/>
          <a:ext cx="364719" cy="775844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smtClean="0"/>
            <a:t>Computation of elemental forces and torques</a:t>
          </a:r>
          <a:endParaRPr lang="en-US" sz="2000" kern="1200" dirty="0"/>
        </a:p>
      </dsp:txBody>
      <dsp:txXfrm rot="-5400000">
        <a:off x="392775" y="3480938"/>
        <a:ext cx="7740644" cy="329111"/>
      </dsp:txXfrm>
    </dsp:sp>
    <dsp:sp modelId="{F21F94D4-7D55-4F14-B53A-375E79505D31}">
      <dsp:nvSpPr>
        <dsp:cNvPr id="0" name=""/>
        <dsp:cNvSpPr/>
      </dsp:nvSpPr>
      <dsp:spPr>
        <a:xfrm rot="5400000">
          <a:off x="-84165" y="4041904"/>
          <a:ext cx="561106" cy="39277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Step 9</a:t>
          </a:r>
          <a:endParaRPr lang="en-US" sz="1100" kern="1200" dirty="0"/>
        </a:p>
      </dsp:txBody>
      <dsp:txXfrm rot="-5400000">
        <a:off x="1" y="4154125"/>
        <a:ext cx="392774" cy="168332"/>
      </dsp:txXfrm>
    </dsp:sp>
    <dsp:sp modelId="{0617186D-F712-466B-A495-8A2896C4C1A5}">
      <dsp:nvSpPr>
        <dsp:cNvPr id="0" name=""/>
        <dsp:cNvSpPr/>
      </dsp:nvSpPr>
      <dsp:spPr>
        <a:xfrm rot="5400000">
          <a:off x="4089639" y="260873"/>
          <a:ext cx="364719" cy="775844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smtClean="0"/>
            <a:t> Transformation of forces and torques to TCS and then FCN </a:t>
          </a:r>
          <a:endParaRPr lang="en-US" sz="2000" kern="1200" dirty="0"/>
        </a:p>
      </dsp:txBody>
      <dsp:txXfrm rot="-5400000">
        <a:off x="392775" y="3975541"/>
        <a:ext cx="7740644" cy="32911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D4F462-616A-48D8-A9D7-8C4051A6E558}" type="datetimeFigureOut">
              <a:rPr lang="en-IN" smtClean="0"/>
              <a:t>19-10-2016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DEE056-5D8C-4F84-BC1C-AA862CBFAE1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759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D4F462-616A-48D8-A9D7-8C4051A6E558}" type="datetimeFigureOut">
              <a:rPr lang="en-IN" smtClean="0"/>
              <a:t>19-10-2016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DEE056-5D8C-4F84-BC1C-AA862CBFAE14}" type="slidenum">
              <a:rPr lang="en-IN" smtClean="0"/>
              <a:t>‹#›</a:t>
            </a:fld>
            <a:endParaRPr lang="en-IN"/>
          </a:p>
        </p:txBody>
      </p:sp>
    </p:spTree>
    <p:extLst>
      <p:ext uri="{BB962C8B-B14F-4D97-AF65-F5344CB8AC3E}">
        <p14:creationId xmlns:p14="http://schemas.microsoft.com/office/powerpoint/2010/main" val="2178043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D4F462-616A-48D8-A9D7-8C4051A6E558}" type="datetimeFigureOut">
              <a:rPr lang="en-IN" smtClean="0"/>
              <a:t>19-10-2016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DEE056-5D8C-4F84-BC1C-AA862CBFAE14}" type="slidenum">
              <a:rPr lang="en-IN" smtClean="0"/>
              <a:t>‹#›</a:t>
            </a:fld>
            <a:endParaRPr lang="en-IN"/>
          </a:p>
        </p:txBody>
      </p:sp>
    </p:spTree>
    <p:extLst>
      <p:ext uri="{BB962C8B-B14F-4D97-AF65-F5344CB8AC3E}">
        <p14:creationId xmlns:p14="http://schemas.microsoft.com/office/powerpoint/2010/main" val="976035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D4F462-616A-48D8-A9D7-8C4051A6E558}" type="datetimeFigureOut">
              <a:rPr lang="en-IN" smtClean="0"/>
              <a:t>19-10-2016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DEE056-5D8C-4F84-BC1C-AA862CBFAE14}" type="slidenum">
              <a:rPr lang="en-IN" smtClean="0"/>
              <a:t>‹#›</a:t>
            </a:fld>
            <a:endParaRPr lang="en-IN"/>
          </a:p>
        </p:txBody>
      </p:sp>
    </p:spTree>
    <p:extLst>
      <p:ext uri="{BB962C8B-B14F-4D97-AF65-F5344CB8AC3E}">
        <p14:creationId xmlns:p14="http://schemas.microsoft.com/office/powerpoint/2010/main" val="386569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D4F462-616A-48D8-A9D7-8C4051A6E558}" type="datetimeFigureOut">
              <a:rPr lang="en-IN" smtClean="0"/>
              <a:t>19-10-2016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DEE056-5D8C-4F84-BC1C-AA862CBFAE1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5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D4F462-616A-48D8-A9D7-8C4051A6E558}" type="datetimeFigureOut">
              <a:rPr lang="en-IN" smtClean="0"/>
              <a:t>19-10-2016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DEE056-5D8C-4F84-BC1C-AA862CBFAE14}" type="slidenum">
              <a:rPr lang="en-IN" smtClean="0"/>
              <a:t>‹#›</a:t>
            </a:fld>
            <a:endParaRPr lang="en-IN"/>
          </a:p>
        </p:txBody>
      </p:sp>
    </p:spTree>
    <p:extLst>
      <p:ext uri="{BB962C8B-B14F-4D97-AF65-F5344CB8AC3E}">
        <p14:creationId xmlns:p14="http://schemas.microsoft.com/office/powerpoint/2010/main" val="1138738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D4F462-616A-48D8-A9D7-8C4051A6E558}" type="datetimeFigureOut">
              <a:rPr lang="en-IN" smtClean="0"/>
              <a:t>19-10-2016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DEE056-5D8C-4F84-BC1C-AA862CBFAE14}" type="slidenum">
              <a:rPr lang="en-IN" smtClean="0"/>
              <a:t>‹#›</a:t>
            </a:fld>
            <a:endParaRPr lang="en-IN"/>
          </a:p>
        </p:txBody>
      </p:sp>
    </p:spTree>
    <p:extLst>
      <p:ext uri="{BB962C8B-B14F-4D97-AF65-F5344CB8AC3E}">
        <p14:creationId xmlns:p14="http://schemas.microsoft.com/office/powerpoint/2010/main" val="959991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D4F462-616A-48D8-A9D7-8C4051A6E558}" type="datetimeFigureOut">
              <a:rPr lang="en-IN" smtClean="0"/>
              <a:t>19-10-2016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DEE056-5D8C-4F84-BC1C-AA862CBFAE14}" type="slidenum">
              <a:rPr lang="en-IN" smtClean="0"/>
              <a:t>‹#›</a:t>
            </a:fld>
            <a:endParaRPr lang="en-IN"/>
          </a:p>
        </p:txBody>
      </p:sp>
    </p:spTree>
    <p:extLst>
      <p:ext uri="{BB962C8B-B14F-4D97-AF65-F5344CB8AC3E}">
        <p14:creationId xmlns:p14="http://schemas.microsoft.com/office/powerpoint/2010/main" val="220473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5D4F462-616A-48D8-A9D7-8C4051A6E558}" type="datetimeFigureOut">
              <a:rPr lang="en-IN" smtClean="0"/>
              <a:t>19-10-2016</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9DEE056-5D8C-4F84-BC1C-AA862CBFAE14}" type="slidenum">
              <a:rPr lang="en-IN" smtClean="0"/>
              <a:t>‹#›</a:t>
            </a:fld>
            <a:endParaRPr lang="en-IN"/>
          </a:p>
        </p:txBody>
      </p:sp>
    </p:spTree>
    <p:extLst>
      <p:ext uri="{BB962C8B-B14F-4D97-AF65-F5344CB8AC3E}">
        <p14:creationId xmlns:p14="http://schemas.microsoft.com/office/powerpoint/2010/main" val="1389343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5D4F462-616A-48D8-A9D7-8C4051A6E558}" type="datetimeFigureOut">
              <a:rPr lang="en-IN" smtClean="0"/>
              <a:t>19-10-2016</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DEE056-5D8C-4F84-BC1C-AA862CBFAE14}" type="slidenum">
              <a:rPr lang="en-IN" smtClean="0"/>
              <a:t>‹#›</a:t>
            </a:fld>
            <a:endParaRPr lang="en-IN"/>
          </a:p>
        </p:txBody>
      </p:sp>
    </p:spTree>
    <p:extLst>
      <p:ext uri="{BB962C8B-B14F-4D97-AF65-F5344CB8AC3E}">
        <p14:creationId xmlns:p14="http://schemas.microsoft.com/office/powerpoint/2010/main" val="167897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5D4F462-616A-48D8-A9D7-8C4051A6E558}" type="datetimeFigureOut">
              <a:rPr lang="en-IN" smtClean="0"/>
              <a:t>19-10-2016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DEE056-5D8C-4F84-BC1C-AA862CBFAE14}" type="slidenum">
              <a:rPr lang="en-IN" smtClean="0"/>
              <a:t>‹#›</a:t>
            </a:fld>
            <a:endParaRPr lang="en-IN"/>
          </a:p>
        </p:txBody>
      </p:sp>
    </p:spTree>
    <p:extLst>
      <p:ext uri="{BB962C8B-B14F-4D97-AF65-F5344CB8AC3E}">
        <p14:creationId xmlns:p14="http://schemas.microsoft.com/office/powerpoint/2010/main" val="4229124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5D4F462-616A-48D8-A9D7-8C4051A6E558}" type="datetimeFigureOut">
              <a:rPr lang="en-IN" smtClean="0"/>
              <a:t>19-10-2016</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DEE056-5D8C-4F84-BC1C-AA862CBFAE1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205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30.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0.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50.png"/><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9101" y="758952"/>
            <a:ext cx="11363324" cy="3566160"/>
          </a:xfrm>
        </p:spPr>
        <p:txBody>
          <a:bodyPr>
            <a:normAutofit/>
          </a:bodyPr>
          <a:lstStyle/>
          <a:p>
            <a:pPr algn="ctr"/>
            <a:r>
              <a:rPr lang="en-US" sz="2800" b="1" dirty="0" smtClean="0"/>
              <a:t>FORCE MODELING FOR OBLIQUE CUTTING ON NON-PLANAR SURFACES</a:t>
            </a:r>
            <a:endParaRPr lang="en-IN" sz="2800" b="1" dirty="0"/>
          </a:p>
        </p:txBody>
      </p:sp>
      <p:sp>
        <p:nvSpPr>
          <p:cNvPr id="3" name="Subtitle 2"/>
          <p:cNvSpPr>
            <a:spLocks noGrp="1"/>
          </p:cNvSpPr>
          <p:nvPr>
            <p:ph type="subTitle" idx="1"/>
          </p:nvPr>
        </p:nvSpPr>
        <p:spPr>
          <a:xfrm>
            <a:off x="1100051" y="4455619"/>
            <a:ext cx="10058400" cy="727859"/>
          </a:xfrm>
        </p:spPr>
        <p:txBody>
          <a:bodyPr>
            <a:normAutofit fontScale="85000" lnSpcReduction="20000"/>
          </a:bodyPr>
          <a:lstStyle/>
          <a:p>
            <a:pPr algn="ctr"/>
            <a:r>
              <a:rPr lang="en-IN" dirty="0"/>
              <a:t>Dual degree project review meeting</a:t>
            </a:r>
          </a:p>
          <a:p>
            <a:pPr algn="ctr"/>
            <a:r>
              <a:rPr lang="en-IN" dirty="0" smtClean="0"/>
              <a:t>19-10-2016</a:t>
            </a:r>
            <a:endParaRPr lang="en-IN" dirty="0"/>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527747" y="1617319"/>
            <a:ext cx="1203008" cy="1178948"/>
          </a:xfrm>
          <a:prstGeom prst="rect">
            <a:avLst/>
          </a:prstGeom>
        </p:spPr>
      </p:pic>
      <p:sp>
        <p:nvSpPr>
          <p:cNvPr id="5" name="TextBox 4"/>
          <p:cNvSpPr txBox="1"/>
          <p:nvPr/>
        </p:nvSpPr>
        <p:spPr>
          <a:xfrm>
            <a:off x="4777274" y="2926775"/>
            <a:ext cx="2699931" cy="276999"/>
          </a:xfrm>
          <a:prstGeom prst="rect">
            <a:avLst/>
          </a:prstGeom>
          <a:noFill/>
        </p:spPr>
        <p:txBody>
          <a:bodyPr wrap="square" rtlCol="0">
            <a:spAutoFit/>
          </a:bodyPr>
          <a:lstStyle/>
          <a:p>
            <a:r>
              <a:rPr lang="en-IN" sz="1200" dirty="0">
                <a:latin typeface="+mj-lt"/>
              </a:rPr>
              <a:t>Department of Mechanical Engineering</a:t>
            </a:r>
          </a:p>
        </p:txBody>
      </p:sp>
      <p:sp>
        <p:nvSpPr>
          <p:cNvPr id="6" name="TextBox 5"/>
          <p:cNvSpPr txBox="1"/>
          <p:nvPr/>
        </p:nvSpPr>
        <p:spPr>
          <a:xfrm>
            <a:off x="419101" y="6462108"/>
            <a:ext cx="11363324" cy="338554"/>
          </a:xfrm>
          <a:prstGeom prst="rect">
            <a:avLst/>
          </a:prstGeom>
          <a:noFill/>
        </p:spPr>
        <p:txBody>
          <a:bodyPr wrap="square" rtlCol="0">
            <a:spAutoFit/>
          </a:bodyPr>
          <a:lstStyle/>
          <a:p>
            <a:r>
              <a:rPr lang="en-IN" sz="1600" dirty="0">
                <a:solidFill>
                  <a:schemeClr val="bg1"/>
                </a:solidFill>
                <a:latin typeface="+mj-lt"/>
              </a:rPr>
              <a:t>Submitted By: Ayush Bandil                                                                                                                </a:t>
            </a:r>
            <a:r>
              <a:rPr lang="en-IN" sz="1600" dirty="0" smtClean="0">
                <a:solidFill>
                  <a:schemeClr val="bg1"/>
                </a:solidFill>
                <a:latin typeface="+mj-lt"/>
              </a:rPr>
              <a:t> </a:t>
            </a:r>
            <a:r>
              <a:rPr lang="en-IN" sz="1600" dirty="0">
                <a:solidFill>
                  <a:schemeClr val="bg1"/>
                </a:solidFill>
                <a:latin typeface="+mj-lt"/>
              </a:rPr>
              <a:t>Guide: </a:t>
            </a:r>
            <a:r>
              <a:rPr lang="en-IN" sz="1600" dirty="0" smtClean="0">
                <a:solidFill>
                  <a:schemeClr val="bg1"/>
                </a:solidFill>
                <a:latin typeface="+mj-lt"/>
              </a:rPr>
              <a:t>Prof. Anirban Guha &amp; Prof</a:t>
            </a:r>
            <a:r>
              <a:rPr lang="en-IN" sz="1600" dirty="0">
                <a:solidFill>
                  <a:schemeClr val="bg1"/>
                </a:solidFill>
                <a:latin typeface="+mj-lt"/>
              </a:rPr>
              <a:t>. </a:t>
            </a:r>
            <a:r>
              <a:rPr lang="en-IN" sz="1600" dirty="0" err="1">
                <a:solidFill>
                  <a:schemeClr val="bg1"/>
                </a:solidFill>
                <a:latin typeface="+mj-lt"/>
              </a:rPr>
              <a:t>Asim</a:t>
            </a:r>
            <a:r>
              <a:rPr lang="en-IN" sz="1600" dirty="0">
                <a:solidFill>
                  <a:schemeClr val="bg1"/>
                </a:solidFill>
                <a:latin typeface="+mj-lt"/>
              </a:rPr>
              <a:t> </a:t>
            </a:r>
            <a:r>
              <a:rPr lang="en-IN" sz="1600" dirty="0" err="1" smtClean="0">
                <a:solidFill>
                  <a:schemeClr val="bg1"/>
                </a:solidFill>
                <a:latin typeface="+mj-lt"/>
              </a:rPr>
              <a:t>Tewari</a:t>
            </a:r>
            <a:endParaRPr lang="en-IN" sz="1600" dirty="0">
              <a:solidFill>
                <a:schemeClr val="bg1"/>
              </a:solidFill>
              <a:latin typeface="+mj-lt"/>
            </a:endParaRPr>
          </a:p>
        </p:txBody>
      </p:sp>
    </p:spTree>
    <p:extLst>
      <p:ext uri="{BB962C8B-B14F-4D97-AF65-F5344CB8AC3E}">
        <p14:creationId xmlns:p14="http://schemas.microsoft.com/office/powerpoint/2010/main" val="3101164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34313" b="35608"/>
          <a:stretch/>
        </p:blipFill>
        <p:spPr>
          <a:xfrm>
            <a:off x="510369" y="1487606"/>
            <a:ext cx="11116175" cy="2388358"/>
          </a:xfrm>
          <a:prstGeom prst="rect">
            <a:avLst/>
          </a:prstGeom>
        </p:spPr>
      </p:pic>
      <p:sp>
        <p:nvSpPr>
          <p:cNvPr id="3" name="TextBox 2"/>
          <p:cNvSpPr txBox="1"/>
          <p:nvPr/>
        </p:nvSpPr>
        <p:spPr>
          <a:xfrm>
            <a:off x="3927998" y="3875964"/>
            <a:ext cx="4280916" cy="276999"/>
          </a:xfrm>
          <a:prstGeom prst="rect">
            <a:avLst/>
          </a:prstGeom>
          <a:noFill/>
        </p:spPr>
        <p:txBody>
          <a:bodyPr wrap="none" rtlCol="0">
            <a:spAutoFit/>
          </a:bodyPr>
          <a:lstStyle/>
          <a:p>
            <a:r>
              <a:rPr lang="en-US" sz="1200" i="1" dirty="0" smtClean="0"/>
              <a:t>Ref: http</a:t>
            </a:r>
            <a:r>
              <a:rPr lang="en-US" sz="1200" i="1" dirty="0"/>
              <a:t>://www.sgstool.com/images-dev/_products/series-1b.jpg</a:t>
            </a:r>
          </a:p>
        </p:txBody>
      </p:sp>
    </p:spTree>
    <p:extLst>
      <p:ext uri="{BB962C8B-B14F-4D97-AF65-F5344CB8AC3E}">
        <p14:creationId xmlns:p14="http://schemas.microsoft.com/office/powerpoint/2010/main" val="197215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42"/>
            <a:ext cx="3200400" cy="2697479"/>
          </a:xfrm>
        </p:spPr>
        <p:txBody>
          <a:bodyPr>
            <a:normAutofit fontScale="90000"/>
          </a:bodyPr>
          <a:lstStyle/>
          <a:p>
            <a:r>
              <a:rPr lang="en-IN" sz="4000" dirty="0" smtClean="0"/>
              <a:t>STEP 2 &amp; 3:</a:t>
            </a:r>
            <a:br>
              <a:rPr lang="en-IN" sz="4000" dirty="0" smtClean="0"/>
            </a:br>
            <a:r>
              <a:rPr lang="en-IN" sz="4000" dirty="0" smtClean="0"/>
              <a:t>TOOL AND CUTTING EDGE GEOMETRIC </a:t>
            </a:r>
            <a:r>
              <a:rPr lang="en-IN" sz="4000" dirty="0"/>
              <a:t>PARAMETERS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4753947" y="783771"/>
                <a:ext cx="6492240" cy="5646058"/>
              </a:xfrm>
            </p:spPr>
            <p:txBody>
              <a:bodyPr>
                <a:normAutofit fontScale="92500"/>
              </a:bodyPr>
              <a:lstStyle/>
              <a:p>
                <a:pPr lvl="1">
                  <a:lnSpc>
                    <a:spcPct val="150000"/>
                  </a:lnSpc>
                  <a:buFont typeface="Arial" panose="020B0604020202020204" pitchFamily="34" charset="0"/>
                  <a:buChar char="•"/>
                </a:pPr>
                <a:r>
                  <a:rPr lang="en-IN" sz="2400" dirty="0" smtClean="0">
                    <a:solidFill>
                      <a:schemeClr val="tx1"/>
                    </a:solidFill>
                  </a:rPr>
                  <a:t>Tool Geometry: 𝑥</a:t>
                </a:r>
                <a:r>
                  <a:rPr lang="en-IN" sz="2400" baseline="30000" dirty="0">
                    <a:solidFill>
                      <a:schemeClr val="tx1"/>
                    </a:solidFill>
                  </a:rPr>
                  <a:t>2</a:t>
                </a:r>
                <a:r>
                  <a:rPr lang="en-IN" sz="2400" dirty="0">
                    <a:solidFill>
                      <a:schemeClr val="tx1"/>
                    </a:solidFill>
                  </a:rPr>
                  <a:t>+𝑦</a:t>
                </a:r>
                <a:r>
                  <a:rPr lang="en-IN" sz="2400" baseline="30000" dirty="0">
                    <a:solidFill>
                      <a:schemeClr val="tx1"/>
                    </a:solidFill>
                  </a:rPr>
                  <a:t>2</a:t>
                </a:r>
                <a:r>
                  <a:rPr lang="en-IN" sz="2400" dirty="0">
                    <a:solidFill>
                      <a:schemeClr val="tx1"/>
                    </a:solidFill>
                  </a:rPr>
                  <a:t>+(𝑅</a:t>
                </a:r>
                <a:r>
                  <a:rPr lang="en-IN" sz="2400" baseline="-25000" dirty="0">
                    <a:solidFill>
                      <a:schemeClr val="tx1"/>
                    </a:solidFill>
                  </a:rPr>
                  <a:t>0</a:t>
                </a:r>
                <a:r>
                  <a:rPr lang="en-IN" sz="2400" dirty="0">
                    <a:solidFill>
                      <a:schemeClr val="tx1"/>
                    </a:solidFill>
                  </a:rPr>
                  <a:t>−𝑧)</a:t>
                </a:r>
                <a:r>
                  <a:rPr lang="en-IN" sz="2400" baseline="30000" dirty="0">
                    <a:solidFill>
                      <a:schemeClr val="tx1"/>
                    </a:solidFill>
                  </a:rPr>
                  <a:t>2</a:t>
                </a:r>
                <a:r>
                  <a:rPr lang="en-IN" sz="2400" dirty="0">
                    <a:solidFill>
                      <a:schemeClr val="tx1"/>
                    </a:solidFill>
                  </a:rPr>
                  <a:t>=𝑅</a:t>
                </a:r>
                <a:r>
                  <a:rPr lang="en-IN" sz="2400" baseline="-25000" dirty="0">
                    <a:solidFill>
                      <a:schemeClr val="tx1"/>
                    </a:solidFill>
                  </a:rPr>
                  <a:t>0</a:t>
                </a:r>
                <a:r>
                  <a:rPr lang="en-IN" sz="2400" baseline="30000" dirty="0">
                    <a:solidFill>
                      <a:schemeClr val="tx1"/>
                    </a:solidFill>
                  </a:rPr>
                  <a:t>2</a:t>
                </a:r>
                <a:r>
                  <a:rPr lang="en-IN" sz="2400" dirty="0">
                    <a:solidFill>
                      <a:schemeClr val="tx1"/>
                    </a:solidFill>
                  </a:rPr>
                  <a:t> </a:t>
                </a:r>
                <a:endParaRPr lang="en-IN" sz="2400" dirty="0" smtClean="0">
                  <a:solidFill>
                    <a:schemeClr val="tx1"/>
                  </a:solidFill>
                </a:endParaRPr>
              </a:p>
              <a:p>
                <a:pPr lvl="1">
                  <a:lnSpc>
                    <a:spcPct val="150000"/>
                  </a:lnSpc>
                  <a:buFont typeface="Arial" panose="020B0604020202020204" pitchFamily="34" charset="0"/>
                  <a:buChar char="•"/>
                </a:pPr>
                <a:r>
                  <a:rPr lang="en-US" sz="2400" dirty="0" smtClean="0"/>
                  <a:t>Flutes or cutting edge: </a:t>
                </a:r>
                <a:r>
                  <a:rPr lang="en-US" sz="2400" dirty="0">
                    <a:solidFill>
                      <a:schemeClr val="tx1"/>
                    </a:solidFill>
                  </a:rPr>
                  <a:t>helix angle </a:t>
                </a:r>
                <a:r>
                  <a:rPr lang="en-US" sz="2400" dirty="0" smtClean="0">
                    <a:solidFill>
                      <a:schemeClr val="tx1"/>
                    </a:solidFill>
                  </a:rPr>
                  <a:t>i</a:t>
                </a:r>
                <a:r>
                  <a:rPr lang="en-US" sz="2400" baseline="-25000" dirty="0" smtClean="0">
                    <a:solidFill>
                      <a:schemeClr val="tx1"/>
                    </a:solidFill>
                  </a:rPr>
                  <a:t>0</a:t>
                </a:r>
              </a:p>
              <a:p>
                <a:pPr marL="201168" lvl="1" indent="0">
                  <a:lnSpc>
                    <a:spcPct val="150000"/>
                  </a:lnSpc>
                  <a:buNone/>
                </a:pPr>
                <a:r>
                  <a:rPr lang="en-US" sz="2800" dirty="0" smtClean="0"/>
                  <a:t>Cutting edge parameters:</a:t>
                </a:r>
                <a:endParaRPr lang="en-IN" sz="2400" dirty="0" smtClean="0">
                  <a:solidFill>
                    <a:schemeClr val="tx1"/>
                  </a:solidFill>
                </a:endParaRPr>
              </a:p>
              <a:p>
                <a:pPr marL="601218" lvl="1" indent="-400050">
                  <a:lnSpc>
                    <a:spcPct val="150000"/>
                  </a:lnSpc>
                  <a:buFont typeface="+mj-lt"/>
                  <a:buAutoNum type="romanLcPeriod"/>
                </a:pPr>
                <a:r>
                  <a:rPr lang="en-US" sz="2400" dirty="0"/>
                  <a:t>Distance from tool tip along tool-axis (Z)</a:t>
                </a:r>
              </a:p>
              <a:p>
                <a:pPr marL="601218" lvl="1" indent="-400050">
                  <a:lnSpc>
                    <a:spcPct val="150000"/>
                  </a:lnSpc>
                  <a:buFont typeface="+mj-lt"/>
                  <a:buAutoNum type="romanLcPeriod"/>
                </a:pPr>
                <a:r>
                  <a:rPr lang="en-US" sz="2400" dirty="0"/>
                  <a:t>Local radius r(z)</a:t>
                </a:r>
              </a:p>
              <a:p>
                <a:pPr marL="601218" lvl="1" indent="-400050">
                  <a:lnSpc>
                    <a:spcPct val="150000"/>
                  </a:lnSpc>
                  <a:buFont typeface="+mj-lt"/>
                  <a:buAutoNum type="romanLcPeriod"/>
                </a:pPr>
                <a:r>
                  <a:rPr lang="en-US" sz="2400" dirty="0"/>
                  <a:t>Axial immersion angle</a:t>
                </a:r>
              </a:p>
              <a:p>
                <a:pPr marL="601218" lvl="1" indent="-400050">
                  <a:lnSpc>
                    <a:spcPct val="150000"/>
                  </a:lnSpc>
                  <a:buFont typeface="+mj-lt"/>
                  <a:buAutoNum type="romanLcPeriod"/>
                </a:pPr>
                <a:r>
                  <a:rPr lang="en-US" sz="2400" dirty="0"/>
                  <a:t>Lag angle Ψ: angle on x-y plane in TCS between the line which connects the cutting point to the tool </a:t>
                </a:r>
                <a:r>
                  <a:rPr lang="en-US" sz="2400" dirty="0" smtClean="0"/>
                  <a:t>tip</a:t>
                </a:r>
              </a:p>
              <a:p>
                <a:pPr marL="601218" lvl="1" indent="-400050">
                  <a:lnSpc>
                    <a:spcPct val="150000"/>
                  </a:lnSpc>
                  <a:buFont typeface="+mj-lt"/>
                  <a:buAutoNum type="romanLcPeriod"/>
                </a:pPr>
                <a:r>
                  <a:rPr lang="en-US" sz="2400" dirty="0" smtClean="0"/>
                  <a:t>Radial </a:t>
                </a:r>
                <a:r>
                  <a:rPr lang="en-US" sz="2400" dirty="0"/>
                  <a:t>Immersion angle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𝛷</m:t>
                    </m:r>
                    <m:r>
                      <a:rPr lang="en-US" sz="2400" i="1">
                        <a:latin typeface="Cambria Math" panose="02040503050406030204" pitchFamily="18" charset="0"/>
                      </a:rPr>
                      <m:t>)</m:t>
                    </m:r>
                  </m:oMath>
                </a14:m>
                <a:endParaRPr lang="en-US" sz="2400" dirty="0"/>
              </a:p>
              <a:p>
                <a:pPr lvl="1">
                  <a:lnSpc>
                    <a:spcPct val="150000"/>
                  </a:lnSpc>
                  <a:buFont typeface="Arial" panose="020B0604020202020204" pitchFamily="34" charset="0"/>
                  <a:buChar char="•"/>
                </a:pPr>
                <a:endParaRPr lang="en-IN" dirty="0">
                  <a:solidFill>
                    <a:schemeClr val="tx1"/>
                  </a:solidFill>
                </a:endParaRPr>
              </a:p>
              <a:p>
                <a:pPr marL="0" indent="0">
                  <a:buNone/>
                </a:pPr>
                <a:endParaRPr lang="en-IN" dirty="0">
                  <a:solidFill>
                    <a:schemeClr val="tx1"/>
                  </a:solidFill>
                </a:endParaRPr>
              </a:p>
              <a:p>
                <a:endParaRPr lang="en-IN" dirty="0">
                  <a:solidFill>
                    <a:schemeClr val="tx1"/>
                  </a:solidFill>
                </a:endParaRP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4753947" y="783771"/>
                <a:ext cx="6492240" cy="5646058"/>
              </a:xfrm>
              <a:blipFill>
                <a:blip r:embed="rId2"/>
                <a:stretch>
                  <a:fillRect r="-1972"/>
                </a:stretch>
              </a:blipFill>
            </p:spPr>
            <p:txBody>
              <a:bodyPr/>
              <a:lstStyle/>
              <a:p>
                <a:r>
                  <a:rPr lang="en-US">
                    <a:noFill/>
                  </a:rPr>
                  <a:t> </a:t>
                </a:r>
              </a:p>
            </p:txBody>
          </p:sp>
        </mc:Fallback>
      </mc:AlternateContent>
      <p:sp>
        <p:nvSpPr>
          <p:cNvPr id="5" name="Text Placeholder 4"/>
          <p:cNvSpPr>
            <a:spLocks noGrp="1"/>
          </p:cNvSpPr>
          <p:nvPr>
            <p:ph type="body" sz="half" idx="2"/>
          </p:nvPr>
        </p:nvSpPr>
        <p:spPr>
          <a:xfrm>
            <a:off x="457200" y="3500846"/>
            <a:ext cx="3200400" cy="2804358"/>
          </a:xfrm>
        </p:spPr>
        <p:txBody>
          <a:bodyPr/>
          <a:lstStyle/>
          <a:p>
            <a:pPr algn="ctr"/>
            <a:r>
              <a:rPr lang="en-IN" dirty="0"/>
              <a:t>Helical cutting edges on ball end mill envelope </a:t>
            </a:r>
          </a:p>
        </p:txBody>
      </p:sp>
      <p:pic>
        <p:nvPicPr>
          <p:cNvPr id="7" name="Picture 6" descr="C:\Users\Ayush Bandil\Desktop\ball end.png"/>
          <p:cNvPicPr/>
          <p:nvPr/>
        </p:nvPicPr>
        <p:blipFill rotWithShape="1">
          <a:blip r:embed="rId3">
            <a:extLst>
              <a:ext uri="{28A0092B-C50C-407E-A947-70E740481C1C}">
                <a14:useLocalDpi xmlns:a14="http://schemas.microsoft.com/office/drawing/2010/main" val="0"/>
              </a:ext>
            </a:extLst>
          </a:blip>
          <a:srcRect l="18115" r="33090" b="4242"/>
          <a:stretch/>
        </p:blipFill>
        <p:spPr bwMode="auto">
          <a:xfrm>
            <a:off x="654050" y="3990909"/>
            <a:ext cx="2806700" cy="26257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878267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548642"/>
            <a:ext cx="3200400" cy="2697479"/>
          </a:xfrm>
        </p:spPr>
        <p:txBody>
          <a:bodyPr>
            <a:normAutofit fontScale="90000"/>
          </a:bodyPr>
          <a:lstStyle/>
          <a:p>
            <a:r>
              <a:rPr lang="en-IN" sz="4000" dirty="0" smtClean="0"/>
              <a:t>STEP 2 &amp; 3:</a:t>
            </a:r>
            <a:br>
              <a:rPr lang="en-IN" sz="4000" dirty="0" smtClean="0"/>
            </a:br>
            <a:r>
              <a:rPr lang="en-IN" sz="4000" dirty="0" smtClean="0"/>
              <a:t>TOOL AND CUTTING EDGE GEOMETRIC </a:t>
            </a:r>
            <a:r>
              <a:rPr lang="en-IN" sz="4000" dirty="0"/>
              <a:t>PARAMETERS</a:t>
            </a:r>
          </a:p>
        </p:txBody>
      </p:sp>
      <p:sp>
        <p:nvSpPr>
          <p:cNvPr id="9" name="Text Placeholder 4"/>
          <p:cNvSpPr>
            <a:spLocks noGrp="1"/>
          </p:cNvSpPr>
          <p:nvPr>
            <p:ph type="body" sz="half" idx="2"/>
          </p:nvPr>
        </p:nvSpPr>
        <p:spPr>
          <a:xfrm>
            <a:off x="457200" y="3500846"/>
            <a:ext cx="3200400" cy="2804358"/>
          </a:xfrm>
        </p:spPr>
        <p:txBody>
          <a:bodyPr/>
          <a:lstStyle/>
          <a:p>
            <a:pPr algn="ctr"/>
            <a:r>
              <a:rPr lang="en-IN" dirty="0"/>
              <a:t>Helical cutting edges on ball end mill envelope </a:t>
            </a:r>
          </a:p>
        </p:txBody>
      </p:sp>
      <p:pic>
        <p:nvPicPr>
          <p:cNvPr id="7" name="Picture 6" descr="C:\Users\Ayush Bandil\Desktop\ddp pics\K.png"/>
          <p:cNvPicPr/>
          <p:nvPr/>
        </p:nvPicPr>
        <p:blipFill rotWithShape="1">
          <a:blip r:embed="rId2" cstate="print">
            <a:extLst>
              <a:ext uri="{28A0092B-C50C-407E-A947-70E740481C1C}">
                <a14:useLocalDpi xmlns:a14="http://schemas.microsoft.com/office/drawing/2010/main" val="0"/>
              </a:ext>
            </a:extLst>
          </a:blip>
          <a:srcRect t="2653" r="1631" b="3399"/>
          <a:stretch/>
        </p:blipFill>
        <p:spPr bwMode="auto">
          <a:xfrm>
            <a:off x="3460750" y="9801"/>
            <a:ext cx="7093501" cy="3491972"/>
          </a:xfrm>
          <a:prstGeom prst="rect">
            <a:avLst/>
          </a:prstGeom>
          <a:noFill/>
          <a:ln>
            <a:noFill/>
          </a:ln>
          <a:extLst>
            <a:ext uri="{53640926-AAD7-44D8-BBD7-CCE9431645EC}">
              <a14:shadowObscured xmlns:a14="http://schemas.microsoft.com/office/drawing/2010/main"/>
            </a:ext>
          </a:extLst>
        </p:spPr>
      </p:pic>
      <p:pic>
        <p:nvPicPr>
          <p:cNvPr id="8" name="Picture 7" descr="C:\Users\Ayush Bandil\Desktop\top view.png"/>
          <p:cNvPicPr/>
          <p:nvPr/>
        </p:nvPicPr>
        <p:blipFill>
          <a:blip r:embed="rId3">
            <a:extLst>
              <a:ext uri="{28A0092B-C50C-407E-A947-70E740481C1C}">
                <a14:useLocalDpi xmlns:a14="http://schemas.microsoft.com/office/drawing/2010/main" val="0"/>
              </a:ext>
            </a:extLst>
          </a:blip>
          <a:srcRect/>
          <a:stretch>
            <a:fillRect/>
          </a:stretch>
        </p:blipFill>
        <p:spPr bwMode="auto">
          <a:xfrm>
            <a:off x="7083188" y="2555949"/>
            <a:ext cx="5108812" cy="4255829"/>
          </a:xfrm>
          <a:prstGeom prst="rect">
            <a:avLst/>
          </a:prstGeom>
          <a:noFill/>
          <a:ln>
            <a:noFill/>
          </a:ln>
        </p:spPr>
      </p:pic>
      <p:pic>
        <p:nvPicPr>
          <p:cNvPr id="10" name="Picture 9" descr="C:\Users\Ayush Bandil\Desktop\ball end.png"/>
          <p:cNvPicPr/>
          <p:nvPr/>
        </p:nvPicPr>
        <p:blipFill rotWithShape="1">
          <a:blip r:embed="rId4">
            <a:extLst>
              <a:ext uri="{28A0092B-C50C-407E-A947-70E740481C1C}">
                <a14:useLocalDpi xmlns:a14="http://schemas.microsoft.com/office/drawing/2010/main" val="0"/>
              </a:ext>
            </a:extLst>
          </a:blip>
          <a:srcRect l="18115" r="33090" b="4242"/>
          <a:stretch/>
        </p:blipFill>
        <p:spPr bwMode="auto">
          <a:xfrm>
            <a:off x="654050" y="3990909"/>
            <a:ext cx="2806700" cy="2625725"/>
          </a:xfrm>
          <a:prstGeom prst="rect">
            <a:avLst/>
          </a:prstGeom>
          <a:noFill/>
          <a:ln>
            <a:noFill/>
          </a:ln>
          <a:extLst>
            <a:ext uri="{53640926-AAD7-44D8-BBD7-CCE9431645EC}">
              <a14:shadowObscured xmlns:a14="http://schemas.microsoft.com/office/drawing/2010/main"/>
            </a:ext>
          </a:extLst>
        </p:spPr>
      </p:pic>
      <p:cxnSp>
        <p:nvCxnSpPr>
          <p:cNvPr id="5" name="Straight Connector 4"/>
          <p:cNvCxnSpPr/>
          <p:nvPr/>
        </p:nvCxnSpPr>
        <p:spPr>
          <a:xfrm flipH="1" flipV="1">
            <a:off x="6223379" y="2852382"/>
            <a:ext cx="1173708" cy="13648"/>
          </a:xfrm>
          <a:prstGeom prst="line">
            <a:avLst/>
          </a:prstGeom>
          <a:ln w="28575">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441743" y="2797792"/>
            <a:ext cx="497252" cy="369332"/>
          </a:xfrm>
          <a:prstGeom prst="rect">
            <a:avLst/>
          </a:prstGeom>
          <a:noFill/>
        </p:spPr>
        <p:txBody>
          <a:bodyPr wrap="none" rtlCol="0">
            <a:spAutoFit/>
          </a:bodyPr>
          <a:lstStyle/>
          <a:p>
            <a:r>
              <a:rPr lang="en-US" dirty="0" smtClean="0"/>
              <a:t>r(z)</a:t>
            </a:r>
            <a:endParaRPr lang="en-US" dirty="0"/>
          </a:p>
        </p:txBody>
      </p:sp>
    </p:spTree>
    <p:extLst>
      <p:ext uri="{BB962C8B-B14F-4D97-AF65-F5344CB8AC3E}">
        <p14:creationId xmlns:p14="http://schemas.microsoft.com/office/powerpoint/2010/main" val="2689531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800600" y="589697"/>
                <a:ext cx="6492240" cy="5980921"/>
              </a:xfrm>
            </p:spPr>
            <p:txBody>
              <a:bodyPr>
                <a:normAutofit/>
              </a:bodyPr>
              <a:lstStyle/>
              <a:p>
                <a:pPr lvl="1">
                  <a:buFont typeface="Arial" panose="020B0604020202020204" pitchFamily="34" charset="0"/>
                  <a:buChar char="•"/>
                </a:pPr>
                <a:endParaRPr lang="en-IN" dirty="0" smtClean="0"/>
              </a:p>
              <a:p>
                <a:pPr lvl="1">
                  <a:buFont typeface="Arial" panose="020B0604020202020204" pitchFamily="34" charset="0"/>
                  <a:buChar char="•"/>
                </a:pPr>
                <a:endParaRPr lang="en-IN" dirty="0"/>
              </a:p>
              <a:p>
                <a:pPr lvl="1">
                  <a:buFont typeface="Arial" panose="020B0604020202020204" pitchFamily="34" charset="0"/>
                  <a:buChar char="•"/>
                </a:pPr>
                <a:endParaRPr lang="en-IN" dirty="0" smtClean="0"/>
              </a:p>
              <a:p>
                <a:pPr lvl="1">
                  <a:buFont typeface="Arial" panose="020B0604020202020204" pitchFamily="34" charset="0"/>
                  <a:buChar char="•"/>
                </a:pPr>
                <a:r>
                  <a:rPr lang="en-IN" dirty="0" smtClean="0"/>
                  <a:t>In Tool Coordinate System:</a:t>
                </a:r>
                <a:endParaRPr lang="en-IN" dirty="0"/>
              </a:p>
              <a:p>
                <a:pPr lvl="1">
                  <a:buFont typeface="Arial" panose="020B0604020202020204" pitchFamily="34" charset="0"/>
                  <a:buChar char="•"/>
                </a:pPr>
                <a:endParaRPr lang="en-IN" dirty="0" smtClean="0"/>
              </a:p>
              <a:p>
                <a:pPr marL="601218" lvl="1" indent="-400050">
                  <a:buFont typeface="+mj-lt"/>
                  <a:buAutoNum type="romanLcPeriod"/>
                </a:pPr>
                <a:r>
                  <a:rPr lang="en-IN" dirty="0" smtClean="0"/>
                  <a:t>𝑥𝑥</a:t>
                </a:r>
                <a:r>
                  <a:rPr lang="en-IN" baseline="-25000" dirty="0" smtClean="0"/>
                  <a:t>𝑡𝑐𝑠</a:t>
                </a:r>
                <a:r>
                  <a:rPr lang="en-IN" dirty="0"/>
                  <a:t>(𝑧</a:t>
                </a:r>
                <a:r>
                  <a:rPr lang="en-IN" dirty="0" smtClean="0"/>
                  <a:t>) = 𝑟</a:t>
                </a:r>
                <a:r>
                  <a:rPr lang="en-IN" dirty="0"/>
                  <a:t>(𝑧) ∗ sin𝛷(𝑧) </a:t>
                </a:r>
              </a:p>
              <a:p>
                <a:pPr marL="601218" lvl="1" indent="-400050">
                  <a:buFont typeface="+mj-lt"/>
                  <a:buAutoNum type="romanLcPeriod"/>
                </a:pPr>
                <a:r>
                  <a:rPr lang="en-IN" dirty="0"/>
                  <a:t>𝑦𝑦</a:t>
                </a:r>
                <a:r>
                  <a:rPr lang="en-IN" baseline="-25000" dirty="0"/>
                  <a:t>𝑡𝑐𝑠</a:t>
                </a:r>
                <a:r>
                  <a:rPr lang="en-IN" dirty="0"/>
                  <a:t>(𝑧</a:t>
                </a:r>
                <a:r>
                  <a:rPr lang="en-IN" dirty="0" smtClean="0"/>
                  <a:t>) = 𝑟</a:t>
                </a:r>
                <a:r>
                  <a:rPr lang="en-IN" dirty="0"/>
                  <a:t>(𝑧</a:t>
                </a:r>
                <a:r>
                  <a:rPr lang="en-IN" dirty="0" smtClean="0"/>
                  <a:t>) ∗ cos</a:t>
                </a:r>
                <a:r>
                  <a:rPr lang="en-IN" dirty="0"/>
                  <a:t>𝛷(z) </a:t>
                </a:r>
              </a:p>
              <a:p>
                <a:pPr marL="601218" lvl="1" indent="-400050">
                  <a:buFont typeface="+mj-lt"/>
                  <a:buAutoNum type="romanLcPeriod"/>
                </a:pPr>
                <a:r>
                  <a:rPr lang="en-IN" dirty="0"/>
                  <a:t>𝑧𝑧</a:t>
                </a:r>
                <a:r>
                  <a:rPr lang="en-IN" baseline="-25000" dirty="0"/>
                  <a:t>𝑡𝑐𝑠</a:t>
                </a:r>
                <a:r>
                  <a:rPr lang="en-IN" dirty="0"/>
                  <a:t>(𝑧</a:t>
                </a:r>
                <a:r>
                  <a:rPr lang="en-IN" dirty="0" smtClean="0"/>
                  <a:t>) = 𝑧 </a:t>
                </a:r>
                <a:r>
                  <a:rPr lang="en-IN" dirty="0"/>
                  <a:t>	</a:t>
                </a:r>
              </a:p>
              <a:p>
                <a:pPr marL="0" indent="0">
                  <a:buNone/>
                </a:pPr>
                <a:endParaRPr lang="en-IN" dirty="0"/>
              </a:p>
              <a:p>
                <a:endParaRPr lang="en-IN" dirty="0" smtClean="0"/>
              </a:p>
              <a:p>
                <a:r>
                  <a:rPr lang="en-IN" dirty="0"/>
                  <a:t>A</a:t>
                </a:r>
                <a:r>
                  <a:rPr lang="en-IN" dirty="0" smtClean="0"/>
                  <a:t>ngular incremental (𝑑𝜃) and axial incremental (𝑑𝑧) values: to control the density</a:t>
                </a:r>
              </a:p>
              <a:p>
                <a:pPr lvl="1">
                  <a:buFont typeface="Arial" panose="020B0604020202020204" pitchFamily="34" charset="0"/>
                  <a:buChar char="•"/>
                </a:pPr>
                <a:r>
                  <a:rPr lang="en-IN" dirty="0" smtClean="0"/>
                  <a:t>Number of angular integration points (𝐾</a:t>
                </a:r>
                <a:r>
                  <a:rPr lang="en-IN" baseline="-25000" dirty="0" smtClean="0"/>
                  <a:t>𝑝</a:t>
                </a:r>
                <a:r>
                  <a:rPr lang="en-IN" dirty="0" smtClean="0"/>
                  <a:t>) </a:t>
                </a:r>
              </a:p>
              <a:p>
                <a:pPr marL="201168" lvl="1" indent="0">
                  <a:buNone/>
                </a:pPr>
                <a:r>
                  <a:rPr lang="en-IN" dirty="0"/>
                  <a:t>	 </a:t>
                </a:r>
                <a:r>
                  <a:rPr lang="en-IN" dirty="0" smtClean="0"/>
                  <a:t>𝐾</a:t>
                </a:r>
                <a:r>
                  <a:rPr lang="en-IN" baseline="-25000" dirty="0" smtClean="0"/>
                  <a:t>𝑝 </a:t>
                </a:r>
                <a:r>
                  <a:rPr lang="en-IN" dirty="0" smtClean="0"/>
                  <a:t>= </a:t>
                </a:r>
                <a14:m>
                  <m:oMath xmlns:m="http://schemas.openxmlformats.org/officeDocument/2006/math">
                    <m:f>
                      <m:fPr>
                        <m:ctrlPr>
                          <a:rPr lang="en-IN" i="1" smtClean="0">
                            <a:latin typeface="Cambria Math" panose="02040503050406030204" pitchFamily="18" charset="0"/>
                          </a:rPr>
                        </m:ctrlPr>
                      </m:fPr>
                      <m:num>
                        <m:r>
                          <m:rPr>
                            <m:nor/>
                          </m:rPr>
                          <a:rPr lang="en-IN" dirty="0"/>
                          <m:t>2</m:t>
                        </m:r>
                        <m:r>
                          <m:rPr>
                            <m:nor/>
                          </m:rPr>
                          <a:rPr lang="en-IN" dirty="0"/>
                          <m:t>𝜋</m:t>
                        </m:r>
                      </m:num>
                      <m:den>
                        <m:r>
                          <m:rPr>
                            <m:nor/>
                          </m:rPr>
                          <a:rPr lang="en-IN" dirty="0"/>
                          <m:t>𝑑</m:t>
                        </m:r>
                        <m:r>
                          <m:rPr>
                            <m:nor/>
                          </m:rPr>
                          <a:rPr lang="en-IN" dirty="0"/>
                          <m:t>𝜃</m:t>
                        </m:r>
                      </m:den>
                    </m:f>
                  </m:oMath>
                </a14:m>
                <a:r>
                  <a:rPr lang="en-IN" dirty="0"/>
                  <a:t> 	</a:t>
                </a:r>
              </a:p>
              <a:p>
                <a:pPr lvl="1">
                  <a:buFont typeface="Arial" panose="020B0604020202020204" pitchFamily="34" charset="0"/>
                  <a:buChar char="•"/>
                </a:pPr>
                <a:r>
                  <a:rPr lang="en-IN" dirty="0"/>
                  <a:t>Axial integration points (𝐿</a:t>
                </a:r>
                <a:r>
                  <a:rPr lang="en-IN" baseline="-25000" dirty="0"/>
                  <a:t>𝑝</a:t>
                </a:r>
                <a:r>
                  <a:rPr lang="en-IN" dirty="0" smtClean="0"/>
                  <a:t>)</a:t>
                </a:r>
                <a:endParaRPr lang="en-IN" dirty="0"/>
              </a:p>
              <a:p>
                <a:pPr marL="201168" lvl="1" indent="0">
                  <a:buNone/>
                </a:pPr>
                <a:r>
                  <a:rPr lang="en-IN" dirty="0"/>
                  <a:t>	 </a:t>
                </a:r>
                <a:r>
                  <a:rPr lang="en-IN" dirty="0" smtClean="0"/>
                  <a:t>𝐿</a:t>
                </a:r>
                <a:r>
                  <a:rPr lang="en-IN" baseline="-25000" dirty="0" smtClean="0"/>
                  <a:t>𝑝 </a:t>
                </a:r>
                <a:r>
                  <a:rPr lang="en-IN" dirty="0" smtClean="0"/>
                  <a:t>= </a:t>
                </a:r>
                <a14:m>
                  <m:oMath xmlns:m="http://schemas.openxmlformats.org/officeDocument/2006/math">
                    <m:f>
                      <m:fPr>
                        <m:ctrlPr>
                          <a:rPr lang="en-IN" i="1" smtClean="0">
                            <a:latin typeface="Cambria Math" panose="02040503050406030204" pitchFamily="18" charset="0"/>
                          </a:rPr>
                        </m:ctrlPr>
                      </m:fPr>
                      <m:num>
                        <m:r>
                          <m:rPr>
                            <m:nor/>
                          </m:rPr>
                          <a:rPr lang="en-IN" dirty="0"/>
                          <m:t>𝑟</m:t>
                        </m:r>
                      </m:num>
                      <m:den>
                        <m:r>
                          <m:rPr>
                            <m:nor/>
                          </m:rPr>
                          <a:rPr lang="en-IN" dirty="0"/>
                          <m:t>𝑑𝑧</m:t>
                        </m:r>
                      </m:den>
                    </m:f>
                  </m:oMath>
                </a14:m>
                <a:r>
                  <a:rPr lang="en-IN" dirty="0"/>
                  <a:t> 	</a:t>
                </a:r>
              </a:p>
              <a:p>
                <a:pPr marL="201168" lvl="1"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800600" y="589697"/>
                <a:ext cx="6492240" cy="5980921"/>
              </a:xfrm>
              <a:blipFill>
                <a:blip r:embed="rId2"/>
                <a:stretch>
                  <a:fillRect l="-1033"/>
                </a:stretch>
              </a:blipFill>
            </p:spPr>
            <p:txBody>
              <a:bodyPr/>
              <a:lstStyle/>
              <a:p>
                <a:r>
                  <a:rPr lang="en-US">
                    <a:noFill/>
                  </a:rPr>
                  <a:t> </a:t>
                </a:r>
              </a:p>
            </p:txBody>
          </p:sp>
        </mc:Fallback>
      </mc:AlternateContent>
      <p:sp>
        <p:nvSpPr>
          <p:cNvPr id="8" name="Text Placeholder 4"/>
          <p:cNvSpPr>
            <a:spLocks noGrp="1"/>
          </p:cNvSpPr>
          <p:nvPr>
            <p:ph type="body" sz="half" idx="2"/>
          </p:nvPr>
        </p:nvSpPr>
        <p:spPr>
          <a:xfrm>
            <a:off x="457200" y="3370217"/>
            <a:ext cx="3200400" cy="2804358"/>
          </a:xfrm>
        </p:spPr>
        <p:txBody>
          <a:bodyPr/>
          <a:lstStyle/>
          <a:p>
            <a:pPr algn="ctr"/>
            <a:r>
              <a:rPr lang="en-US"/>
              <a:t>Discretized points in FCN coordinate system</a:t>
            </a:r>
            <a:r>
              <a:rPr lang="en-IN" smtClean="0"/>
              <a:t> </a:t>
            </a:r>
            <a:r>
              <a:rPr lang="en-IN" dirty="0"/>
              <a:t>envelope </a:t>
            </a:r>
          </a:p>
        </p:txBody>
      </p:sp>
      <p:pic>
        <p:nvPicPr>
          <p:cNvPr id="6" name="Picture 5" descr="C:\Users\Ayush Bandil\Desktop\x and y.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2582" y="130158"/>
            <a:ext cx="4572000" cy="3895684"/>
          </a:xfrm>
          <a:prstGeom prst="rect">
            <a:avLst/>
          </a:prstGeom>
          <a:noFill/>
          <a:ln>
            <a:noFill/>
          </a:ln>
        </p:spPr>
      </p:pic>
      <p:pic>
        <p:nvPicPr>
          <p:cNvPr id="7" name="Picture 6" descr="C:\Users\Ayush Bandil\Desktop\discretized.png"/>
          <p:cNvPicPr/>
          <p:nvPr/>
        </p:nvPicPr>
        <p:blipFill rotWithShape="1">
          <a:blip r:embed="rId4">
            <a:extLst>
              <a:ext uri="{28A0092B-C50C-407E-A947-70E740481C1C}">
                <a14:useLocalDpi xmlns:a14="http://schemas.microsoft.com/office/drawing/2010/main" val="0"/>
              </a:ext>
            </a:extLst>
          </a:blip>
          <a:srcRect l="8134" t="13181" r="36232" b="7716"/>
          <a:stretch/>
        </p:blipFill>
        <p:spPr bwMode="auto">
          <a:xfrm>
            <a:off x="261937" y="3837305"/>
            <a:ext cx="3590925" cy="2434590"/>
          </a:xfrm>
          <a:prstGeom prst="rect">
            <a:avLst/>
          </a:prstGeom>
          <a:noFill/>
          <a:ln>
            <a:noFill/>
          </a:ln>
          <a:extLst>
            <a:ext uri="{53640926-AAD7-44D8-BBD7-CCE9431645EC}">
              <a14:shadowObscured xmlns:a14="http://schemas.microsoft.com/office/drawing/2010/main"/>
            </a:ext>
          </a:extLst>
        </p:spPr>
      </p:pic>
      <p:sp>
        <p:nvSpPr>
          <p:cNvPr id="9" name="Title 1"/>
          <p:cNvSpPr txBox="1">
            <a:spLocks/>
          </p:cNvSpPr>
          <p:nvPr/>
        </p:nvSpPr>
        <p:spPr>
          <a:xfrm>
            <a:off x="418011" y="594359"/>
            <a:ext cx="3200400" cy="154795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r>
              <a:rPr lang="en-IN" dirty="0" smtClean="0"/>
              <a:t>STEP 4: DISCRETIZATION OF SURFACE</a:t>
            </a:r>
            <a:endParaRPr lang="en-IN" dirty="0"/>
          </a:p>
        </p:txBody>
      </p:sp>
    </p:spTree>
    <p:extLst>
      <p:ext uri="{BB962C8B-B14F-4D97-AF65-F5344CB8AC3E}">
        <p14:creationId xmlns:p14="http://schemas.microsoft.com/office/powerpoint/2010/main" val="9525666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133" y="594359"/>
            <a:ext cx="3600045" cy="1547950"/>
          </a:xfrm>
        </p:spPr>
        <p:txBody>
          <a:bodyPr>
            <a:normAutofit/>
          </a:bodyPr>
          <a:lstStyle/>
          <a:p>
            <a:r>
              <a:rPr lang="en-IN" dirty="0" smtClean="0"/>
              <a:t>STEP </a:t>
            </a:r>
            <a:r>
              <a:rPr lang="en-IN" dirty="0"/>
              <a:t>5</a:t>
            </a:r>
            <a:r>
              <a:rPr lang="en-IN" dirty="0" smtClean="0"/>
              <a:t>: IDENTIFICATION OF CUTTING ZONE</a:t>
            </a:r>
            <a:endParaRPr lang="en-IN" dirty="0"/>
          </a:p>
        </p:txBody>
      </p:sp>
      <p:sp>
        <p:nvSpPr>
          <p:cNvPr id="8" name="Text Placeholder 4"/>
          <p:cNvSpPr>
            <a:spLocks noGrp="1"/>
          </p:cNvSpPr>
          <p:nvPr>
            <p:ph type="body" sz="half" idx="2"/>
          </p:nvPr>
        </p:nvSpPr>
        <p:spPr>
          <a:xfrm>
            <a:off x="457200" y="3370217"/>
            <a:ext cx="3200400" cy="2804358"/>
          </a:xfrm>
        </p:spPr>
        <p:txBody>
          <a:bodyPr/>
          <a:lstStyle/>
          <a:p>
            <a:pPr algn="ctr"/>
            <a:r>
              <a:rPr lang="en-US"/>
              <a:t>Discretized points in FCN coordinate system</a:t>
            </a:r>
            <a:r>
              <a:rPr lang="en-IN" smtClean="0"/>
              <a:t> </a:t>
            </a:r>
            <a:r>
              <a:rPr lang="en-IN" dirty="0"/>
              <a:t>envelope </a:t>
            </a:r>
          </a:p>
        </p:txBody>
      </p:sp>
      <p:pic>
        <p:nvPicPr>
          <p:cNvPr id="11" name="Picture 10" descr="C:\Users\Ayush Bandil\Desktop\belowcut.png"/>
          <p:cNvPicPr/>
          <p:nvPr/>
        </p:nvPicPr>
        <p:blipFill rotWithShape="1">
          <a:blip r:embed="rId2" cstate="print">
            <a:extLst>
              <a:ext uri="{28A0092B-C50C-407E-A947-70E740481C1C}">
                <a14:useLocalDpi xmlns:a14="http://schemas.microsoft.com/office/drawing/2010/main" val="0"/>
              </a:ext>
            </a:extLst>
          </a:blip>
          <a:srcRect l="9107" t="16810" r="35926" b="13889"/>
          <a:stretch/>
        </p:blipFill>
        <p:spPr bwMode="auto">
          <a:xfrm>
            <a:off x="257377" y="4028570"/>
            <a:ext cx="3600045" cy="2148575"/>
          </a:xfrm>
          <a:prstGeom prst="rect">
            <a:avLst/>
          </a:prstGeom>
          <a:noFill/>
          <a:ln>
            <a:noFill/>
          </a:ln>
          <a:extLst>
            <a:ext uri="{53640926-AAD7-44D8-BBD7-CCE9431645EC}">
              <a14:shadowObscured xmlns:a14="http://schemas.microsoft.com/office/drawing/2010/main"/>
            </a:ext>
          </a:extLst>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9094" t="58212" r="8500" b="-1194"/>
          <a:stretch/>
        </p:blipFill>
        <p:spPr>
          <a:xfrm>
            <a:off x="4558938" y="1700115"/>
            <a:ext cx="7502804" cy="2328455"/>
          </a:xfrm>
          <a:prstGeom prst="rect">
            <a:avLst/>
          </a:prstGeom>
        </p:spPr>
      </p:pic>
    </p:spTree>
    <p:extLst>
      <p:ext uri="{BB962C8B-B14F-4D97-AF65-F5344CB8AC3E}">
        <p14:creationId xmlns:p14="http://schemas.microsoft.com/office/powerpoint/2010/main" val="3280355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133" y="594359"/>
            <a:ext cx="3600045" cy="1547950"/>
          </a:xfrm>
        </p:spPr>
        <p:txBody>
          <a:bodyPr>
            <a:normAutofit/>
          </a:bodyPr>
          <a:lstStyle/>
          <a:p>
            <a:r>
              <a:rPr lang="en-IN" dirty="0" smtClean="0"/>
              <a:t>STEP </a:t>
            </a:r>
            <a:r>
              <a:rPr lang="en-IN" dirty="0"/>
              <a:t>5</a:t>
            </a:r>
            <a:r>
              <a:rPr lang="en-IN" dirty="0" smtClean="0"/>
              <a:t>: IDENTIFICATION OF CUTTING ZONE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748348" y="419878"/>
                <a:ext cx="7086600" cy="5980921"/>
              </a:xfrm>
            </p:spPr>
            <p:txBody>
              <a:bodyPr>
                <a:normAutofit/>
              </a:bodyPr>
              <a:lstStyle/>
              <a:p>
                <a:pPr lvl="1">
                  <a:buFont typeface="Arial" panose="020B0604020202020204" pitchFamily="34" charset="0"/>
                  <a:buChar char="•"/>
                </a:pPr>
                <a:endParaRPr lang="en-US" dirty="0" smtClean="0">
                  <a:solidFill>
                    <a:schemeClr val="tx1">
                      <a:lumMod val="85000"/>
                      <a:lumOff val="15000"/>
                    </a:schemeClr>
                  </a:solidFill>
                </a:endParaRPr>
              </a:p>
              <a:p>
                <a:pPr lvl="1">
                  <a:buFont typeface="Arial" panose="020B0604020202020204" pitchFamily="34" charset="0"/>
                  <a:buChar char="•"/>
                </a:pPr>
                <a:r>
                  <a:rPr lang="en-US" dirty="0" smtClean="0">
                    <a:solidFill>
                      <a:schemeClr val="tx1">
                        <a:lumMod val="85000"/>
                        <a:lumOff val="15000"/>
                      </a:schemeClr>
                    </a:solidFill>
                  </a:rPr>
                  <a:t>Identified by removing two sets of points from the set of cutting points: </a:t>
                </a:r>
              </a:p>
              <a:p>
                <a:pPr marL="601218" lvl="1" indent="-400050">
                  <a:buFont typeface="+mj-lt"/>
                  <a:buAutoNum type="romanLcPeriod"/>
                </a:pPr>
                <a:r>
                  <a:rPr lang="en-US" dirty="0" smtClean="0">
                    <a:solidFill>
                      <a:schemeClr val="tx1">
                        <a:lumMod val="85000"/>
                        <a:lumOff val="15000"/>
                      </a:schemeClr>
                    </a:solidFill>
                  </a:rPr>
                  <a:t>Points above </a:t>
                </a:r>
                <a:r>
                  <a:rPr lang="en-US" dirty="0">
                    <a:solidFill>
                      <a:schemeClr val="tx1">
                        <a:lumMod val="85000"/>
                        <a:lumOff val="15000"/>
                      </a:schemeClr>
                    </a:solidFill>
                  </a:rPr>
                  <a:t>the cutting </a:t>
                </a:r>
                <a:r>
                  <a:rPr lang="en-US" dirty="0" smtClean="0">
                    <a:solidFill>
                      <a:schemeClr val="tx1">
                        <a:lumMod val="85000"/>
                        <a:lumOff val="15000"/>
                      </a:schemeClr>
                    </a:solidFill>
                  </a:rPr>
                  <a:t>depth</a:t>
                </a:r>
              </a:p>
              <a:p>
                <a:pPr marL="601218" lvl="1" indent="-400050">
                  <a:buFont typeface="+mj-lt"/>
                  <a:buAutoNum type="romanLcPeriod"/>
                </a:pPr>
                <a:r>
                  <a:rPr lang="en-US" dirty="0" smtClean="0">
                    <a:solidFill>
                      <a:schemeClr val="tx1">
                        <a:lumMod val="85000"/>
                        <a:lumOff val="15000"/>
                      </a:schemeClr>
                    </a:solidFill>
                  </a:rPr>
                  <a:t>Points </a:t>
                </a:r>
                <a:r>
                  <a:rPr lang="en-US" dirty="0">
                    <a:solidFill>
                      <a:schemeClr val="tx1">
                        <a:lumMod val="85000"/>
                        <a:lumOff val="15000"/>
                      </a:schemeClr>
                    </a:solidFill>
                  </a:rPr>
                  <a:t>lying opposite to the direction of the feed in FCN coordinate </a:t>
                </a:r>
                <a:r>
                  <a:rPr lang="en-US" dirty="0" smtClean="0">
                    <a:solidFill>
                      <a:schemeClr val="tx1">
                        <a:lumMod val="85000"/>
                        <a:lumOff val="15000"/>
                      </a:schemeClr>
                    </a:solidFill>
                  </a:rPr>
                  <a:t>system</a:t>
                </a:r>
              </a:p>
              <a:p>
                <a:pPr marL="201168" lvl="1" indent="0">
                  <a:buNone/>
                </a:pPr>
                <a14:m>
                  <m:oMathPara xmlns:m="http://schemas.openxmlformats.org/officeDocument/2006/math">
                    <m:oMathParaPr>
                      <m:jc m:val="centerGroup"/>
                    </m:oMathParaPr>
                    <m:oMath xmlns:m="http://schemas.openxmlformats.org/officeDocument/2006/math">
                      <m:r>
                        <a:rPr lang="en-US" i="1">
                          <a:solidFill>
                            <a:schemeClr val="tx1">
                              <a:lumMod val="85000"/>
                              <a:lumOff val="15000"/>
                            </a:schemeClr>
                          </a:solidFill>
                          <a:latin typeface="Cambria Math" panose="02040503050406030204" pitchFamily="18" charset="0"/>
                        </a:rPr>
                        <m:t>𝑃</m:t>
                      </m:r>
                      <m:d>
                        <m:dPr>
                          <m:ctrlPr>
                            <a:rPr lang="en-US" i="1">
                              <a:solidFill>
                                <a:schemeClr val="tx1">
                                  <a:lumMod val="85000"/>
                                  <a:lumOff val="15000"/>
                                </a:schemeClr>
                              </a:solidFill>
                              <a:latin typeface="Cambria Math" panose="02040503050406030204" pitchFamily="18" charset="0"/>
                            </a:rPr>
                          </m:ctrlPr>
                        </m:dPr>
                        <m:e>
                          <m:r>
                            <a:rPr lang="en-US" i="1">
                              <a:solidFill>
                                <a:schemeClr val="tx1">
                                  <a:lumMod val="85000"/>
                                  <a:lumOff val="15000"/>
                                </a:schemeClr>
                              </a:solidFill>
                              <a:latin typeface="Cambria Math" panose="02040503050406030204" pitchFamily="18" charset="0"/>
                            </a:rPr>
                            <m:t>𝑖</m:t>
                          </m:r>
                          <m:r>
                            <a:rPr lang="en-US" i="1">
                              <a:solidFill>
                                <a:schemeClr val="tx1">
                                  <a:lumMod val="85000"/>
                                  <a:lumOff val="15000"/>
                                </a:schemeClr>
                              </a:solidFill>
                              <a:latin typeface="Cambria Math" panose="02040503050406030204" pitchFamily="18" charset="0"/>
                            </a:rPr>
                            <m:t>,</m:t>
                          </m:r>
                          <m:r>
                            <a:rPr lang="en-US" i="1">
                              <a:solidFill>
                                <a:schemeClr val="tx1">
                                  <a:lumMod val="85000"/>
                                  <a:lumOff val="15000"/>
                                </a:schemeClr>
                              </a:solidFill>
                              <a:latin typeface="Cambria Math" panose="02040503050406030204" pitchFamily="18" charset="0"/>
                            </a:rPr>
                            <m:t>𝑗</m:t>
                          </m:r>
                        </m:e>
                      </m:d>
                      <m:r>
                        <a:rPr lang="en-US">
                          <a:solidFill>
                            <a:schemeClr val="tx1">
                              <a:lumMod val="85000"/>
                              <a:lumOff val="15000"/>
                            </a:schemeClr>
                          </a:solidFill>
                          <a:latin typeface="Cambria Math" panose="02040503050406030204" pitchFamily="18" charset="0"/>
                        </a:rPr>
                        <m:t>==</m:t>
                      </m:r>
                      <m:d>
                        <m:dPr>
                          <m:ctrlPr>
                            <a:rPr lang="en-US" i="1">
                              <a:solidFill>
                                <a:schemeClr val="tx1">
                                  <a:lumMod val="85000"/>
                                  <a:lumOff val="15000"/>
                                </a:schemeClr>
                              </a:solidFill>
                              <a:latin typeface="Cambria Math" panose="02040503050406030204" pitchFamily="18" charset="0"/>
                            </a:rPr>
                          </m:ctrlPr>
                        </m:dPr>
                        <m:e>
                          <m:r>
                            <a:rPr lang="en-US">
                              <a:solidFill>
                                <a:schemeClr val="tx1">
                                  <a:lumMod val="85000"/>
                                  <a:lumOff val="15000"/>
                                </a:schemeClr>
                              </a:solidFill>
                              <a:latin typeface="Cambria Math" panose="02040503050406030204" pitchFamily="18" charset="0"/>
                            </a:rPr>
                            <m:t> </m:t>
                          </m:r>
                          <m:r>
                            <m:rPr>
                              <m:sty m:val="p"/>
                            </m:rPr>
                            <a:rPr lang="en-US">
                              <a:solidFill>
                                <a:schemeClr val="tx1">
                                  <a:lumMod val="85000"/>
                                  <a:lumOff val="15000"/>
                                </a:schemeClr>
                              </a:solidFill>
                              <a:latin typeface="Cambria Math" panose="02040503050406030204" pitchFamily="18" charset="0"/>
                            </a:rPr>
                            <m:t>z</m:t>
                          </m:r>
                          <m:d>
                            <m:dPr>
                              <m:ctrlPr>
                                <a:rPr lang="en-US" i="1">
                                  <a:solidFill>
                                    <a:schemeClr val="tx1">
                                      <a:lumMod val="85000"/>
                                      <a:lumOff val="15000"/>
                                    </a:schemeClr>
                                  </a:solidFill>
                                  <a:latin typeface="Cambria Math" panose="02040503050406030204" pitchFamily="18" charset="0"/>
                                </a:rPr>
                              </m:ctrlPr>
                            </m:dPr>
                            <m:e>
                              <m:r>
                                <m:rPr>
                                  <m:sty m:val="p"/>
                                </m:rPr>
                                <a:rPr lang="en-US">
                                  <a:solidFill>
                                    <a:schemeClr val="tx1">
                                      <a:lumMod val="85000"/>
                                      <a:lumOff val="15000"/>
                                    </a:schemeClr>
                                  </a:solidFill>
                                  <a:latin typeface="Cambria Math" panose="02040503050406030204" pitchFamily="18" charset="0"/>
                                </a:rPr>
                                <m:t>i</m:t>
                              </m:r>
                              <m:r>
                                <a:rPr lang="en-US">
                                  <a:solidFill>
                                    <a:schemeClr val="tx1">
                                      <a:lumMod val="85000"/>
                                      <a:lumOff val="15000"/>
                                    </a:schemeClr>
                                  </a:solidFill>
                                  <a:latin typeface="Cambria Math" panose="02040503050406030204" pitchFamily="18" charset="0"/>
                                </a:rPr>
                                <m:t>,</m:t>
                              </m:r>
                              <m:r>
                                <m:rPr>
                                  <m:sty m:val="p"/>
                                </m:rPr>
                                <a:rPr lang="en-US">
                                  <a:solidFill>
                                    <a:schemeClr val="tx1">
                                      <a:lumMod val="85000"/>
                                      <a:lumOff val="15000"/>
                                    </a:schemeClr>
                                  </a:solidFill>
                                  <a:latin typeface="Cambria Math" panose="02040503050406030204" pitchFamily="18" charset="0"/>
                                </a:rPr>
                                <m:t>j</m:t>
                              </m:r>
                            </m:e>
                          </m:d>
                          <m:r>
                            <a:rPr lang="en-US">
                              <a:solidFill>
                                <a:schemeClr val="tx1">
                                  <a:lumMod val="85000"/>
                                  <a:lumOff val="15000"/>
                                </a:schemeClr>
                              </a:solidFill>
                              <a:latin typeface="Cambria Math" panose="02040503050406030204" pitchFamily="18" charset="0"/>
                            </a:rPr>
                            <m:t>&gt;</m:t>
                          </m:r>
                          <m:r>
                            <a:rPr lang="en-US" i="1">
                              <a:solidFill>
                                <a:schemeClr val="tx1">
                                  <a:lumMod val="85000"/>
                                  <a:lumOff val="15000"/>
                                </a:schemeClr>
                              </a:solidFill>
                              <a:latin typeface="Cambria Math" panose="02040503050406030204" pitchFamily="18" charset="0"/>
                            </a:rPr>
                            <m:t>𝑐𝑢𝑡𝑡𝑖𝑛𝑔</m:t>
                          </m:r>
                          <m:r>
                            <a:rPr lang="en-US" i="1">
                              <a:solidFill>
                                <a:schemeClr val="tx1">
                                  <a:lumMod val="85000"/>
                                  <a:lumOff val="15000"/>
                                </a:schemeClr>
                              </a:solidFill>
                              <a:latin typeface="Cambria Math" panose="02040503050406030204" pitchFamily="18" charset="0"/>
                            </a:rPr>
                            <m:t> </m:t>
                          </m:r>
                          <m:r>
                            <a:rPr lang="en-US" i="1">
                              <a:solidFill>
                                <a:schemeClr val="tx1">
                                  <a:lumMod val="85000"/>
                                  <a:lumOff val="15000"/>
                                </a:schemeClr>
                              </a:solidFill>
                              <a:latin typeface="Cambria Math" panose="02040503050406030204" pitchFamily="18" charset="0"/>
                            </a:rPr>
                            <m:t>𝑑𝑒𝑝𝑡h</m:t>
                          </m:r>
                        </m:e>
                      </m:d>
                      <m:r>
                        <a:rPr lang="en-US" i="1">
                          <a:solidFill>
                            <a:schemeClr val="tx1">
                              <a:lumMod val="85000"/>
                              <a:lumOff val="15000"/>
                            </a:schemeClr>
                          </a:solidFill>
                          <a:latin typeface="Cambria Math" panose="02040503050406030204" pitchFamily="18" charset="0"/>
                        </a:rPr>
                        <m:t> &amp;&amp; (</m:t>
                      </m:r>
                      <m:acc>
                        <m:accPr>
                          <m:chr m:val="⃗"/>
                          <m:ctrlPr>
                            <a:rPr lang="en-US" i="1">
                              <a:solidFill>
                                <a:schemeClr val="tx1">
                                  <a:lumMod val="85000"/>
                                  <a:lumOff val="15000"/>
                                </a:schemeClr>
                              </a:solidFill>
                              <a:latin typeface="Cambria Math" panose="02040503050406030204" pitchFamily="18" charset="0"/>
                            </a:rPr>
                          </m:ctrlPr>
                        </m:accPr>
                        <m:e>
                          <m:r>
                            <a:rPr lang="en-US" i="1">
                              <a:solidFill>
                                <a:schemeClr val="tx1">
                                  <a:lumMod val="85000"/>
                                  <a:lumOff val="15000"/>
                                </a:schemeClr>
                              </a:solidFill>
                              <a:latin typeface="Cambria Math" panose="02040503050406030204" pitchFamily="18" charset="0"/>
                            </a:rPr>
                            <m:t>𝑓𝑒𝑒𝑑</m:t>
                          </m:r>
                        </m:e>
                      </m:acc>
                      <m:r>
                        <a:rPr lang="en-US" i="1">
                          <a:solidFill>
                            <a:schemeClr val="tx1">
                              <a:lumMod val="85000"/>
                              <a:lumOff val="15000"/>
                            </a:schemeClr>
                          </a:solidFill>
                          <a:latin typeface="Cambria Math" panose="02040503050406030204" pitchFamily="18" charset="0"/>
                        </a:rPr>
                        <m:t>.</m:t>
                      </m:r>
                      <m:acc>
                        <m:accPr>
                          <m:chr m:val="⃗"/>
                          <m:ctrlPr>
                            <a:rPr lang="en-US" i="1">
                              <a:solidFill>
                                <a:schemeClr val="tx1">
                                  <a:lumMod val="85000"/>
                                  <a:lumOff val="15000"/>
                                </a:schemeClr>
                              </a:solidFill>
                              <a:latin typeface="Cambria Math" panose="02040503050406030204" pitchFamily="18" charset="0"/>
                            </a:rPr>
                          </m:ctrlPr>
                        </m:accPr>
                        <m:e>
                          <m:r>
                            <a:rPr lang="en-US" i="1">
                              <a:solidFill>
                                <a:schemeClr val="tx1">
                                  <a:lumMod val="85000"/>
                                  <a:lumOff val="15000"/>
                                </a:schemeClr>
                              </a:solidFill>
                              <a:latin typeface="Cambria Math" panose="02040503050406030204" pitchFamily="18" charset="0"/>
                            </a:rPr>
                            <m:t>𝑂𝑋</m:t>
                          </m:r>
                        </m:e>
                      </m:acc>
                      <m:r>
                        <a:rPr lang="en-US" i="1">
                          <a:solidFill>
                            <a:schemeClr val="tx1">
                              <a:lumMod val="85000"/>
                              <a:lumOff val="15000"/>
                            </a:schemeClr>
                          </a:solidFill>
                          <a:latin typeface="Cambria Math" panose="02040503050406030204" pitchFamily="18" charset="0"/>
                        </a:rPr>
                        <m:t>(</m:t>
                      </m:r>
                      <m:r>
                        <a:rPr lang="en-US" i="1">
                          <a:solidFill>
                            <a:schemeClr val="tx1">
                              <a:lumMod val="85000"/>
                              <a:lumOff val="15000"/>
                            </a:schemeClr>
                          </a:solidFill>
                          <a:latin typeface="Cambria Math" panose="02040503050406030204" pitchFamily="18" charset="0"/>
                        </a:rPr>
                        <m:t>𝑗</m:t>
                      </m:r>
                      <m:r>
                        <a:rPr lang="en-US" i="1">
                          <a:solidFill>
                            <a:schemeClr val="tx1">
                              <a:lumMod val="85000"/>
                              <a:lumOff val="15000"/>
                            </a:schemeClr>
                          </a:solidFill>
                          <a:latin typeface="Cambria Math" panose="02040503050406030204" pitchFamily="18" charset="0"/>
                        </a:rPr>
                        <m:t>,</m:t>
                      </m:r>
                      <m:r>
                        <a:rPr lang="en-US" i="1">
                          <a:solidFill>
                            <a:schemeClr val="tx1">
                              <a:lumMod val="85000"/>
                              <a:lumOff val="15000"/>
                            </a:schemeClr>
                          </a:solidFill>
                          <a:latin typeface="Cambria Math" panose="02040503050406030204" pitchFamily="18" charset="0"/>
                        </a:rPr>
                        <m:t>𝑖</m:t>
                      </m:r>
                      <m:r>
                        <a:rPr lang="en-US" i="1">
                          <a:solidFill>
                            <a:schemeClr val="tx1">
                              <a:lumMod val="85000"/>
                              <a:lumOff val="15000"/>
                            </a:schemeClr>
                          </a:solidFill>
                          <a:latin typeface="Cambria Math" panose="02040503050406030204" pitchFamily="18" charset="0"/>
                        </a:rPr>
                        <m:t>))</m:t>
                      </m:r>
                    </m:oMath>
                  </m:oMathPara>
                </a14:m>
                <a:endParaRPr lang="en-US" dirty="0" smtClean="0">
                  <a:solidFill>
                    <a:schemeClr val="tx1">
                      <a:lumMod val="85000"/>
                      <a:lumOff val="15000"/>
                    </a:schemeClr>
                  </a:solidFill>
                </a:endParaRPr>
              </a:p>
              <a:p>
                <a:pPr marL="201168" lvl="1" indent="0">
                  <a:buNone/>
                </a:pPr>
                <a:endParaRPr lang="en-US" dirty="0" smtClean="0">
                  <a:solidFill>
                    <a:schemeClr val="tx1">
                      <a:lumMod val="85000"/>
                      <a:lumOff val="15000"/>
                    </a:schemeClr>
                  </a:solidFill>
                </a:endParaRPr>
              </a:p>
              <a:p>
                <a:pPr lvl="1">
                  <a:buFont typeface="Arial" panose="020B0604020202020204" pitchFamily="34" charset="0"/>
                  <a:buChar char="•"/>
                </a:pPr>
                <a:r>
                  <a:rPr lang="en-US" b="1" dirty="0">
                    <a:solidFill>
                      <a:schemeClr val="tx1">
                        <a:lumMod val="85000"/>
                        <a:lumOff val="15000"/>
                      </a:schemeClr>
                    </a:solidFill>
                  </a:rPr>
                  <a:t>Logical Matrix (LG</a:t>
                </a:r>
                <a:r>
                  <a:rPr lang="en-US" b="1" dirty="0" smtClean="0">
                    <a:solidFill>
                      <a:schemeClr val="tx1">
                        <a:lumMod val="85000"/>
                        <a:lumOff val="15000"/>
                      </a:schemeClr>
                    </a:solidFill>
                  </a:rPr>
                  <a:t>)</a:t>
                </a:r>
                <a:r>
                  <a:rPr lang="en-US" dirty="0" smtClean="0">
                    <a:solidFill>
                      <a:schemeClr val="tx1">
                        <a:lumMod val="85000"/>
                        <a:lumOff val="15000"/>
                      </a:schemeClr>
                    </a:solidFill>
                  </a:rPr>
                  <a:t> </a:t>
                </a:r>
                <a:endParaRPr lang="en-IN" dirty="0">
                  <a:solidFill>
                    <a:schemeClr val="tx1">
                      <a:lumMod val="85000"/>
                      <a:lumOff val="15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748348" y="419878"/>
                <a:ext cx="7086600" cy="5980921"/>
              </a:xfrm>
              <a:blipFill>
                <a:blip r:embed="rId2"/>
                <a:stretch>
                  <a:fillRect r="-1807"/>
                </a:stretch>
              </a:blipFill>
            </p:spPr>
            <p:txBody>
              <a:bodyPr/>
              <a:lstStyle/>
              <a:p>
                <a:r>
                  <a:rPr lang="en-US">
                    <a:noFill/>
                  </a:rPr>
                  <a:t> </a:t>
                </a:r>
              </a:p>
            </p:txBody>
          </p:sp>
        </mc:Fallback>
      </mc:AlternateContent>
      <p:sp>
        <p:nvSpPr>
          <p:cNvPr id="8" name="Text Placeholder 4"/>
          <p:cNvSpPr>
            <a:spLocks noGrp="1"/>
          </p:cNvSpPr>
          <p:nvPr>
            <p:ph type="body" sz="half" idx="2"/>
          </p:nvPr>
        </p:nvSpPr>
        <p:spPr>
          <a:xfrm>
            <a:off x="457200" y="3370217"/>
            <a:ext cx="3200400" cy="2804358"/>
          </a:xfrm>
        </p:spPr>
        <p:txBody>
          <a:bodyPr/>
          <a:lstStyle/>
          <a:p>
            <a:pPr algn="ctr"/>
            <a:r>
              <a:rPr lang="en-US"/>
              <a:t>Discretized points in FCN coordinate system</a:t>
            </a:r>
            <a:r>
              <a:rPr lang="en-IN" smtClean="0"/>
              <a:t> </a:t>
            </a:r>
            <a:r>
              <a:rPr lang="en-IN" dirty="0"/>
              <a:t>envelope </a:t>
            </a:r>
          </a:p>
        </p:txBody>
      </p:sp>
      <p:pic>
        <p:nvPicPr>
          <p:cNvPr id="6" name="Picture 5" descr="C:\Users\Ayush Bandil\Desktop\belowcut_top.png"/>
          <p:cNvPicPr/>
          <p:nvPr/>
        </p:nvPicPr>
        <p:blipFill rotWithShape="1">
          <a:blip r:embed="rId3" cstate="print">
            <a:extLst>
              <a:ext uri="{28A0092B-C50C-407E-A947-70E740481C1C}">
                <a14:useLocalDpi xmlns:a14="http://schemas.microsoft.com/office/drawing/2010/main" val="0"/>
              </a:ext>
            </a:extLst>
          </a:blip>
          <a:srcRect l="13742" r="38411"/>
          <a:stretch/>
        </p:blipFill>
        <p:spPr bwMode="auto">
          <a:xfrm>
            <a:off x="5000422" y="3590900"/>
            <a:ext cx="2863418" cy="2853645"/>
          </a:xfrm>
          <a:prstGeom prst="rect">
            <a:avLst/>
          </a:prstGeom>
          <a:noFill/>
          <a:ln>
            <a:noFill/>
          </a:ln>
          <a:extLst>
            <a:ext uri="{53640926-AAD7-44D8-BBD7-CCE9431645EC}">
              <a14:shadowObscured xmlns:a14="http://schemas.microsoft.com/office/drawing/2010/main"/>
            </a:ext>
          </a:extLst>
        </p:spPr>
      </p:pic>
      <p:pic>
        <p:nvPicPr>
          <p:cNvPr id="10" name="Picture 9" descr="C:\Users\Ayush Bandil\Desktop\cutting zone top.png"/>
          <p:cNvPicPr/>
          <p:nvPr/>
        </p:nvPicPr>
        <p:blipFill rotWithShape="1">
          <a:blip r:embed="rId4">
            <a:extLst>
              <a:ext uri="{28A0092B-C50C-407E-A947-70E740481C1C}">
                <a14:useLocalDpi xmlns:a14="http://schemas.microsoft.com/office/drawing/2010/main" val="0"/>
              </a:ext>
            </a:extLst>
          </a:blip>
          <a:srcRect l="28468" t="3877" r="38256"/>
          <a:stretch/>
        </p:blipFill>
        <p:spPr bwMode="auto">
          <a:xfrm>
            <a:off x="9358472" y="3645430"/>
            <a:ext cx="1992194" cy="2744584"/>
          </a:xfrm>
          <a:prstGeom prst="rect">
            <a:avLst/>
          </a:prstGeom>
          <a:noFill/>
          <a:ln>
            <a:noFill/>
          </a:ln>
          <a:extLst>
            <a:ext uri="{53640926-AAD7-44D8-BBD7-CCE9431645EC}">
              <a14:shadowObscured xmlns:a14="http://schemas.microsoft.com/office/drawing/2010/main"/>
            </a:ext>
          </a:extLst>
        </p:spPr>
      </p:pic>
      <p:pic>
        <p:nvPicPr>
          <p:cNvPr id="11" name="Picture 10" descr="C:\Users\Ayush Bandil\Desktop\belowcut.png"/>
          <p:cNvPicPr/>
          <p:nvPr/>
        </p:nvPicPr>
        <p:blipFill rotWithShape="1">
          <a:blip r:embed="rId5" cstate="print">
            <a:extLst>
              <a:ext uri="{28A0092B-C50C-407E-A947-70E740481C1C}">
                <a14:useLocalDpi xmlns:a14="http://schemas.microsoft.com/office/drawing/2010/main" val="0"/>
              </a:ext>
            </a:extLst>
          </a:blip>
          <a:srcRect l="9107" t="16810" r="35926" b="13889"/>
          <a:stretch/>
        </p:blipFill>
        <p:spPr bwMode="auto">
          <a:xfrm>
            <a:off x="257377" y="4028570"/>
            <a:ext cx="3600045" cy="2148575"/>
          </a:xfrm>
          <a:prstGeom prst="rect">
            <a:avLst/>
          </a:prstGeom>
          <a:noFill/>
          <a:ln>
            <a:noFill/>
          </a:ln>
          <a:extLst>
            <a:ext uri="{53640926-AAD7-44D8-BBD7-CCE9431645EC}">
              <a14:shadowObscured xmlns:a14="http://schemas.microsoft.com/office/drawing/2010/main"/>
            </a:ext>
          </a:extLst>
        </p:spPr>
      </p:pic>
      <p:sp>
        <p:nvSpPr>
          <p:cNvPr id="4" name="TextBox 3"/>
          <p:cNvSpPr txBox="1"/>
          <p:nvPr/>
        </p:nvSpPr>
        <p:spPr>
          <a:xfrm>
            <a:off x="4648790" y="6239579"/>
            <a:ext cx="3566682" cy="461665"/>
          </a:xfrm>
          <a:prstGeom prst="rect">
            <a:avLst/>
          </a:prstGeom>
          <a:noFill/>
        </p:spPr>
        <p:txBody>
          <a:bodyPr wrap="none" rtlCol="0">
            <a:spAutoFit/>
          </a:bodyPr>
          <a:lstStyle/>
          <a:p>
            <a:pPr algn="ctr"/>
            <a:r>
              <a:rPr lang="en-US" sz="1200" i="1" dirty="0">
                <a:solidFill>
                  <a:schemeClr val="bg2">
                    <a:lumMod val="50000"/>
                  </a:schemeClr>
                </a:solidFill>
              </a:rPr>
              <a:t>Top view of discretized points below the cutting depth </a:t>
            </a:r>
          </a:p>
          <a:p>
            <a:pPr algn="ctr"/>
            <a:r>
              <a:rPr lang="en-US" sz="1200" i="1" dirty="0">
                <a:solidFill>
                  <a:schemeClr val="bg2">
                    <a:lumMod val="50000"/>
                  </a:schemeClr>
                </a:solidFill>
              </a:rPr>
              <a:t>for 20</a:t>
            </a:r>
            <a:r>
              <a:rPr lang="en-US" sz="1200" i="1" baseline="30000" dirty="0">
                <a:solidFill>
                  <a:schemeClr val="bg2">
                    <a:lumMod val="50000"/>
                  </a:schemeClr>
                </a:solidFill>
              </a:rPr>
              <a:t>0</a:t>
            </a:r>
            <a:r>
              <a:rPr lang="en-US" sz="1200" i="1" dirty="0">
                <a:solidFill>
                  <a:schemeClr val="bg2">
                    <a:lumMod val="50000"/>
                  </a:schemeClr>
                </a:solidFill>
              </a:rPr>
              <a:t> lead 30</a:t>
            </a:r>
            <a:r>
              <a:rPr lang="en-US" sz="1200" i="1" baseline="30000" dirty="0">
                <a:solidFill>
                  <a:schemeClr val="bg2">
                    <a:lumMod val="50000"/>
                  </a:schemeClr>
                </a:solidFill>
              </a:rPr>
              <a:t>0</a:t>
            </a:r>
            <a:r>
              <a:rPr lang="en-US" sz="1200" i="1" dirty="0">
                <a:solidFill>
                  <a:schemeClr val="bg2">
                    <a:lumMod val="50000"/>
                  </a:schemeClr>
                </a:solidFill>
              </a:rPr>
              <a:t> tilt</a:t>
            </a:r>
          </a:p>
        </p:txBody>
      </p:sp>
      <p:sp>
        <p:nvSpPr>
          <p:cNvPr id="12" name="TextBox 11"/>
          <p:cNvSpPr txBox="1"/>
          <p:nvPr/>
        </p:nvSpPr>
        <p:spPr>
          <a:xfrm>
            <a:off x="8541625" y="6239579"/>
            <a:ext cx="3217997" cy="461665"/>
          </a:xfrm>
          <a:prstGeom prst="rect">
            <a:avLst/>
          </a:prstGeom>
          <a:noFill/>
        </p:spPr>
        <p:txBody>
          <a:bodyPr wrap="none" rtlCol="0">
            <a:spAutoFit/>
          </a:bodyPr>
          <a:lstStyle/>
          <a:p>
            <a:pPr algn="ctr"/>
            <a:r>
              <a:rPr lang="en-US" sz="1200" i="1" dirty="0">
                <a:solidFill>
                  <a:schemeClr val="bg2">
                    <a:lumMod val="50000"/>
                  </a:schemeClr>
                </a:solidFill>
              </a:rPr>
              <a:t>Top view of discretized points </a:t>
            </a:r>
            <a:r>
              <a:rPr lang="en-US" sz="1200" i="1" dirty="0" smtClean="0">
                <a:solidFill>
                  <a:schemeClr val="bg2">
                    <a:lumMod val="50000"/>
                  </a:schemeClr>
                </a:solidFill>
              </a:rPr>
              <a:t>in the </a:t>
            </a:r>
            <a:r>
              <a:rPr lang="en-US" sz="1200" i="1" dirty="0">
                <a:solidFill>
                  <a:schemeClr val="bg2">
                    <a:lumMod val="50000"/>
                  </a:schemeClr>
                </a:solidFill>
              </a:rPr>
              <a:t>cutting </a:t>
            </a:r>
            <a:r>
              <a:rPr lang="en-US" sz="1200" i="1" dirty="0" smtClean="0">
                <a:solidFill>
                  <a:schemeClr val="bg2">
                    <a:lumMod val="50000"/>
                  </a:schemeClr>
                </a:solidFill>
              </a:rPr>
              <a:t>zone </a:t>
            </a:r>
            <a:endParaRPr lang="en-US" sz="1200" i="1" dirty="0">
              <a:solidFill>
                <a:schemeClr val="bg2">
                  <a:lumMod val="50000"/>
                </a:schemeClr>
              </a:solidFill>
            </a:endParaRPr>
          </a:p>
          <a:p>
            <a:pPr algn="ctr"/>
            <a:r>
              <a:rPr lang="en-US" sz="1200" i="1" dirty="0">
                <a:solidFill>
                  <a:schemeClr val="bg2">
                    <a:lumMod val="50000"/>
                  </a:schemeClr>
                </a:solidFill>
              </a:rPr>
              <a:t>for 20</a:t>
            </a:r>
            <a:r>
              <a:rPr lang="en-US" sz="1200" i="1" baseline="30000" dirty="0">
                <a:solidFill>
                  <a:schemeClr val="bg2">
                    <a:lumMod val="50000"/>
                  </a:schemeClr>
                </a:solidFill>
              </a:rPr>
              <a:t>0</a:t>
            </a:r>
            <a:r>
              <a:rPr lang="en-US" sz="1200" i="1" dirty="0">
                <a:solidFill>
                  <a:schemeClr val="bg2">
                    <a:lumMod val="50000"/>
                  </a:schemeClr>
                </a:solidFill>
              </a:rPr>
              <a:t> lead 30</a:t>
            </a:r>
            <a:r>
              <a:rPr lang="en-US" sz="1200" i="1" baseline="30000" dirty="0">
                <a:solidFill>
                  <a:schemeClr val="bg2">
                    <a:lumMod val="50000"/>
                  </a:schemeClr>
                </a:solidFill>
              </a:rPr>
              <a:t>0</a:t>
            </a:r>
            <a:r>
              <a:rPr lang="en-US" sz="1200" i="1" dirty="0">
                <a:solidFill>
                  <a:schemeClr val="bg2">
                    <a:lumMod val="50000"/>
                  </a:schemeClr>
                </a:solidFill>
              </a:rPr>
              <a:t> tilt</a:t>
            </a:r>
          </a:p>
        </p:txBody>
      </p:sp>
    </p:spTree>
    <p:extLst>
      <p:ext uri="{BB962C8B-B14F-4D97-AF65-F5344CB8AC3E}">
        <p14:creationId xmlns:p14="http://schemas.microsoft.com/office/powerpoint/2010/main" val="17792274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STEP 6: CHIP DIMESIONS </a:t>
            </a:r>
            <a:endParaRPr lang="en-IN"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pPr>
                  <a:buFont typeface="Arial" panose="020B0604020202020204" pitchFamily="34" charset="0"/>
                  <a:buChar char="•"/>
                </a:pPr>
                <a:r>
                  <a:rPr lang="en-US" sz="1900" dirty="0" smtClean="0"/>
                  <a:t>The forces generated </a:t>
                </a:r>
                <a:r>
                  <a:rPr lang="en-US" sz="1900" dirty="0"/>
                  <a:t>depend on the geometry on the chips formed.</a:t>
                </a:r>
              </a:p>
              <a:p>
                <a:pPr>
                  <a:buFont typeface="Arial" panose="020B0604020202020204" pitchFamily="34" charset="0"/>
                  <a:buChar char="•"/>
                </a:pPr>
                <a:r>
                  <a:rPr lang="en-IN" sz="1900" dirty="0" smtClean="0"/>
                  <a:t>There are three geometric parameters which are as follows: </a:t>
                </a:r>
              </a:p>
              <a:p>
                <a:pPr marL="601218" lvl="1" indent="-400050">
                  <a:spcAft>
                    <a:spcPts val="600"/>
                  </a:spcAft>
                  <a:buFont typeface="+mj-lt"/>
                  <a:buAutoNum type="romanLcPeriod"/>
                </a:pPr>
                <a:r>
                  <a:rPr lang="en-IN" b="1" dirty="0" smtClean="0"/>
                  <a:t>Chip thickness: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i="1">
                            <a:latin typeface="Cambria Math" panose="02040503050406030204" pitchFamily="18" charset="0"/>
                          </a:rPr>
                          <m:t>𝑛</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𝑆</m:t>
                        </m:r>
                      </m:e>
                      <m:sub>
                        <m:r>
                          <a:rPr lang="en-US" sz="1600" i="1">
                            <a:latin typeface="Cambria Math" panose="02040503050406030204" pitchFamily="18" charset="0"/>
                          </a:rPr>
                          <m:t>𝑡</m:t>
                        </m:r>
                      </m:sub>
                    </m:sSub>
                    <m:r>
                      <a:rPr lang="en-US" sz="1600" i="1">
                        <a:latin typeface="Cambria Math" panose="02040503050406030204" pitchFamily="18" charset="0"/>
                      </a:rPr>
                      <m:t>,</m:t>
                    </m:r>
                    <m:r>
                      <m:rPr>
                        <m:sty m:val="p"/>
                      </m:rPr>
                      <a:rPr lang="en-US" sz="1600">
                        <a:latin typeface="Cambria Math" panose="02040503050406030204" pitchFamily="18" charset="0"/>
                      </a:rPr>
                      <m:t>Φ</m:t>
                    </m:r>
                    <m:r>
                      <a:rPr lang="en-US" sz="1600">
                        <a:latin typeface="Cambria Math" panose="02040503050406030204" pitchFamily="18" charset="0"/>
                      </a:rPr>
                      <m:t>,</m:t>
                    </m:r>
                    <m:r>
                      <m:rPr>
                        <m:sty m:val="p"/>
                      </m:rPr>
                      <a:rPr lang="en-US" sz="1600">
                        <a:latin typeface="Cambria Math" panose="02040503050406030204" pitchFamily="18" charset="0"/>
                      </a:rPr>
                      <m:t>K</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𝑆</m:t>
                        </m:r>
                      </m:e>
                      <m:sub>
                        <m:r>
                          <a:rPr lang="en-US" sz="1600" i="1">
                            <a:latin typeface="Cambria Math" panose="02040503050406030204" pitchFamily="18" charset="0"/>
                          </a:rPr>
                          <m:t>𝑡</m:t>
                        </m:r>
                      </m:sub>
                    </m:sSub>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sin</m:t>
                        </m:r>
                      </m:fName>
                      <m:e>
                        <m:r>
                          <m:rPr>
                            <m:sty m:val="p"/>
                          </m:rPr>
                          <a:rPr lang="en-US" sz="1600">
                            <a:latin typeface="Cambria Math" panose="02040503050406030204" pitchFamily="18" charset="0"/>
                          </a:rPr>
                          <m:t>Φ</m:t>
                        </m:r>
                      </m:e>
                    </m:func>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sin</m:t>
                        </m:r>
                      </m:fName>
                      <m:e>
                        <m:r>
                          <a:rPr lang="en-US" sz="1600" i="1">
                            <a:latin typeface="Cambria Math" panose="02040503050406030204" pitchFamily="18" charset="0"/>
                          </a:rPr>
                          <m:t>𝐾</m:t>
                        </m:r>
                      </m:e>
                    </m:func>
                  </m:oMath>
                </a14:m>
                <a:endParaRPr lang="en-IN" dirty="0" smtClean="0"/>
              </a:p>
              <a:p>
                <a:pPr marL="601218" lvl="1" indent="-400050">
                  <a:spcAft>
                    <a:spcPts val="0"/>
                  </a:spcAft>
                  <a:buFont typeface="+mj-lt"/>
                  <a:buAutoNum type="romanLcPeriod"/>
                </a:pPr>
                <a:r>
                  <a:rPr lang="en-IN" b="1" dirty="0" smtClean="0"/>
                  <a:t>Chip width: </a:t>
                </a:r>
                <a:r>
                  <a:rPr lang="en-US" dirty="0"/>
                  <a:t>projected length of an </a:t>
                </a:r>
                <a:r>
                  <a:rPr lang="en-US" dirty="0" smtClean="0"/>
                  <a:t>element </a:t>
                </a:r>
                <a:r>
                  <a:rPr lang="en-US" dirty="0"/>
                  <a:t>in the direction of cutting </a:t>
                </a:r>
                <a:r>
                  <a:rPr lang="en-US" dirty="0" smtClean="0"/>
                  <a:t>velocity: </a:t>
                </a:r>
                <a14:m>
                  <m:oMath xmlns:m="http://schemas.openxmlformats.org/officeDocument/2006/math">
                    <m:r>
                      <a:rPr lang="en-US" sz="1600" i="1">
                        <a:latin typeface="Cambria Math" panose="02040503050406030204" pitchFamily="18" charset="0"/>
                      </a:rPr>
                      <m:t>𝑑𝑏</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𝑑𝑧</m:t>
                        </m:r>
                      </m:num>
                      <m:den>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sin</m:t>
                            </m:r>
                          </m:fName>
                          <m:e>
                            <m:r>
                              <a:rPr lang="en-US" sz="1600" i="1">
                                <a:latin typeface="Cambria Math" panose="02040503050406030204" pitchFamily="18" charset="0"/>
                              </a:rPr>
                              <m:t>𝐾</m:t>
                            </m:r>
                          </m:e>
                        </m:func>
                      </m:den>
                    </m:f>
                  </m:oMath>
                </a14:m>
                <a:endParaRPr lang="en-IN" dirty="0"/>
              </a:p>
              <a:p>
                <a:pPr marL="601218" lvl="1" indent="-400050">
                  <a:buFont typeface="+mj-lt"/>
                  <a:buAutoNum type="romanLcPeriod"/>
                </a:pPr>
                <a:r>
                  <a:rPr lang="en-IN" b="1" dirty="0"/>
                  <a:t>Chip </a:t>
                </a:r>
                <a:r>
                  <a:rPr lang="en-IN" b="1" dirty="0" smtClean="0"/>
                  <a:t>length: </a:t>
                </a:r>
                <a:r>
                  <a:rPr lang="en-US" dirty="0"/>
                  <a:t>distance between two </a:t>
                </a:r>
                <a:r>
                  <a:rPr lang="en-US" dirty="0" smtClean="0"/>
                  <a:t>adjacent </a:t>
                </a:r>
                <a:r>
                  <a:rPr lang="en-US" dirty="0"/>
                  <a:t>cutting </a:t>
                </a:r>
                <a:r>
                  <a:rPr lang="en-US" dirty="0" smtClean="0"/>
                  <a:t>points: </a:t>
                </a:r>
                <a14:m>
                  <m:oMath xmlns:m="http://schemas.openxmlformats.org/officeDocument/2006/math">
                    <m:r>
                      <a:rPr lang="en-US" sz="1200" i="1">
                        <a:latin typeface="Cambria Math" panose="02040503050406030204" pitchFamily="18" charset="0"/>
                      </a:rPr>
                      <m:t>𝑑𝑠</m:t>
                    </m:r>
                    <m:r>
                      <a:rPr lang="en-US" sz="1200" i="1">
                        <a:latin typeface="Cambria Math" panose="02040503050406030204" pitchFamily="18" charset="0"/>
                      </a:rPr>
                      <m:t>=</m:t>
                    </m:r>
                    <m:rad>
                      <m:radPr>
                        <m:degHide m:val="on"/>
                        <m:ctrlPr>
                          <a:rPr lang="en-US" sz="1200" i="1">
                            <a:latin typeface="Cambria Math" panose="02040503050406030204" pitchFamily="18" charset="0"/>
                          </a:rPr>
                        </m:ctrlPr>
                      </m:radPr>
                      <m:deg/>
                      <m:e>
                        <m:sSup>
                          <m:sSupPr>
                            <m:ctrlPr>
                              <a:rPr lang="en-US" sz="1200" i="1">
                                <a:latin typeface="Cambria Math" panose="02040503050406030204" pitchFamily="18" charset="0"/>
                              </a:rPr>
                            </m:ctrlPr>
                          </m:sSupPr>
                          <m:e>
                            <m:r>
                              <a:rPr lang="en-US" sz="1200" i="1">
                                <a:latin typeface="Cambria Math" panose="02040503050406030204" pitchFamily="18" charset="0"/>
                              </a:rPr>
                              <m:t>(</m:t>
                            </m:r>
                            <m:acc>
                              <m:accPr>
                                <m:chr m:val="⃗"/>
                                <m:ctrlPr>
                                  <a:rPr lang="en-US" sz="1200" i="1">
                                    <a:latin typeface="Cambria Math" panose="02040503050406030204" pitchFamily="18" charset="0"/>
                                  </a:rPr>
                                </m:ctrlPr>
                              </m:accPr>
                              <m:e>
                                <m:r>
                                  <a:rPr lang="en-US" sz="1200" i="1">
                                    <a:latin typeface="Cambria Math" panose="02040503050406030204" pitchFamily="18" charset="0"/>
                                  </a:rPr>
                                  <m:t>𝑋</m:t>
                                </m:r>
                              </m:e>
                            </m:acc>
                            <m:d>
                              <m:dPr>
                                <m:ctrlPr>
                                  <a:rPr lang="en-US" sz="1200" i="1">
                                    <a:latin typeface="Cambria Math" panose="02040503050406030204" pitchFamily="18" charset="0"/>
                                  </a:rPr>
                                </m:ctrlPr>
                              </m:dPr>
                              <m:e>
                                <m:r>
                                  <a:rPr lang="en-US" sz="1200" i="1">
                                    <a:latin typeface="Cambria Math" panose="02040503050406030204" pitchFamily="18" charset="0"/>
                                  </a:rPr>
                                  <m:t>𝑗</m:t>
                                </m:r>
                                <m:r>
                                  <a:rPr lang="en-US" sz="1200" i="1">
                                    <a:latin typeface="Cambria Math" panose="02040503050406030204" pitchFamily="18" charset="0"/>
                                  </a:rPr>
                                  <m:t>,</m:t>
                                </m:r>
                                <m:r>
                                  <a:rPr lang="en-US" sz="1200" i="1">
                                    <a:latin typeface="Cambria Math" panose="02040503050406030204" pitchFamily="18" charset="0"/>
                                  </a:rPr>
                                  <m:t>𝑖</m:t>
                                </m:r>
                              </m:e>
                            </m:d>
                            <m:r>
                              <a:rPr lang="en-US" sz="1200" i="1">
                                <a:latin typeface="Cambria Math" panose="02040503050406030204" pitchFamily="18" charset="0"/>
                              </a:rPr>
                              <m:t>−</m:t>
                            </m:r>
                            <m:acc>
                              <m:accPr>
                                <m:chr m:val="⃗"/>
                                <m:ctrlPr>
                                  <a:rPr lang="en-US" sz="1200" i="1">
                                    <a:latin typeface="Cambria Math" panose="02040503050406030204" pitchFamily="18" charset="0"/>
                                  </a:rPr>
                                </m:ctrlPr>
                              </m:accPr>
                              <m:e>
                                <m:r>
                                  <a:rPr lang="en-US" sz="1200" i="1">
                                    <a:latin typeface="Cambria Math" panose="02040503050406030204" pitchFamily="18" charset="0"/>
                                  </a:rPr>
                                  <m:t>𝑋</m:t>
                                </m:r>
                              </m:e>
                            </m:acc>
                            <m:r>
                              <a:rPr lang="en-US" sz="1200" i="1">
                                <a:latin typeface="Cambria Math" panose="02040503050406030204" pitchFamily="18" charset="0"/>
                              </a:rPr>
                              <m:t>(</m:t>
                            </m:r>
                            <m:r>
                              <a:rPr lang="en-US" sz="1200" i="1">
                                <a:latin typeface="Cambria Math" panose="02040503050406030204" pitchFamily="18" charset="0"/>
                              </a:rPr>
                              <m:t>𝑗</m:t>
                            </m:r>
                            <m:r>
                              <a:rPr lang="en-US" sz="1200" i="1">
                                <a:latin typeface="Cambria Math" panose="02040503050406030204" pitchFamily="18" charset="0"/>
                              </a:rPr>
                              <m:t>−1,</m:t>
                            </m:r>
                            <m:r>
                              <a:rPr lang="en-US" sz="1200" i="1">
                                <a:latin typeface="Cambria Math" panose="02040503050406030204" pitchFamily="18" charset="0"/>
                              </a:rPr>
                              <m:t>𝑖</m:t>
                            </m:r>
                            <m:r>
                              <a:rPr lang="en-US" sz="1200" i="1">
                                <a:latin typeface="Cambria Math" panose="02040503050406030204" pitchFamily="18" charset="0"/>
                              </a:rPr>
                              <m:t>))</m:t>
                            </m:r>
                          </m:e>
                          <m:sup>
                            <m:r>
                              <a:rPr lang="en-US" sz="1200" i="1">
                                <a:latin typeface="Cambria Math" panose="02040503050406030204" pitchFamily="18" charset="0"/>
                              </a:rPr>
                              <m:t>2</m:t>
                            </m:r>
                          </m:sup>
                        </m:sSup>
                      </m:e>
                    </m:rad>
                  </m:oMath>
                </a14:m>
                <a:endParaRPr lang="en-IN" b="1" dirty="0"/>
              </a:p>
              <a:p>
                <a:endParaRPr lang="en-IN"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1333" t="-1515"/>
                </a:stretch>
              </a:blipFill>
            </p:spPr>
            <p:txBody>
              <a:bodyPr/>
              <a:lstStyle/>
              <a:p>
                <a:r>
                  <a:rPr lang="en-US">
                    <a:noFill/>
                  </a:rPr>
                  <a:t> </a:t>
                </a:r>
              </a:p>
            </p:txBody>
          </p:sp>
        </mc:Fallback>
      </mc:AlternateContent>
      <p:pic>
        <p:nvPicPr>
          <p:cNvPr id="4" name="Picture 3" descr="C:\Users\Ayush Bandil\Desktop\chip thickness.png"/>
          <p:cNvPicPr/>
          <p:nvPr/>
        </p:nvPicPr>
        <p:blipFill rotWithShape="1">
          <a:blip r:embed="rId3" cstate="print">
            <a:extLst>
              <a:ext uri="{BEBA8EAE-BF5A-486C-A8C5-ECC9F3942E4B}">
                <a14:imgProps xmlns:a14="http://schemas.microsoft.com/office/drawing/2010/main">
                  <a14:imgLayer r:embed="rId4">
                    <a14:imgEffect>
                      <a14:artisticCutout/>
                    </a14:imgEffect>
                  </a14:imgLayer>
                </a14:imgProps>
              </a:ext>
              <a:ext uri="{28A0092B-C50C-407E-A947-70E740481C1C}">
                <a14:useLocalDpi xmlns:a14="http://schemas.microsoft.com/office/drawing/2010/main" val="0"/>
              </a:ext>
            </a:extLst>
          </a:blip>
          <a:srcRect l="7748" t="2609" r="16731" b="4021"/>
          <a:stretch/>
        </p:blipFill>
        <p:spPr bwMode="auto">
          <a:xfrm>
            <a:off x="796832" y="4305482"/>
            <a:ext cx="3331029" cy="2009140"/>
          </a:xfrm>
          <a:prstGeom prst="rect">
            <a:avLst/>
          </a:prstGeom>
          <a:noFill/>
          <a:ln>
            <a:noFill/>
          </a:ln>
          <a:extLst>
            <a:ext uri="{53640926-AAD7-44D8-BBD7-CCE9431645EC}">
              <a14:shadowObscured xmlns:a14="http://schemas.microsoft.com/office/drawing/2010/main"/>
            </a:ext>
          </a:extLst>
        </p:spPr>
      </p:pic>
      <p:pic>
        <p:nvPicPr>
          <p:cNvPr id="7" name="Picture 6" descr="C:\Users\Ayush Bandil\Desktop\chip width.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37330" y="4206044"/>
            <a:ext cx="4178300" cy="2038350"/>
          </a:xfrm>
          <a:prstGeom prst="rect">
            <a:avLst/>
          </a:prstGeom>
          <a:noFill/>
          <a:ln>
            <a:noFill/>
          </a:ln>
        </p:spPr>
      </p:pic>
      <p:pic>
        <p:nvPicPr>
          <p:cNvPr id="8" name="Picture 7" descr="C:\Users\Ayush Bandil\Desktop\chip length.png"/>
          <p:cNvPicPr/>
          <p:nvPr/>
        </p:nvPicPr>
        <p:blipFill rotWithShape="1">
          <a:blip r:embed="rId6">
            <a:extLst>
              <a:ext uri="{28A0092B-C50C-407E-A947-70E740481C1C}">
                <a14:useLocalDpi xmlns:a14="http://schemas.microsoft.com/office/drawing/2010/main" val="0"/>
              </a:ext>
            </a:extLst>
          </a:blip>
          <a:srcRect t="8897" r="2225" b="3271"/>
          <a:stretch/>
        </p:blipFill>
        <p:spPr bwMode="auto">
          <a:xfrm>
            <a:off x="8358414" y="4279356"/>
            <a:ext cx="3339415" cy="202374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950840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900" dirty="0" smtClean="0"/>
              <a:t>STEP 7: EDGE </a:t>
            </a:r>
            <a:r>
              <a:rPr lang="en-IN" sz="3900" dirty="0"/>
              <a:t>AND CUTTING FORCE COEFFICIENTS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097280" y="1924104"/>
                <a:ext cx="10058400" cy="4398313"/>
              </a:xfrm>
            </p:spPr>
            <p:txBody>
              <a:bodyPr numCol="2">
                <a:noAutofit/>
              </a:bodyPr>
              <a:lstStyle/>
              <a:p>
                <a:pPr lvl="0" algn="ctr"/>
                <a:r>
                  <a:rPr lang="en-US" b="1" dirty="0" smtClean="0"/>
                  <a:t>EDGE FORCES</a:t>
                </a:r>
                <a:r>
                  <a:rPr lang="en-US" dirty="0" smtClean="0"/>
                  <a:t> </a:t>
                </a:r>
              </a:p>
              <a:p>
                <a:pPr lvl="0"/>
                <a:r>
                  <a:rPr lang="en-US" i="1" dirty="0" smtClean="0"/>
                  <a:t>Rubbing </a:t>
                </a:r>
                <a:r>
                  <a:rPr lang="en-US" i="1" dirty="0"/>
                  <a:t>of the tool against the </a:t>
                </a:r>
                <a:r>
                  <a:rPr lang="en-US" i="1" dirty="0" smtClean="0"/>
                  <a:t>workpiece material</a:t>
                </a:r>
              </a:p>
              <a:p>
                <a:pPr lvl="0"/>
                <a:r>
                  <a:rPr lang="en-US" dirty="0"/>
                  <a:t>F</a:t>
                </a:r>
                <a:r>
                  <a:rPr lang="en-US" dirty="0" smtClean="0"/>
                  <a:t>or Ti</a:t>
                </a:r>
                <a:r>
                  <a:rPr lang="en-US" baseline="-25000" dirty="0" smtClean="0"/>
                  <a:t>6</a:t>
                </a:r>
                <a:r>
                  <a:rPr lang="en-US" dirty="0" smtClean="0"/>
                  <a:t>Al</a:t>
                </a:r>
                <a:r>
                  <a:rPr lang="en-US" baseline="-25000" dirty="0" smtClean="0"/>
                  <a:t>4</a:t>
                </a:r>
                <a:r>
                  <a:rPr lang="en-US" dirty="0" smtClean="0"/>
                  <a:t>V, finding </a:t>
                </a:r>
                <a:r>
                  <a:rPr lang="en-US" dirty="0"/>
                  <a:t>a regression model </a:t>
                </a:r>
                <a:r>
                  <a:rPr lang="en-US" dirty="0" smtClean="0"/>
                  <a:t>using experimental results</a:t>
                </a:r>
              </a:p>
              <a:p>
                <a:pPr lvl="0"/>
                <a:r>
                  <a:rPr lang="en-US" dirty="0"/>
                  <a:t>The </a:t>
                </a:r>
                <a:r>
                  <a:rPr lang="en-US" dirty="0" smtClean="0"/>
                  <a:t>coefficients are defined force per unit length </a:t>
                </a:r>
              </a:p>
              <a:p>
                <a:pPr lvl="0"/>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𝑡𝑒</m:t>
                        </m:r>
                      </m:sub>
                    </m:sSub>
                    <m:r>
                      <a:rPr lang="en-US" i="1">
                        <a:latin typeface="Cambria Math" panose="02040503050406030204" pitchFamily="18" charset="0"/>
                      </a:rPr>
                      <m:t>=24</m:t>
                    </m:r>
                    <m:r>
                      <a:rPr lang="en-US" i="1">
                        <a:latin typeface="Cambria Math" panose="02040503050406030204" pitchFamily="18" charset="0"/>
                      </a:rPr>
                      <m:t>𝑁</m:t>
                    </m:r>
                    <m:r>
                      <a:rPr lang="en-US" i="1">
                        <a:latin typeface="Cambria Math" panose="02040503050406030204" pitchFamily="18" charset="0"/>
                      </a:rPr>
                      <m:t>/</m:t>
                    </m:r>
                    <m:r>
                      <a:rPr lang="en-US" i="1">
                        <a:latin typeface="Cambria Math" panose="02040503050406030204" pitchFamily="18" charset="0"/>
                      </a:rPr>
                      <m:t>𝑚𝑚</m:t>
                    </m:r>
                  </m:oMath>
                </a14:m>
                <a:r>
                  <a:rPr lang="en-US" dirty="0" smtClean="0"/>
                  <a:t> </a:t>
                </a:r>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𝑟𝑒</m:t>
                        </m:r>
                      </m:sub>
                    </m:sSub>
                    <m:r>
                      <a:rPr lang="en-US" i="1">
                        <a:latin typeface="Cambria Math" panose="02040503050406030204" pitchFamily="18" charset="0"/>
                      </a:rPr>
                      <m:t>=43</m:t>
                    </m:r>
                    <m:r>
                      <a:rPr lang="en-US" i="1">
                        <a:latin typeface="Cambria Math" panose="02040503050406030204" pitchFamily="18" charset="0"/>
                      </a:rPr>
                      <m:t>𝑁</m:t>
                    </m:r>
                    <m:r>
                      <a:rPr lang="en-US" i="1">
                        <a:latin typeface="Cambria Math" panose="02040503050406030204" pitchFamily="18" charset="0"/>
                      </a:rPr>
                      <m:t>/</m:t>
                    </m:r>
                    <m:r>
                      <a:rPr lang="en-US" i="1">
                        <a:latin typeface="Cambria Math" panose="02040503050406030204" pitchFamily="18" charset="0"/>
                      </a:rPr>
                      <m:t>𝑚𝑚</m:t>
                    </m:r>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𝑎𝑒</m:t>
                        </m:r>
                      </m:sub>
                    </m:sSub>
                    <m:r>
                      <a:rPr lang="en-US" i="1">
                        <a:latin typeface="Cambria Math" panose="02040503050406030204" pitchFamily="18" charset="0"/>
                      </a:rPr>
                      <m:t>=0</m:t>
                    </m:r>
                    <m:r>
                      <a:rPr lang="en-US" i="1">
                        <a:latin typeface="Cambria Math" panose="02040503050406030204" pitchFamily="18" charset="0"/>
                      </a:rPr>
                      <m:t>𝑁</m:t>
                    </m:r>
                    <m:r>
                      <a:rPr lang="en-US" i="1">
                        <a:latin typeface="Cambria Math" panose="02040503050406030204" pitchFamily="18" charset="0"/>
                      </a:rPr>
                      <m:t>/</m:t>
                    </m:r>
                    <m:r>
                      <a:rPr lang="en-US" i="1">
                        <a:latin typeface="Cambria Math" panose="02040503050406030204" pitchFamily="18" charset="0"/>
                      </a:rPr>
                      <m:t>𝑚𝑚</m:t>
                    </m:r>
                  </m:oMath>
                </a14:m>
                <a:endParaRPr lang="en-US" dirty="0" smtClean="0"/>
              </a:p>
              <a:p>
                <a:r>
                  <a:rPr lang="en-US" sz="1200" i="1" dirty="0" smtClean="0"/>
                  <a:t>Ref: E</a:t>
                </a:r>
                <a:r>
                  <a:rPr lang="en-US" sz="1200" i="1" dirty="0"/>
                  <a:t>. </a:t>
                </a:r>
                <a:r>
                  <a:rPr lang="en-US" sz="1200" i="1" dirty="0" err="1"/>
                  <a:t>Budak</a:t>
                </a:r>
                <a:r>
                  <a:rPr lang="en-US" sz="1200" i="1" dirty="0"/>
                  <a:t> and E. </a:t>
                </a:r>
                <a:r>
                  <a:rPr lang="en-US" sz="1200" i="1" dirty="0" err="1"/>
                  <a:t>Ozturk</a:t>
                </a:r>
                <a:r>
                  <a:rPr lang="en-US" sz="1200" i="1" dirty="0"/>
                  <a:t>, "Modeling of 5-axis Milling </a:t>
                </a:r>
                <a:r>
                  <a:rPr lang="en-US" sz="1200" i="1" dirty="0" smtClean="0"/>
                  <a:t>Processes</a:t>
                </a:r>
                <a:endParaRPr lang="en-US" dirty="0" smtClean="0"/>
              </a:p>
              <a:p>
                <a:pPr algn="ctr"/>
                <a:r>
                  <a:rPr lang="en-US" b="1" dirty="0" smtClean="0"/>
                  <a:t>CUTTING FORCES</a:t>
                </a:r>
              </a:p>
              <a:p>
                <a:r>
                  <a:rPr lang="en-US" i="1" dirty="0" smtClean="0"/>
                  <a:t>Shearing </a:t>
                </a:r>
                <a:r>
                  <a:rPr lang="en-US" i="1" dirty="0"/>
                  <a:t>of the workpiece material in the shear zone</a:t>
                </a:r>
              </a:p>
              <a:p>
                <a:pPr lvl="0"/>
                <a:r>
                  <a:rPr lang="en-US" dirty="0" smtClean="0"/>
                  <a:t>Coefficients are defined forces per unit chip area.</a:t>
                </a:r>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𝑡𝑐</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𝜏</m:t>
                        </m:r>
                      </m:num>
                      <m:den>
                        <m:r>
                          <a:rPr lang="en-US" i="1">
                            <a:latin typeface="Cambria Math" panose="02040503050406030204" pitchFamily="18" charset="0"/>
                          </a:rPr>
                          <m:t>𝑠𝑖𝑛</m:t>
                        </m:r>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𝑛</m:t>
                            </m:r>
                          </m:sub>
                        </m:sSub>
                      </m:den>
                    </m:f>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𝑛</m:t>
                                </m:r>
                              </m:sub>
                            </m:sSub>
                            <m:r>
                              <a:rPr lang="en-US" i="1">
                                <a:latin typeface="Cambria Math" panose="02040503050406030204" pitchFamily="18" charset="0"/>
                              </a:rPr>
                              <m:t>)</m:t>
                            </m:r>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𝑐</m:t>
                                </m:r>
                              </m:sub>
                            </m:sSub>
                          </m:e>
                        </m:func>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𝑛</m:t>
                                </m:r>
                              </m:sub>
                            </m:sSub>
                          </m:e>
                        </m:func>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r>
                              <a:rPr lang="en-US" i="1">
                                <a:latin typeface="Cambria Math" panose="02040503050406030204" pitchFamily="18" charset="0"/>
                              </a:rPr>
                              <m:t>𝑖</m:t>
                            </m:r>
                          </m:e>
                        </m:func>
                      </m:num>
                      <m:den>
                        <m:r>
                          <a:rPr lang="en-US" i="1">
                            <a:latin typeface="Cambria Math" panose="02040503050406030204" pitchFamily="18" charset="0"/>
                          </a:rPr>
                          <m:t>𝑐</m:t>
                        </m:r>
                      </m:den>
                    </m:f>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𝑟𝑐</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𝜏</m:t>
                        </m:r>
                      </m:num>
                      <m:den>
                        <m:r>
                          <a:rPr lang="en-US" i="1">
                            <a:latin typeface="Cambria Math" panose="02040503050406030204" pitchFamily="18" charset="0"/>
                          </a:rPr>
                          <m:t>𝑠𝑖𝑛</m:t>
                        </m:r>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𝑛</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𝑖</m:t>
                            </m:r>
                          </m:e>
                        </m:func>
                      </m:den>
                    </m:f>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𝑛</m:t>
                                </m:r>
                              </m:sub>
                            </m:sSub>
                            <m:r>
                              <a:rPr lang="en-US" i="1">
                                <a:latin typeface="Cambria Math" panose="02040503050406030204" pitchFamily="18" charset="0"/>
                              </a:rPr>
                              <m:t>)</m:t>
                            </m:r>
                          </m:e>
                        </m:func>
                      </m:num>
                      <m:den>
                        <m:r>
                          <a:rPr lang="en-US" i="1">
                            <a:latin typeface="Cambria Math" panose="02040503050406030204" pitchFamily="18" charset="0"/>
                          </a:rPr>
                          <m:t>𝑐</m:t>
                        </m:r>
                      </m:den>
                    </m:f>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𝑎𝑐</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𝜏</m:t>
                        </m:r>
                      </m:num>
                      <m:den>
                        <m:r>
                          <a:rPr lang="en-US" i="1">
                            <a:latin typeface="Cambria Math" panose="02040503050406030204" pitchFamily="18" charset="0"/>
                          </a:rPr>
                          <m:t>𝑠𝑖𝑛</m:t>
                        </m:r>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𝑛</m:t>
                            </m:r>
                          </m:sub>
                        </m:sSub>
                      </m:den>
                    </m:f>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𝑛</m:t>
                                </m:r>
                              </m:sub>
                            </m:sSub>
                            <m:r>
                              <a:rPr lang="en-US" i="1">
                                <a:latin typeface="Cambria Math" panose="02040503050406030204" pitchFamily="18" charset="0"/>
                              </a:rPr>
                              <m:t>)</m:t>
                            </m:r>
                          </m:e>
                        </m:func>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r>
                              <a:rPr lang="en-US" i="1">
                                <a:latin typeface="Cambria Math" panose="02040503050406030204" pitchFamily="18" charset="0"/>
                              </a:rPr>
                              <m:t>𝑖</m:t>
                            </m:r>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𝑐</m:t>
                                </m:r>
                              </m:sub>
                            </m:sSub>
                          </m:e>
                        </m:func>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𝑛</m:t>
                                </m:r>
                              </m:sub>
                            </m:sSub>
                          </m:e>
                        </m:func>
                      </m:num>
                      <m:den>
                        <m:r>
                          <a:rPr lang="en-US" i="1">
                            <a:latin typeface="Cambria Math" panose="02040503050406030204" pitchFamily="18" charset="0"/>
                          </a:rPr>
                          <m:t>𝑐</m:t>
                        </m:r>
                      </m:den>
                    </m:f>
                  </m:oMath>
                </a14:m>
                <a:endParaRPr lang="en-US" dirty="0"/>
              </a:p>
              <a:p>
                <a14:m>
                  <m:oMath xmlns:m="http://schemas.openxmlformats.org/officeDocument/2006/math">
                    <m:r>
                      <a:rPr lang="en-US" sz="1600" i="1">
                        <a:latin typeface="Cambria Math" panose="02040503050406030204" pitchFamily="18" charset="0"/>
                      </a:rPr>
                      <m:t>𝑊h𝑒𝑟𝑒</m:t>
                    </m:r>
                    <m:r>
                      <a:rPr lang="en-US" sz="1600" i="1">
                        <a:latin typeface="Cambria Math" panose="02040503050406030204" pitchFamily="18" charset="0"/>
                      </a:rPr>
                      <m:t>,  </m:t>
                    </m:r>
                    <m:r>
                      <a:rPr lang="en-US" sz="1600" i="1">
                        <a:latin typeface="Cambria Math" panose="02040503050406030204" pitchFamily="18" charset="0"/>
                      </a:rPr>
                      <m:t>𝑐</m:t>
                    </m:r>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func>
                          <m:funcPr>
                            <m:ctrlPr>
                              <a:rPr lang="en-US" sz="1600" i="1">
                                <a:latin typeface="Cambria Math" panose="02040503050406030204" pitchFamily="18" charset="0"/>
                              </a:rPr>
                            </m:ctrlPr>
                          </m:funcPr>
                          <m:fName>
                            <m:sSup>
                              <m:sSupPr>
                                <m:ctrlPr>
                                  <a:rPr lang="en-US" sz="1600" i="1">
                                    <a:latin typeface="Cambria Math" panose="02040503050406030204" pitchFamily="18" charset="0"/>
                                  </a:rPr>
                                </m:ctrlPr>
                              </m:sSupPr>
                              <m:e>
                                <m:r>
                                  <m:rPr>
                                    <m:sty m:val="p"/>
                                  </m:rPr>
                                  <a:rPr lang="en-US" sz="1600">
                                    <a:latin typeface="Cambria Math" panose="02040503050406030204" pitchFamily="18" charset="0"/>
                                  </a:rPr>
                                  <m:t>cos</m:t>
                                </m:r>
                              </m:e>
                              <m:sup>
                                <m:r>
                                  <a:rPr lang="en-US" sz="1600" i="1">
                                    <a:latin typeface="Cambria Math" panose="02040503050406030204" pitchFamily="18" charset="0"/>
                                  </a:rPr>
                                  <m:t>2</m:t>
                                </m:r>
                              </m:sup>
                            </m:sSup>
                          </m:fName>
                          <m:e>
                            <m:r>
                              <a:rPr lang="en-US" sz="1600" i="1">
                                <a:latin typeface="Cambria Math" panose="02040503050406030204" pitchFamily="18" charset="0"/>
                              </a:rPr>
                              <m:t>(</m:t>
                            </m:r>
                            <m:sSub>
                              <m:sSubPr>
                                <m:ctrlPr>
                                  <a:rPr lang="en-US" sz="1600" i="1">
                                    <a:latin typeface="Cambria Math" panose="02040503050406030204" pitchFamily="18" charset="0"/>
                                  </a:rPr>
                                </m:ctrlPr>
                              </m:sSubPr>
                              <m:e>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𝑛</m:t>
                                    </m:r>
                                  </m:sub>
                                </m:sSub>
                                <m:r>
                                  <a:rPr lang="en-US" sz="1600" i="1">
                                    <a:latin typeface="Cambria Math" panose="02040503050406030204" pitchFamily="18" charset="0"/>
                                  </a:rPr>
                                  <m:t>+</m:t>
                                </m:r>
                                <m:r>
                                  <a:rPr lang="en-US" sz="1600" i="1">
                                    <a:latin typeface="Cambria Math" panose="02040503050406030204" pitchFamily="18" charset="0"/>
                                  </a:rPr>
                                  <m:t>𝛽</m:t>
                                </m:r>
                              </m:e>
                              <m:sub>
                                <m:r>
                                  <a:rPr lang="en-US" sz="1600" i="1">
                                    <a:latin typeface="Cambria Math" panose="02040503050406030204" pitchFamily="18" charset="0"/>
                                  </a:rPr>
                                  <m:t>𝑛</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𝛼</m:t>
                                </m:r>
                              </m:e>
                              <m:sub>
                                <m:r>
                                  <a:rPr lang="en-US" sz="1600" i="1">
                                    <a:latin typeface="Cambria Math" panose="02040503050406030204" pitchFamily="18" charset="0"/>
                                  </a:rPr>
                                  <m:t>𝑛</m:t>
                                </m:r>
                              </m:sub>
                            </m:sSub>
                            <m:r>
                              <a:rPr lang="en-US" sz="1600" i="1">
                                <a:latin typeface="Cambria Math" panose="02040503050406030204" pitchFamily="18" charset="0"/>
                              </a:rPr>
                              <m:t>)</m:t>
                            </m:r>
                          </m:e>
                        </m:func>
                        <m:r>
                          <a:rPr lang="en-US" sz="1600" i="1">
                            <a:latin typeface="Cambria Math" panose="02040503050406030204" pitchFamily="18" charset="0"/>
                          </a:rPr>
                          <m:t>+</m:t>
                        </m:r>
                        <m:func>
                          <m:funcPr>
                            <m:ctrlPr>
                              <a:rPr lang="en-US" sz="1600" i="1">
                                <a:latin typeface="Cambria Math" panose="02040503050406030204" pitchFamily="18" charset="0"/>
                              </a:rPr>
                            </m:ctrlPr>
                          </m:funcPr>
                          <m:fName>
                            <m:sSup>
                              <m:sSupPr>
                                <m:ctrlPr>
                                  <a:rPr lang="en-US" sz="1600" i="1">
                                    <a:latin typeface="Cambria Math" panose="02040503050406030204" pitchFamily="18" charset="0"/>
                                  </a:rPr>
                                </m:ctrlPr>
                              </m:sSupPr>
                              <m:e>
                                <m:r>
                                  <m:rPr>
                                    <m:sty m:val="p"/>
                                  </m:rPr>
                                  <a:rPr lang="en-US" sz="1600">
                                    <a:latin typeface="Cambria Math" panose="02040503050406030204" pitchFamily="18" charset="0"/>
                                  </a:rPr>
                                  <m:t>tan</m:t>
                                </m:r>
                              </m:e>
                              <m:sup>
                                <m:r>
                                  <a:rPr lang="en-US" sz="1600" i="1">
                                    <a:latin typeface="Cambria Math" panose="02040503050406030204" pitchFamily="18" charset="0"/>
                                  </a:rPr>
                                  <m:t>2</m:t>
                                </m:r>
                              </m:sup>
                            </m:sSup>
                          </m:fName>
                          <m:e>
                            <m:sSub>
                              <m:sSubPr>
                                <m:ctrlPr>
                                  <a:rPr lang="en-US" sz="1600" i="1">
                                    <a:latin typeface="Cambria Math" panose="02040503050406030204" pitchFamily="18" charset="0"/>
                                  </a:rPr>
                                </m:ctrlPr>
                              </m:sSubPr>
                              <m:e>
                                <m:r>
                                  <a:rPr lang="en-US" sz="1600" i="1">
                                    <a:latin typeface="Cambria Math" panose="02040503050406030204" pitchFamily="18" charset="0"/>
                                  </a:rPr>
                                  <m:t>𝜂</m:t>
                                </m:r>
                              </m:e>
                              <m:sub>
                                <m:r>
                                  <a:rPr lang="en-US" sz="1600" i="1">
                                    <a:latin typeface="Cambria Math" panose="02040503050406030204" pitchFamily="18" charset="0"/>
                                  </a:rPr>
                                  <m:t>𝑐</m:t>
                                </m:r>
                              </m:sub>
                            </m:sSub>
                          </m:e>
                        </m:func>
                        <m:func>
                          <m:funcPr>
                            <m:ctrlPr>
                              <a:rPr lang="en-US" sz="1600" i="1">
                                <a:latin typeface="Cambria Math" panose="02040503050406030204" pitchFamily="18" charset="0"/>
                              </a:rPr>
                            </m:ctrlPr>
                          </m:funcPr>
                          <m:fName>
                            <m:sSup>
                              <m:sSupPr>
                                <m:ctrlPr>
                                  <a:rPr lang="en-US" sz="1600" i="1">
                                    <a:latin typeface="Cambria Math" panose="02040503050406030204" pitchFamily="18" charset="0"/>
                                  </a:rPr>
                                </m:ctrlPr>
                              </m:sSupPr>
                              <m:e>
                                <m:r>
                                  <m:rPr>
                                    <m:sty m:val="p"/>
                                  </m:rPr>
                                  <a:rPr lang="en-US" sz="1600">
                                    <a:latin typeface="Cambria Math" panose="02040503050406030204" pitchFamily="18" charset="0"/>
                                  </a:rPr>
                                  <m:t>sin</m:t>
                                </m:r>
                              </m:e>
                              <m:sup>
                                <m:r>
                                  <a:rPr lang="en-US" sz="1600" i="1">
                                    <a:latin typeface="Cambria Math" panose="02040503050406030204" pitchFamily="18" charset="0"/>
                                  </a:rPr>
                                  <m:t>2</m:t>
                                </m:r>
                              </m:sup>
                            </m:sSup>
                          </m:fName>
                          <m:e>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𝑛</m:t>
                                </m:r>
                              </m:sub>
                            </m:sSub>
                          </m:e>
                        </m:func>
                      </m:e>
                    </m:rad>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097280" y="1924104"/>
                <a:ext cx="10058400" cy="4398313"/>
              </a:xfrm>
              <a:blipFill>
                <a:blip r:embed="rId2"/>
                <a:stretch>
                  <a:fillRect l="-606" t="-1526" r="-1273"/>
                </a:stretch>
              </a:blipFill>
            </p:spPr>
            <p:txBody>
              <a:bodyPr/>
              <a:lstStyle/>
              <a:p>
                <a:r>
                  <a:rPr lang="en-US">
                    <a:noFill/>
                  </a:rPr>
                  <a:t> </a:t>
                </a:r>
              </a:p>
            </p:txBody>
          </p:sp>
        </mc:Fallback>
      </mc:AlternateContent>
    </p:spTree>
    <p:extLst>
      <p:ext uri="{BB962C8B-B14F-4D97-AF65-F5344CB8AC3E}">
        <p14:creationId xmlns:p14="http://schemas.microsoft.com/office/powerpoint/2010/main" val="327418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25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25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25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25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25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25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250"/>
                                        <p:tgtEl>
                                          <p:spTgt spid="4">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fade">
                                      <p:cBhvr>
                                        <p:cTn id="33" dur="250"/>
                                        <p:tgtEl>
                                          <p:spTgt spid="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animEffect transition="in" filter="fade">
                                      <p:cBhvr>
                                        <p:cTn id="36" dur="250"/>
                                        <p:tgtEl>
                                          <p:spTgt spid="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Effect transition="in" filter="fade">
                                      <p:cBhvr>
                                        <p:cTn id="39" dur="250"/>
                                        <p:tgtEl>
                                          <p:spTgt spid="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11" end="11"/>
                                            </p:txEl>
                                          </p:spTgt>
                                        </p:tgtEl>
                                        <p:attrNameLst>
                                          <p:attrName>style.visibility</p:attrName>
                                        </p:attrNameLst>
                                      </p:cBhvr>
                                      <p:to>
                                        <p:strVal val="visible"/>
                                      </p:to>
                                    </p:set>
                                    <p:animEffect transition="in" filter="fade">
                                      <p:cBhvr>
                                        <p:cTn id="42" dur="250"/>
                                        <p:tgtEl>
                                          <p:spTgt spid="4">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animEffect transition="in" filter="fade">
                                      <p:cBhvr>
                                        <p:cTn id="45" dur="250"/>
                                        <p:tgtEl>
                                          <p:spTgt spid="4">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3" end="13"/>
                                            </p:txEl>
                                          </p:spTgt>
                                        </p:tgtEl>
                                        <p:attrNameLst>
                                          <p:attrName>style.visibility</p:attrName>
                                        </p:attrNameLst>
                                      </p:cBhvr>
                                      <p:to>
                                        <p:strVal val="visible"/>
                                      </p:to>
                                    </p:set>
                                    <p:animEffect transition="in" filter="fade">
                                      <p:cBhvr>
                                        <p:cTn id="48" dur="250"/>
                                        <p:tgtEl>
                                          <p:spTgt spid="4">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4" end="14"/>
                                            </p:txEl>
                                          </p:spTgt>
                                        </p:tgtEl>
                                        <p:attrNameLst>
                                          <p:attrName>style.visibility</p:attrName>
                                        </p:attrNameLst>
                                      </p:cBhvr>
                                      <p:to>
                                        <p:strVal val="visible"/>
                                      </p:to>
                                    </p:set>
                                    <p:animEffect transition="in" filter="fade">
                                      <p:cBhvr>
                                        <p:cTn id="51" dur="25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STEP 8: ELEMENTAL FORCES AND TORQUE</a:t>
            </a:r>
            <a:endParaRPr lang="en-US" sz="4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US" dirty="0" smtClean="0"/>
                  <a:t>Total forces on any cutting element is the vector sum of cutting and shear force. The elemental tangential, radial and radial force acting on the cutting edge are expressed as:</a:t>
                </a:r>
                <a:endParaRPr lang="en-US" dirty="0"/>
              </a:p>
              <a:p>
                <a14:m>
                  <m:oMath xmlns:m="http://schemas.openxmlformats.org/officeDocument/2006/math">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𝑡</m:t>
                        </m:r>
                      </m:sub>
                    </m:sSub>
                    <m:d>
                      <m:dPr>
                        <m:ctrlPr>
                          <a:rPr lang="en-US" i="1">
                            <a:latin typeface="Cambria Math" panose="02040503050406030204" pitchFamily="18" charset="0"/>
                          </a:rPr>
                        </m:ctrlPr>
                      </m:dPr>
                      <m:e>
                        <m:r>
                          <a:rPr lang="en-US" i="1">
                            <a:latin typeface="Cambria Math" panose="02040503050406030204" pitchFamily="18" charset="0"/>
                          </a:rPr>
                          <m:t>𝜃</m:t>
                        </m:r>
                        <m:r>
                          <a:rPr lang="en-US" i="1">
                            <a:latin typeface="Cambria Math" panose="02040503050406030204" pitchFamily="18" charset="0"/>
                          </a:rPr>
                          <m:t>,</m:t>
                        </m:r>
                        <m:r>
                          <a:rPr lang="en-US" i="1">
                            <a:latin typeface="Cambria Math" panose="02040503050406030204" pitchFamily="18" charset="0"/>
                          </a:rPr>
                          <m:t>𝑧</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𝑡𝑒</m:t>
                        </m:r>
                      </m:sub>
                    </m:sSub>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𝑐</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𝑡𝑐</m:t>
                        </m:r>
                      </m:sub>
                    </m:sSub>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𝑛𝑐</m:t>
                        </m:r>
                      </m:sub>
                    </m:sSub>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r>
                      <a:rPr lang="en-US" i="1">
                        <a:latin typeface="Cambria Math" panose="02040503050406030204" pitchFamily="18" charset="0"/>
                      </a:rPr>
                      <m:t>𝜓</m:t>
                    </m:r>
                    <m:r>
                      <a:rPr lang="en-US" i="1">
                        <a:latin typeface="Cambria Math" panose="02040503050406030204" pitchFamily="18" charset="0"/>
                      </a:rPr>
                      <m:t>,</m:t>
                    </m:r>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𝑐</m:t>
                        </m:r>
                      </m:sub>
                    </m:sSub>
                  </m:oMath>
                </a14:m>
                <a:endParaRPr lang="en-US" dirty="0"/>
              </a:p>
              <a:p>
                <a14:m>
                  <m:oMath xmlns:m="http://schemas.openxmlformats.org/officeDocument/2006/math">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𝑟</m:t>
                        </m:r>
                      </m:sub>
                    </m:sSub>
                    <m:d>
                      <m:dPr>
                        <m:ctrlPr>
                          <a:rPr lang="en-US" i="1">
                            <a:latin typeface="Cambria Math" panose="02040503050406030204" pitchFamily="18" charset="0"/>
                          </a:rPr>
                        </m:ctrlPr>
                      </m:dPr>
                      <m:e>
                        <m:r>
                          <a:rPr lang="en-US" i="1">
                            <a:latin typeface="Cambria Math" panose="02040503050406030204" pitchFamily="18" charset="0"/>
                          </a:rPr>
                          <m:t>𝜃</m:t>
                        </m:r>
                        <m:r>
                          <a:rPr lang="en-US" i="1">
                            <a:latin typeface="Cambria Math" panose="02040503050406030204" pitchFamily="18" charset="0"/>
                          </a:rPr>
                          <m:t>,</m:t>
                        </m:r>
                        <m:r>
                          <a:rPr lang="en-US" i="1">
                            <a:latin typeface="Cambria Math" panose="02040503050406030204" pitchFamily="18" charset="0"/>
                          </a:rPr>
                          <m:t>𝑧</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𝑟𝑒</m:t>
                        </m:r>
                      </m:sub>
                    </m:sSub>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𝑐</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𝑟𝑐</m:t>
                        </m:r>
                      </m:sub>
                    </m:sSub>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𝑛𝑐</m:t>
                        </m:r>
                      </m:sub>
                    </m:sSub>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r>
                      <a:rPr lang="en-US" i="1">
                        <a:latin typeface="Cambria Math" panose="02040503050406030204" pitchFamily="18" charset="0"/>
                      </a:rPr>
                      <m:t>𝜓</m:t>
                    </m:r>
                    <m:r>
                      <a:rPr lang="en-US" i="1">
                        <a:latin typeface="Cambria Math" panose="02040503050406030204" pitchFamily="18" charset="0"/>
                      </a:rPr>
                      <m:t>,</m:t>
                    </m:r>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𝑐</m:t>
                        </m:r>
                      </m:sub>
                    </m:sSub>
                  </m:oMath>
                </a14:m>
                <a:endParaRPr lang="en-US" dirty="0"/>
              </a:p>
              <a:p>
                <a14:m>
                  <m:oMath xmlns:m="http://schemas.openxmlformats.org/officeDocument/2006/math">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𝑎</m:t>
                        </m:r>
                      </m:sub>
                    </m:sSub>
                    <m:d>
                      <m:dPr>
                        <m:ctrlPr>
                          <a:rPr lang="en-US" i="1">
                            <a:latin typeface="Cambria Math" panose="02040503050406030204" pitchFamily="18" charset="0"/>
                          </a:rPr>
                        </m:ctrlPr>
                      </m:dPr>
                      <m:e>
                        <m:r>
                          <a:rPr lang="en-US" i="1">
                            <a:latin typeface="Cambria Math" panose="02040503050406030204" pitchFamily="18" charset="0"/>
                          </a:rPr>
                          <m:t>𝜃</m:t>
                        </m:r>
                        <m:r>
                          <a:rPr lang="en-US" i="1">
                            <a:latin typeface="Cambria Math" panose="02040503050406030204" pitchFamily="18" charset="0"/>
                          </a:rPr>
                          <m:t>,</m:t>
                        </m:r>
                        <m:r>
                          <a:rPr lang="en-US" i="1">
                            <a:latin typeface="Cambria Math" panose="02040503050406030204" pitchFamily="18" charset="0"/>
                          </a:rPr>
                          <m:t>𝑧</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𝑡𝑎</m:t>
                        </m:r>
                      </m:sub>
                    </m:sSub>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𝑐</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𝑡𝑎</m:t>
                        </m:r>
                      </m:sub>
                    </m:sSub>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𝑛𝑐</m:t>
                        </m:r>
                      </m:sub>
                    </m:sSub>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r>
                      <a:rPr lang="en-US" i="1">
                        <a:latin typeface="Cambria Math" panose="02040503050406030204" pitchFamily="18" charset="0"/>
                      </a:rPr>
                      <m:t>𝜓</m:t>
                    </m:r>
                    <m:r>
                      <a:rPr lang="en-US" i="1">
                        <a:latin typeface="Cambria Math" panose="02040503050406030204" pitchFamily="18" charset="0"/>
                      </a:rPr>
                      <m:t>,</m:t>
                    </m:r>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𝑐</m:t>
                        </m:r>
                      </m:sub>
                    </m:sSub>
                  </m:oMath>
                </a14:m>
                <a:endParaRPr lang="en-US" dirty="0"/>
              </a:p>
              <a:p>
                <a:r>
                  <a:rPr lang="en-US" dirty="0"/>
                  <a:t>Where, </a:t>
                </a:r>
              </a:p>
              <a:p>
                <a14:m>
                  <m:oMath xmlns:m="http://schemas.openxmlformats.org/officeDocument/2006/math">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𝑐</m:t>
                        </m:r>
                      </m:sub>
                    </m:sSub>
                    <m:r>
                      <a:rPr lang="en-US" i="1">
                        <a:latin typeface="Cambria Math" panose="02040503050406030204" pitchFamily="18" charset="0"/>
                      </a:rPr>
                      <m:t>=</m:t>
                    </m:r>
                    <m:r>
                      <a:rPr lang="en-US" i="1">
                        <a:latin typeface="Cambria Math" panose="02040503050406030204" pitchFamily="18" charset="0"/>
                      </a:rPr>
                      <m:t>𝐿𝐺</m:t>
                    </m:r>
                    <m:r>
                      <a:rPr lang="en-US" i="1">
                        <a:latin typeface="Cambria Math" panose="02040503050406030204" pitchFamily="18" charset="0"/>
                      </a:rPr>
                      <m:t>.</m:t>
                    </m:r>
                    <m:r>
                      <a:rPr lang="en-US" i="1">
                        <a:latin typeface="Cambria Math" panose="02040503050406030204" pitchFamily="18" charset="0"/>
                      </a:rPr>
                      <m:t>𝑑𝑆</m:t>
                    </m:r>
                  </m:oMath>
                </a14:m>
                <a:endParaRPr lang="en-US" dirty="0"/>
              </a:p>
              <a:p>
                <a14:m>
                  <m:oMath xmlns:m="http://schemas.openxmlformats.org/officeDocument/2006/math">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𝑐</m:t>
                        </m:r>
                      </m:sub>
                    </m:sSub>
                    <m:r>
                      <a:rPr lang="en-US" i="1">
                        <a:latin typeface="Cambria Math" panose="02040503050406030204" pitchFamily="18" charset="0"/>
                      </a:rPr>
                      <m:t>=</m:t>
                    </m:r>
                    <m:r>
                      <a:rPr lang="en-US" i="1">
                        <a:latin typeface="Cambria Math" panose="02040503050406030204" pitchFamily="18" charset="0"/>
                      </a:rPr>
                      <m:t>𝐿𝐺</m:t>
                    </m:r>
                    <m:r>
                      <a:rPr lang="en-US" i="1">
                        <a:latin typeface="Cambria Math" panose="02040503050406030204" pitchFamily="18" charset="0"/>
                      </a:rPr>
                      <m:t>.</m:t>
                    </m:r>
                    <m:r>
                      <a:rPr lang="en-US" i="1">
                        <a:latin typeface="Cambria Math" panose="02040503050406030204" pitchFamily="18" charset="0"/>
                      </a:rPr>
                      <m:t>𝑑𝑏</m:t>
                    </m:r>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𝑛𝑐</m:t>
                        </m:r>
                      </m:sub>
                    </m:sSub>
                    <m:r>
                      <a:rPr lang="en-US" b="0" i="1" smtClean="0">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rPr>
                      <m:t>𝐿𝐺</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𝑛</m:t>
                        </m:r>
                      </m:sub>
                    </m:sSub>
                  </m:oMath>
                </a14:m>
                <a:endParaRPr lang="en-US" dirty="0"/>
              </a:p>
              <a:p>
                <a:r>
                  <a:rPr lang="en-US" dirty="0"/>
                  <a:t>Logical matrix is multiplied by chip dimensions to nullify the effect of points not lying the cutting zone and only consider the points lying in the cutting zone.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73" t="-1667" r="-121" b="-303"/>
                </a:stretch>
              </a:blipFill>
            </p:spPr>
            <p:txBody>
              <a:bodyPr/>
              <a:lstStyle/>
              <a:p>
                <a:r>
                  <a:rPr lang="en-US">
                    <a:noFill/>
                  </a:rPr>
                  <a:t> </a:t>
                </a:r>
              </a:p>
            </p:txBody>
          </p:sp>
        </mc:Fallback>
      </mc:AlternateContent>
    </p:spTree>
    <p:extLst>
      <p:ext uri="{BB962C8B-B14F-4D97-AF65-F5344CB8AC3E}">
        <p14:creationId xmlns:p14="http://schemas.microsoft.com/office/powerpoint/2010/main" val="194533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STEP 9: FORCE CALCULATION IN TCS and FCN</a:t>
            </a:r>
            <a:endParaRPr lang="en-US" sz="4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93862"/>
                <a:ext cx="10058400" cy="4023360"/>
              </a:xfrm>
            </p:spPr>
            <p:txBody>
              <a:bodyPr>
                <a:normAutofit/>
              </a:bodyPr>
              <a:lstStyle/>
              <a:p>
                <a:pPr algn="ctr"/>
                <a14:m>
                  <m:oMath xmlns:m="http://schemas.openxmlformats.org/officeDocument/2006/math">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𝑥</m:t>
                                      </m:r>
                                    </m:sub>
                                  </m:sSub>
                                </m:e>
                              </m:mr>
                              <m:mr>
                                <m:e>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𝑦</m:t>
                                      </m:r>
                                    </m:sub>
                                  </m:sSub>
                                </m:e>
                              </m:mr>
                              <m:mr>
                                <m:e>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𝑧</m:t>
                                      </m:r>
                                    </m:sub>
                                  </m:sSub>
                                </m:e>
                              </m:mr>
                            </m:m>
                          </m:e>
                        </m:d>
                      </m:e>
                      <m:sub>
                        <m:r>
                          <a:rPr lang="en-US" i="1">
                            <a:latin typeface="Cambria Math" panose="02040503050406030204" pitchFamily="18" charset="0"/>
                          </a:rPr>
                          <m:t>𝑇𝐶𝑆</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𝐴</m:t>
                        </m:r>
                      </m:e>
                    </m:d>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𝑡</m:t>
                                      </m:r>
                                    </m:sub>
                                  </m:sSub>
                                </m:e>
                              </m:mr>
                              <m:mr>
                                <m:e>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𝑟</m:t>
                                      </m:r>
                                    </m:sub>
                                  </m:sSub>
                                </m:e>
                              </m:mr>
                              <m:mr>
                                <m:e>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𝑎</m:t>
                                      </m:r>
                                    </m:sub>
                                  </m:sSub>
                                </m:e>
                              </m:mr>
                            </m:m>
                          </m:e>
                        </m:d>
                      </m:e>
                      <m:sub>
                        <m:r>
                          <a:rPr lang="en-US" i="1">
                            <a:latin typeface="Cambria Math" panose="02040503050406030204" pitchFamily="18" charset="0"/>
                          </a:rPr>
                          <m:t>𝐿𝐶𝑆</m:t>
                        </m:r>
                      </m:sub>
                    </m:sSub>
                  </m:oMath>
                </a14:m>
                <a:endParaRPr lang="en-US" dirty="0"/>
              </a:p>
              <a:p>
                <a:r>
                  <a:rPr lang="en-US" dirty="0"/>
                  <a:t>Where, </a:t>
                </a:r>
              </a:p>
              <a:p>
                <a:pPr algn="ct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𝐴</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rPr>
                                    <m:t>𝐾</m:t>
                                  </m:r>
                                </m:e>
                              </m:func>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rPr>
                                    <m:t>𝜙</m:t>
                                  </m:r>
                                </m:e>
                              </m:func>
                            </m:e>
                            <m:e>
                              <m:func>
                                <m:funcPr>
                                  <m:ctrlPr>
                                    <a:rPr lang="en-US" i="1">
                                      <a:latin typeface="Cambria Math" panose="02040503050406030204" pitchFamily="18" charset="0"/>
                                    </a:rPr>
                                  </m:ctrlPr>
                                </m:funcPr>
                                <m:fName>
                                  <m:r>
                                    <a:rPr lang="en-US" i="1">
                                      <a:latin typeface="Cambria Math" panose="02040503050406030204" pitchFamily="18" charset="0"/>
                                    </a:rPr>
                                    <m:t>−</m:t>
                                  </m:r>
                                  <m:r>
                                    <m:rPr>
                                      <m:sty m:val="p"/>
                                    </m:rPr>
                                    <a:rPr lang="en-US">
                                      <a:latin typeface="Cambria Math" panose="02040503050406030204" pitchFamily="18" charset="0"/>
                                    </a:rPr>
                                    <m:t>cos</m:t>
                                  </m:r>
                                </m:fName>
                                <m:e>
                                  <m:r>
                                    <a:rPr lang="en-US" i="1">
                                      <a:latin typeface="Cambria Math" panose="02040503050406030204" pitchFamily="18" charset="0"/>
                                    </a:rPr>
                                    <m:t>𝜙</m:t>
                                  </m:r>
                                </m:e>
                              </m:func>
                            </m:e>
                            <m:e>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𝐾</m:t>
                                  </m:r>
                                </m:e>
                              </m:func>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rPr>
                                    <m:t>𝜙</m:t>
                                  </m:r>
                                </m:e>
                              </m:func>
                            </m:e>
                          </m:mr>
                          <m:mr>
                            <m:e>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rPr>
                                    <m:t>𝐾</m:t>
                                  </m:r>
                                </m:e>
                              </m:func>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𝜙</m:t>
                                  </m:r>
                                </m:e>
                              </m:func>
                            </m:e>
                            <m:e>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rPr>
                                    <m:t>𝜙</m:t>
                                  </m:r>
                                </m:e>
                              </m:func>
                            </m:e>
                            <m:e>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𝐾</m:t>
                                  </m:r>
                                </m:e>
                              </m:func>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𝜙</m:t>
                                  </m:r>
                                </m:e>
                              </m:func>
                            </m:e>
                          </m:mr>
                          <m:mr>
                            <m:e>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𝐾</m:t>
                                  </m:r>
                                </m:e>
                              </m:func>
                            </m:e>
                            <m:e>
                              <m:r>
                                <a:rPr lang="en-US" i="1">
                                  <a:latin typeface="Cambria Math" panose="02040503050406030204" pitchFamily="18" charset="0"/>
                                </a:rPr>
                                <m:t>0</m:t>
                              </m:r>
                            </m:e>
                            <m:e>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rPr>
                                    <m:t>𝐾</m:t>
                                  </m:r>
                                </m:e>
                              </m:func>
                            </m:e>
                          </m:mr>
                        </m:m>
                      </m:e>
                    </m:d>
                  </m:oMath>
                </a14:m>
                <a:endParaRPr lang="en-US" dirty="0"/>
              </a:p>
              <a:p>
                <a:r>
                  <a:rPr lang="en-US" dirty="0" smtClean="0"/>
                  <a:t>Elemental Torque: </a:t>
                </a:r>
                <a:endParaRPr lang="en-US" dirty="0"/>
              </a:p>
              <a:p>
                <a:pPr algn="ctr"/>
                <a:r>
                  <a:rPr lang="en-US" dirty="0" smtClean="0"/>
                  <a:t> </a:t>
                </a:r>
                <a14:m>
                  <m:oMath xmlns:m="http://schemas.openxmlformats.org/officeDocument/2006/math">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𝑇𝐶𝑆</m:t>
                        </m:r>
                      </m:sub>
                    </m:sSub>
                    <m:r>
                      <a:rPr lang="en-US" i="1">
                        <a:latin typeface="Cambria Math" panose="02040503050406030204" pitchFamily="18" charset="0"/>
                      </a:rPr>
                      <m:t>=</m:t>
                    </m:r>
                    <m:r>
                      <a:rPr lang="en-US" i="1">
                        <a:latin typeface="Cambria Math" panose="02040503050406030204" pitchFamily="18" charset="0"/>
                      </a:rPr>
                      <m:t>𝑟</m:t>
                    </m:r>
                    <m:d>
                      <m:dPr>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rPr>
                      <m:t>.</m:t>
                    </m:r>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𝑡</m:t>
                        </m:r>
                      </m:sub>
                    </m:sSub>
                  </m:oMath>
                </a14:m>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93862"/>
                <a:ext cx="10058400" cy="4023360"/>
              </a:xfrm>
              <a:blipFill>
                <a:blip r:embed="rId2"/>
                <a:stretch>
                  <a:fillRect l="-606" t="-303"/>
                </a:stretch>
              </a:blipFill>
            </p:spPr>
            <p:txBody>
              <a:bodyPr/>
              <a:lstStyle/>
              <a:p>
                <a:r>
                  <a:rPr lang="en-US">
                    <a:noFill/>
                  </a:rPr>
                  <a:t> </a:t>
                </a:r>
              </a:p>
            </p:txBody>
          </p:sp>
        </mc:Fallback>
      </mc:AlternateContent>
    </p:spTree>
    <p:extLst>
      <p:ext uri="{BB962C8B-B14F-4D97-AF65-F5344CB8AC3E}">
        <p14:creationId xmlns:p14="http://schemas.microsoft.com/office/powerpoint/2010/main" val="413232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5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0"/>
            <a:ext cx="12192000" cy="8132064"/>
          </a:xfrm>
          <a:prstGeom prst="rect">
            <a:avLst/>
          </a:prstGeom>
        </p:spPr>
      </p:pic>
      <p:sp>
        <p:nvSpPr>
          <p:cNvPr id="5" name="TextBox 4"/>
          <p:cNvSpPr txBox="1"/>
          <p:nvPr/>
        </p:nvSpPr>
        <p:spPr>
          <a:xfrm>
            <a:off x="2810100" y="168443"/>
            <a:ext cx="6571799" cy="276999"/>
          </a:xfrm>
          <a:prstGeom prst="rect">
            <a:avLst/>
          </a:prstGeom>
          <a:noFill/>
        </p:spPr>
        <p:txBody>
          <a:bodyPr wrap="none" rtlCol="0">
            <a:spAutoFit/>
          </a:bodyPr>
          <a:lstStyle/>
          <a:p>
            <a:pPr algn="ctr"/>
            <a:r>
              <a:rPr lang="en-US" sz="1200" i="1" dirty="0" smtClean="0">
                <a:solidFill>
                  <a:schemeClr val="bg1"/>
                </a:solidFill>
              </a:rPr>
              <a:t>Ref: http://images.fineartamerica.com/images-medium-large/tray-table-on-an-airplane-jaak-nilson.jpg</a:t>
            </a:r>
            <a:endParaRPr lang="en-US" sz="1200" i="1" dirty="0">
              <a:solidFill>
                <a:schemeClr val="bg1"/>
              </a:solidFill>
            </a:endParaRPr>
          </a:p>
        </p:txBody>
      </p:sp>
    </p:spTree>
    <p:extLst>
      <p:ext uri="{BB962C8B-B14F-4D97-AF65-F5344CB8AC3E}">
        <p14:creationId xmlns:p14="http://schemas.microsoft.com/office/powerpoint/2010/main" val="40788536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STEP 9: FORCE CALCULATION IN TCS and FCN</a:t>
            </a:r>
            <a:endParaRPr lang="en-US" sz="4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54673"/>
                <a:ext cx="10058400" cy="4338498"/>
              </a:xfrm>
            </p:spPr>
            <p:txBody>
              <a:bodyPr>
                <a:noAutofit/>
              </a:bodyPr>
              <a:lstStyle/>
              <a:p>
                <a:pPr>
                  <a:buFont typeface="Arial" panose="020B0604020202020204" pitchFamily="34" charset="0"/>
                  <a:buChar char="•"/>
                </a:pPr>
                <a:r>
                  <a:rPr lang="en-US" sz="1600" dirty="0" smtClean="0"/>
                  <a:t>The total cutting force in Tool Coordinate System:</a:t>
                </a:r>
              </a:p>
              <a:p>
                <a:pPr marL="0"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𝑥</m:t>
                          </m:r>
                        </m:sub>
                      </m:sSub>
                      <m:d>
                        <m:dPr>
                          <m:ctrlPr>
                            <a:rPr lang="en-US" sz="1600" i="1">
                              <a:latin typeface="Cambria Math" panose="02040503050406030204" pitchFamily="18" charset="0"/>
                            </a:rPr>
                          </m:ctrlPr>
                        </m:dPr>
                        <m:e>
                          <m:r>
                            <a:rPr lang="en-US" sz="1600" i="1">
                              <a:latin typeface="Cambria Math" panose="02040503050406030204" pitchFamily="18" charset="0"/>
                            </a:rPr>
                            <m:t>𝜃</m:t>
                          </m:r>
                        </m:e>
                      </m:d>
                      <m:r>
                        <a:rPr lang="en-US" sz="1600" i="1">
                          <a:latin typeface="Cambria Math" panose="02040503050406030204" pitchFamily="18" charset="0"/>
                        </a:rPr>
                        <m:t>=</m:t>
                      </m:r>
                      <m:nary>
                        <m:naryPr>
                          <m:chr m:val="∑"/>
                          <m:limLoc m:val="undOvr"/>
                          <m:ctrlPr>
                            <a:rPr lang="en-US" sz="1600" i="1">
                              <a:latin typeface="Cambria Math" panose="02040503050406030204" pitchFamily="18" charset="0"/>
                            </a:rPr>
                          </m:ctrlPr>
                        </m:naryPr>
                        <m:sub>
                          <m:r>
                            <a:rPr lang="en-US" sz="1600" i="1">
                              <a:latin typeface="Cambria Math" panose="02040503050406030204" pitchFamily="18" charset="0"/>
                            </a:rPr>
                            <m:t>𝑗</m:t>
                          </m:r>
                          <m:r>
                            <a:rPr lang="en-US" sz="1600" i="1">
                              <a:latin typeface="Cambria Math" panose="02040503050406030204" pitchFamily="18" charset="0"/>
                            </a:rPr>
                            <m:t>=1</m:t>
                          </m:r>
                        </m:sub>
                        <m:sup>
                          <m:sSub>
                            <m:sSubPr>
                              <m:ctrlPr>
                                <a:rPr lang="en-US" sz="1600" i="1">
                                  <a:latin typeface="Cambria Math" panose="02040503050406030204" pitchFamily="18" charset="0"/>
                                </a:rPr>
                              </m:ctrlPr>
                            </m:sSubPr>
                            <m:e>
                              <m:r>
                                <a:rPr lang="en-US" sz="1600" i="1">
                                  <a:latin typeface="Cambria Math" panose="02040503050406030204" pitchFamily="18" charset="0"/>
                                </a:rPr>
                                <m:t>𝐿</m:t>
                              </m:r>
                            </m:e>
                            <m:sub>
                              <m:r>
                                <a:rPr lang="en-US" sz="1600" i="1">
                                  <a:latin typeface="Cambria Math" panose="02040503050406030204" pitchFamily="18" charset="0"/>
                                </a:rPr>
                                <m:t>𝑝</m:t>
                              </m:r>
                            </m:sub>
                          </m:sSub>
                        </m:sup>
                        <m:e>
                          <m:r>
                            <a:rPr lang="en-US" sz="1600" i="1">
                              <a:latin typeface="Cambria Math" panose="02040503050406030204" pitchFamily="18" charset="0"/>
                            </a:rPr>
                            <m:t>𝑑</m:t>
                          </m:r>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𝑥</m:t>
                              </m:r>
                            </m:sub>
                          </m:sSub>
                        </m:e>
                      </m:nary>
                      <m:d>
                        <m:dPr>
                          <m:ctrlPr>
                            <a:rPr lang="en-US" sz="1600" i="1">
                              <a:latin typeface="Cambria Math" panose="02040503050406030204" pitchFamily="18" charset="0"/>
                            </a:rPr>
                          </m:ctrlPr>
                        </m:dPr>
                        <m:e>
                          <m:r>
                            <a:rPr lang="en-US" sz="1600" i="1">
                              <a:latin typeface="Cambria Math" panose="02040503050406030204" pitchFamily="18" charset="0"/>
                            </a:rPr>
                            <m:t>𝜃</m:t>
                          </m:r>
                          <m:r>
                            <a:rPr lang="en-US" sz="1600" i="1">
                              <a:latin typeface="Cambria Math" panose="02040503050406030204" pitchFamily="18" charset="0"/>
                            </a:rPr>
                            <m:t>,</m:t>
                          </m:r>
                          <m:r>
                            <a:rPr lang="en-US" sz="1600" i="1">
                              <a:latin typeface="Cambria Math" panose="02040503050406030204" pitchFamily="18" charset="0"/>
                            </a:rPr>
                            <m:t>𝑧</m:t>
                          </m:r>
                        </m:e>
                      </m:d>
                      <m:r>
                        <a:rPr lang="en-US" sz="1600" b="0" i="1" smtClean="0">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𝑦</m:t>
                          </m:r>
                        </m:sub>
                      </m:sSub>
                      <m:d>
                        <m:dPr>
                          <m:ctrlPr>
                            <a:rPr lang="en-US" sz="1600" i="1">
                              <a:latin typeface="Cambria Math" panose="02040503050406030204" pitchFamily="18" charset="0"/>
                            </a:rPr>
                          </m:ctrlPr>
                        </m:dPr>
                        <m:e>
                          <m:r>
                            <a:rPr lang="en-US" sz="1600" i="1">
                              <a:latin typeface="Cambria Math" panose="02040503050406030204" pitchFamily="18" charset="0"/>
                            </a:rPr>
                            <m:t>𝜃</m:t>
                          </m:r>
                        </m:e>
                      </m:d>
                      <m:r>
                        <a:rPr lang="en-US" sz="1600" i="1">
                          <a:latin typeface="Cambria Math" panose="02040503050406030204" pitchFamily="18" charset="0"/>
                        </a:rPr>
                        <m:t>=</m:t>
                      </m:r>
                      <m:nary>
                        <m:naryPr>
                          <m:chr m:val="∑"/>
                          <m:limLoc m:val="undOvr"/>
                          <m:ctrlPr>
                            <a:rPr lang="en-US" sz="1600" i="1">
                              <a:latin typeface="Cambria Math" panose="02040503050406030204" pitchFamily="18" charset="0"/>
                            </a:rPr>
                          </m:ctrlPr>
                        </m:naryPr>
                        <m:sub>
                          <m:r>
                            <a:rPr lang="en-US" sz="1600" i="1">
                              <a:latin typeface="Cambria Math" panose="02040503050406030204" pitchFamily="18" charset="0"/>
                            </a:rPr>
                            <m:t>𝑗</m:t>
                          </m:r>
                          <m:r>
                            <a:rPr lang="en-US" sz="1600" i="1">
                              <a:latin typeface="Cambria Math" panose="02040503050406030204" pitchFamily="18" charset="0"/>
                            </a:rPr>
                            <m:t>=1</m:t>
                          </m:r>
                        </m:sub>
                        <m:sup>
                          <m:sSub>
                            <m:sSubPr>
                              <m:ctrlPr>
                                <a:rPr lang="en-US" sz="1600" i="1">
                                  <a:latin typeface="Cambria Math" panose="02040503050406030204" pitchFamily="18" charset="0"/>
                                </a:rPr>
                              </m:ctrlPr>
                            </m:sSubPr>
                            <m:e>
                              <m:r>
                                <a:rPr lang="en-US" sz="1600" i="1">
                                  <a:latin typeface="Cambria Math" panose="02040503050406030204" pitchFamily="18" charset="0"/>
                                </a:rPr>
                                <m:t>𝐿</m:t>
                              </m:r>
                            </m:e>
                            <m:sub>
                              <m:r>
                                <a:rPr lang="en-US" sz="1600" i="1">
                                  <a:latin typeface="Cambria Math" panose="02040503050406030204" pitchFamily="18" charset="0"/>
                                </a:rPr>
                                <m:t>𝑝</m:t>
                              </m:r>
                            </m:sub>
                          </m:sSub>
                        </m:sup>
                        <m:e>
                          <m:r>
                            <a:rPr lang="en-US" sz="1600" i="1">
                              <a:latin typeface="Cambria Math" panose="02040503050406030204" pitchFamily="18" charset="0"/>
                            </a:rPr>
                            <m:t>𝑑</m:t>
                          </m:r>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𝑦</m:t>
                              </m:r>
                            </m:sub>
                          </m:sSub>
                        </m:e>
                      </m:nary>
                      <m:d>
                        <m:dPr>
                          <m:ctrlPr>
                            <a:rPr lang="en-US" sz="1600" i="1">
                              <a:latin typeface="Cambria Math" panose="02040503050406030204" pitchFamily="18" charset="0"/>
                            </a:rPr>
                          </m:ctrlPr>
                        </m:dPr>
                        <m:e>
                          <m:r>
                            <a:rPr lang="en-US" sz="1600" i="1">
                              <a:latin typeface="Cambria Math" panose="02040503050406030204" pitchFamily="18" charset="0"/>
                            </a:rPr>
                            <m:t>𝜃</m:t>
                          </m:r>
                          <m:r>
                            <a:rPr lang="en-US" sz="1600" i="1">
                              <a:latin typeface="Cambria Math" panose="02040503050406030204" pitchFamily="18" charset="0"/>
                            </a:rPr>
                            <m:t>,</m:t>
                          </m:r>
                          <m:r>
                            <a:rPr lang="en-US" sz="1600" i="1">
                              <a:latin typeface="Cambria Math" panose="02040503050406030204" pitchFamily="18" charset="0"/>
                            </a:rPr>
                            <m:t>𝑧</m:t>
                          </m:r>
                        </m:e>
                      </m:d>
                      <m:r>
                        <a:rPr lang="en-US" sz="1600" b="0" i="0" smtClean="0">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𝑧</m:t>
                          </m:r>
                        </m:sub>
                      </m:sSub>
                      <m:r>
                        <a:rPr lang="en-US" sz="1600" i="1">
                          <a:latin typeface="Cambria Math" panose="02040503050406030204" pitchFamily="18" charset="0"/>
                        </a:rPr>
                        <m:t>(</m:t>
                      </m:r>
                      <m:r>
                        <a:rPr lang="en-US" sz="1600" i="1">
                          <a:latin typeface="Cambria Math" panose="02040503050406030204" pitchFamily="18" charset="0"/>
                        </a:rPr>
                        <m:t>𝜃</m:t>
                      </m:r>
                      <m:r>
                        <a:rPr lang="en-US" sz="1600" i="1">
                          <a:latin typeface="Cambria Math" panose="02040503050406030204" pitchFamily="18" charset="0"/>
                        </a:rPr>
                        <m:t>)=</m:t>
                      </m:r>
                      <m:nary>
                        <m:naryPr>
                          <m:chr m:val="∑"/>
                          <m:limLoc m:val="undOvr"/>
                          <m:ctrlPr>
                            <a:rPr lang="en-US" sz="1600" i="1">
                              <a:latin typeface="Cambria Math" panose="02040503050406030204" pitchFamily="18" charset="0"/>
                            </a:rPr>
                          </m:ctrlPr>
                        </m:naryPr>
                        <m:sub>
                          <m:r>
                            <a:rPr lang="en-US" sz="1600" i="1">
                              <a:latin typeface="Cambria Math" panose="02040503050406030204" pitchFamily="18" charset="0"/>
                            </a:rPr>
                            <m:t>𝑗</m:t>
                          </m:r>
                          <m:r>
                            <a:rPr lang="en-US" sz="1600" i="1">
                              <a:latin typeface="Cambria Math" panose="02040503050406030204" pitchFamily="18" charset="0"/>
                            </a:rPr>
                            <m:t>=1</m:t>
                          </m:r>
                        </m:sub>
                        <m:sup>
                          <m:sSub>
                            <m:sSubPr>
                              <m:ctrlPr>
                                <a:rPr lang="en-US" sz="1600" i="1">
                                  <a:latin typeface="Cambria Math" panose="02040503050406030204" pitchFamily="18" charset="0"/>
                                </a:rPr>
                              </m:ctrlPr>
                            </m:sSubPr>
                            <m:e>
                              <m:r>
                                <a:rPr lang="en-US" sz="1600" i="1">
                                  <a:latin typeface="Cambria Math" panose="02040503050406030204" pitchFamily="18" charset="0"/>
                                </a:rPr>
                                <m:t>𝐿</m:t>
                              </m:r>
                            </m:e>
                            <m:sub>
                              <m:r>
                                <a:rPr lang="en-US" sz="1600" i="1">
                                  <a:latin typeface="Cambria Math" panose="02040503050406030204" pitchFamily="18" charset="0"/>
                                </a:rPr>
                                <m:t>𝑝</m:t>
                              </m:r>
                            </m:sub>
                          </m:sSub>
                        </m:sup>
                        <m:e>
                          <m:r>
                            <a:rPr lang="en-US" sz="1600" i="1">
                              <a:latin typeface="Cambria Math" panose="02040503050406030204" pitchFamily="18" charset="0"/>
                            </a:rPr>
                            <m:t>𝑑</m:t>
                          </m:r>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𝑧</m:t>
                              </m:r>
                            </m:sub>
                          </m:sSub>
                        </m:e>
                      </m:nary>
                      <m:r>
                        <a:rPr lang="en-US" sz="1600" i="1">
                          <a:latin typeface="Cambria Math" panose="02040503050406030204" pitchFamily="18" charset="0"/>
                        </a:rPr>
                        <m:t>(</m:t>
                      </m:r>
                      <m:r>
                        <a:rPr lang="en-US" sz="1600" i="1">
                          <a:latin typeface="Cambria Math" panose="02040503050406030204" pitchFamily="18" charset="0"/>
                        </a:rPr>
                        <m:t>𝜃</m:t>
                      </m:r>
                      <m:r>
                        <a:rPr lang="en-US" sz="1600" i="1">
                          <a:latin typeface="Cambria Math" panose="02040503050406030204" pitchFamily="18" charset="0"/>
                        </a:rPr>
                        <m:t>,</m:t>
                      </m:r>
                      <m:r>
                        <a:rPr lang="en-US" sz="1600" i="1">
                          <a:latin typeface="Cambria Math" panose="02040503050406030204" pitchFamily="18" charset="0"/>
                        </a:rPr>
                        <m:t>𝑧</m:t>
                      </m:r>
                      <m:r>
                        <a:rPr lang="en-US" sz="1600" i="1">
                          <a:latin typeface="Cambria Math" panose="02040503050406030204" pitchFamily="18" charset="0"/>
                        </a:rPr>
                        <m:t>)</m:t>
                      </m:r>
                    </m:oMath>
                  </m:oMathPara>
                </a14:m>
                <a:endParaRPr lang="en-US" sz="1600" dirty="0"/>
              </a:p>
              <a:p>
                <a:pPr>
                  <a:buFont typeface="Arial" panose="020B0604020202020204" pitchFamily="34" charset="0"/>
                  <a:buChar char="•"/>
                </a:pPr>
                <a:r>
                  <a:rPr lang="en-US" sz="1600" dirty="0"/>
                  <a:t>T</a:t>
                </a:r>
                <a:r>
                  <a:rPr lang="en-US" sz="1600" dirty="0" smtClean="0"/>
                  <a:t>otal torque: </a:t>
                </a:r>
                <a:endParaRPr lang="en-US" sz="1600" dirty="0"/>
              </a:p>
              <a:p>
                <a:pPr algn="ctr">
                  <a:spcBef>
                    <a:spcPts val="600"/>
                  </a:spcBef>
                </a:pPr>
                <a:r>
                  <a:rPr lang="en-US" sz="1600" dirty="0" smtClean="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𝑇</m:t>
                        </m:r>
                      </m:e>
                      <m:sub>
                        <m:r>
                          <a:rPr lang="en-US" sz="1600" i="1">
                            <a:latin typeface="Cambria Math" panose="02040503050406030204" pitchFamily="18" charset="0"/>
                          </a:rPr>
                          <m:t>𝑇𝐶𝑆</m:t>
                        </m:r>
                      </m:sub>
                    </m:sSub>
                    <m:r>
                      <a:rPr lang="en-US" sz="1600" i="1">
                        <a:latin typeface="Cambria Math" panose="02040503050406030204" pitchFamily="18" charset="0"/>
                      </a:rPr>
                      <m:t>(</m:t>
                    </m:r>
                    <m:r>
                      <a:rPr lang="en-US" sz="1600" i="1">
                        <a:latin typeface="Cambria Math" panose="02040503050406030204" pitchFamily="18" charset="0"/>
                      </a:rPr>
                      <m:t>𝜃</m:t>
                    </m:r>
                    <m:r>
                      <a:rPr lang="en-US" sz="1600" i="1">
                        <a:latin typeface="Cambria Math" panose="02040503050406030204" pitchFamily="18" charset="0"/>
                      </a:rPr>
                      <m:t>)=</m:t>
                    </m:r>
                    <m:nary>
                      <m:naryPr>
                        <m:chr m:val="∑"/>
                        <m:limLoc m:val="undOvr"/>
                        <m:ctrlPr>
                          <a:rPr lang="en-US" sz="1600" i="1">
                            <a:latin typeface="Cambria Math" panose="02040503050406030204" pitchFamily="18" charset="0"/>
                          </a:rPr>
                        </m:ctrlPr>
                      </m:naryPr>
                      <m:sub>
                        <m:r>
                          <a:rPr lang="en-US" sz="1600" i="1">
                            <a:latin typeface="Cambria Math" panose="02040503050406030204" pitchFamily="18" charset="0"/>
                          </a:rPr>
                          <m:t>𝑗</m:t>
                        </m:r>
                        <m:r>
                          <a:rPr lang="en-US" sz="1600" i="1">
                            <a:latin typeface="Cambria Math" panose="02040503050406030204" pitchFamily="18" charset="0"/>
                          </a:rPr>
                          <m:t>=1</m:t>
                        </m:r>
                      </m:sub>
                      <m:sup>
                        <m:sSub>
                          <m:sSubPr>
                            <m:ctrlPr>
                              <a:rPr lang="en-US" sz="1600" i="1">
                                <a:latin typeface="Cambria Math" panose="02040503050406030204" pitchFamily="18" charset="0"/>
                              </a:rPr>
                            </m:ctrlPr>
                          </m:sSubPr>
                          <m:e>
                            <m:r>
                              <a:rPr lang="en-US" sz="1600" i="1">
                                <a:latin typeface="Cambria Math" panose="02040503050406030204" pitchFamily="18" charset="0"/>
                              </a:rPr>
                              <m:t>𝐿</m:t>
                            </m:r>
                          </m:e>
                          <m:sub>
                            <m:r>
                              <a:rPr lang="en-US" sz="1600" i="1">
                                <a:latin typeface="Cambria Math" panose="02040503050406030204" pitchFamily="18" charset="0"/>
                              </a:rPr>
                              <m:t>𝑝</m:t>
                            </m:r>
                          </m:sub>
                        </m:sSub>
                      </m:sup>
                      <m:e>
                        <m:r>
                          <a:rPr lang="en-US" sz="1600" i="1">
                            <a:latin typeface="Cambria Math" panose="02040503050406030204" pitchFamily="18" charset="0"/>
                          </a:rPr>
                          <m:t>𝑑</m:t>
                        </m:r>
                        <m:sSub>
                          <m:sSubPr>
                            <m:ctrlPr>
                              <a:rPr lang="en-US" sz="1600" i="1">
                                <a:latin typeface="Cambria Math" panose="02040503050406030204" pitchFamily="18" charset="0"/>
                              </a:rPr>
                            </m:ctrlPr>
                          </m:sSubPr>
                          <m:e>
                            <m:r>
                              <a:rPr lang="en-US" sz="1600" i="1">
                                <a:latin typeface="Cambria Math" panose="02040503050406030204" pitchFamily="18" charset="0"/>
                              </a:rPr>
                              <m:t>𝑇</m:t>
                            </m:r>
                          </m:e>
                          <m:sub>
                            <m:r>
                              <a:rPr lang="en-US" sz="1600" i="1">
                                <a:latin typeface="Cambria Math" panose="02040503050406030204" pitchFamily="18" charset="0"/>
                              </a:rPr>
                              <m:t>𝑇𝐶𝑆</m:t>
                            </m:r>
                          </m:sub>
                        </m:sSub>
                      </m:e>
                    </m:nary>
                    <m:r>
                      <a:rPr lang="en-US" sz="1600" i="1">
                        <a:latin typeface="Cambria Math" panose="02040503050406030204" pitchFamily="18" charset="0"/>
                      </a:rPr>
                      <m:t>(</m:t>
                    </m:r>
                    <m:r>
                      <a:rPr lang="en-US" sz="1600" i="1">
                        <a:latin typeface="Cambria Math" panose="02040503050406030204" pitchFamily="18" charset="0"/>
                      </a:rPr>
                      <m:t>𝜃</m:t>
                    </m:r>
                    <m:r>
                      <a:rPr lang="en-US" sz="1600" i="1">
                        <a:latin typeface="Cambria Math" panose="02040503050406030204" pitchFamily="18" charset="0"/>
                      </a:rPr>
                      <m:t>,</m:t>
                    </m:r>
                    <m:r>
                      <a:rPr lang="en-US" sz="1600" i="1">
                        <a:latin typeface="Cambria Math" panose="02040503050406030204" pitchFamily="18" charset="0"/>
                      </a:rPr>
                      <m:t>𝑧</m:t>
                    </m:r>
                    <m:r>
                      <a:rPr lang="en-US" sz="1600" i="1">
                        <a:latin typeface="Cambria Math" panose="02040503050406030204" pitchFamily="18" charset="0"/>
                      </a:rPr>
                      <m:t>)</m:t>
                    </m:r>
                  </m:oMath>
                </a14:m>
                <a:endParaRPr lang="en-US" sz="1600" dirty="0"/>
              </a:p>
              <a:p>
                <a:pPr>
                  <a:buFont typeface="Arial" panose="020B0604020202020204" pitchFamily="34" charset="0"/>
                  <a:buChar char="•"/>
                </a:pPr>
                <a:r>
                  <a:rPr lang="en-US" sz="1600" dirty="0" smtClean="0"/>
                  <a:t>The </a:t>
                </a:r>
                <a:r>
                  <a:rPr lang="en-US" sz="1600" dirty="0"/>
                  <a:t>cutting forces are transformed into FCN coordinate system </a:t>
                </a:r>
              </a:p>
              <a:p>
                <a:pPr marL="0" indent="0" algn="ctr">
                  <a:buNone/>
                </a:pPr>
                <a:r>
                  <a:rPr lang="en-US" sz="1600" dirty="0" smtClean="0"/>
                  <a:t> </a:t>
                </a:r>
                <a14:m>
                  <m:oMath xmlns:m="http://schemas.openxmlformats.org/officeDocument/2006/math">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𝑑</m:t>
                                  </m:r>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𝐹</m:t>
                                      </m:r>
                                    </m:sub>
                                  </m:sSub>
                                </m:e>
                              </m:mr>
                              <m:mr>
                                <m:e>
                                  <m:r>
                                    <a:rPr lang="en-US" sz="1600" i="1">
                                      <a:latin typeface="Cambria Math" panose="02040503050406030204" pitchFamily="18" charset="0"/>
                                    </a:rPr>
                                    <m:t>𝑑</m:t>
                                  </m:r>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𝐶</m:t>
                                      </m:r>
                                    </m:sub>
                                  </m:sSub>
                                </m:e>
                              </m:mr>
                              <m:mr>
                                <m:e>
                                  <m:r>
                                    <a:rPr lang="en-US" sz="1600" i="1">
                                      <a:latin typeface="Cambria Math" panose="02040503050406030204" pitchFamily="18" charset="0"/>
                                    </a:rPr>
                                    <m:t>𝑑</m:t>
                                  </m:r>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𝑁</m:t>
                                      </m:r>
                                    </m:sub>
                                  </m:sSub>
                                </m:e>
                              </m:mr>
                            </m:m>
                          </m:e>
                        </m:d>
                      </m:e>
                      <m:sub>
                        <m:r>
                          <a:rPr lang="en-US" sz="1600" i="1">
                            <a:latin typeface="Cambria Math" panose="02040503050406030204" pitchFamily="18" charset="0"/>
                          </a:rPr>
                          <m:t>𝐹𝐶𝑁</m:t>
                        </m:r>
                      </m:sub>
                    </m:sSub>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𝑇</m:t>
                        </m:r>
                      </m:e>
                    </m:d>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𝑑</m:t>
                                  </m:r>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𝑥</m:t>
                                      </m:r>
                                    </m:sub>
                                  </m:sSub>
                                </m:e>
                              </m:mr>
                              <m:mr>
                                <m:e>
                                  <m:r>
                                    <a:rPr lang="en-US" sz="1600" i="1">
                                      <a:latin typeface="Cambria Math" panose="02040503050406030204" pitchFamily="18" charset="0"/>
                                    </a:rPr>
                                    <m:t>𝑑</m:t>
                                  </m:r>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𝑦</m:t>
                                      </m:r>
                                    </m:sub>
                                  </m:sSub>
                                </m:e>
                              </m:mr>
                              <m:mr>
                                <m:e>
                                  <m:r>
                                    <a:rPr lang="en-US" sz="1600" i="1">
                                      <a:latin typeface="Cambria Math" panose="02040503050406030204" pitchFamily="18" charset="0"/>
                                    </a:rPr>
                                    <m:t>𝑑</m:t>
                                  </m:r>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𝑧</m:t>
                                      </m:r>
                                    </m:sub>
                                  </m:sSub>
                                </m:e>
                              </m:mr>
                            </m:m>
                          </m:e>
                        </m:d>
                      </m:e>
                      <m:sub>
                        <m:r>
                          <a:rPr lang="en-US" sz="1600" i="1">
                            <a:latin typeface="Cambria Math" panose="02040503050406030204" pitchFamily="18" charset="0"/>
                          </a:rPr>
                          <m:t>𝑇𝐶𝑆</m:t>
                        </m:r>
                      </m:sub>
                    </m:sSub>
                  </m:oMath>
                </a14:m>
                <a:endParaRPr lang="en-US" sz="1600" dirty="0"/>
              </a:p>
              <a:p>
                <a:pPr>
                  <a:spcBef>
                    <a:spcPts val="2000"/>
                  </a:spcBef>
                </a:pPr>
                <a:r>
                  <a:rPr lang="en-US" sz="1600" dirty="0" smtClean="0"/>
                  <a:t>Where,                  </a:t>
                </a:r>
                <a14:m>
                  <m:oMath xmlns:m="http://schemas.openxmlformats.org/officeDocument/2006/math">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𝑇</m:t>
                        </m:r>
                      </m:e>
                    </m:d>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a:rPr lang="en-US" sz="1600">
                                  <a:latin typeface="Cambria Math" panose="02040503050406030204" pitchFamily="18" charset="0"/>
                                </a:rPr>
                                <m:t>1</m:t>
                              </m:r>
                            </m:e>
                            <m:e>
                              <m:r>
                                <a:rPr lang="en-US" sz="1600" i="1">
                                  <a:latin typeface="Cambria Math" panose="02040503050406030204" pitchFamily="18" charset="0"/>
                                </a:rPr>
                                <m:t>0</m:t>
                              </m:r>
                            </m:e>
                            <m:e>
                              <m:r>
                                <a:rPr lang="en-US" sz="1600" i="1">
                                  <a:latin typeface="Cambria Math" panose="02040503050406030204" pitchFamily="18" charset="0"/>
                                </a:rPr>
                                <m:t>0</m:t>
                              </m:r>
                            </m:e>
                          </m:mr>
                          <m:mr>
                            <m:e>
                              <m:r>
                                <a:rPr lang="en-US" sz="1600">
                                  <a:latin typeface="Cambria Math" panose="02040503050406030204" pitchFamily="18" charset="0"/>
                                </a:rPr>
                                <m:t>0</m:t>
                              </m:r>
                            </m:e>
                            <m:e>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cos</m:t>
                                  </m:r>
                                </m:fName>
                                <m:e>
                                  <m:r>
                                    <a:rPr lang="en-US" sz="1600" i="1">
                                      <a:latin typeface="Cambria Math" panose="02040503050406030204" pitchFamily="18" charset="0"/>
                                    </a:rPr>
                                    <m:t>𝑡</m:t>
                                  </m:r>
                                </m:e>
                              </m:func>
                            </m:e>
                            <m:e>
                              <m:r>
                                <a:rPr lang="en-US" sz="1600" i="1">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sin</m:t>
                                  </m:r>
                                </m:fName>
                                <m:e>
                                  <m:r>
                                    <a:rPr lang="en-US" sz="1600" i="1">
                                      <a:latin typeface="Cambria Math" panose="02040503050406030204" pitchFamily="18" charset="0"/>
                                    </a:rPr>
                                    <m:t>𝑡</m:t>
                                  </m:r>
                                </m:e>
                              </m:func>
                            </m:e>
                          </m:mr>
                          <m:mr>
                            <m:e>
                              <m:r>
                                <a:rPr lang="en-US" sz="1600">
                                  <a:latin typeface="Cambria Math" panose="02040503050406030204" pitchFamily="18" charset="0"/>
                                </a:rPr>
                                <m:t>0</m:t>
                              </m:r>
                            </m:e>
                            <m:e>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sin</m:t>
                                  </m:r>
                                </m:fName>
                                <m:e>
                                  <m:r>
                                    <a:rPr lang="en-US" sz="1600" i="1">
                                      <a:latin typeface="Cambria Math" panose="02040503050406030204" pitchFamily="18" charset="0"/>
                                    </a:rPr>
                                    <m:t>𝑡</m:t>
                                  </m:r>
                                </m:e>
                              </m:func>
                            </m:e>
                            <m:e>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cos</m:t>
                                  </m:r>
                                </m:fName>
                                <m:e>
                                  <m:r>
                                    <a:rPr lang="en-US" sz="1600" i="1">
                                      <a:latin typeface="Cambria Math" panose="02040503050406030204" pitchFamily="18" charset="0"/>
                                    </a:rPr>
                                    <m:t>𝑡</m:t>
                                  </m:r>
                                </m:e>
                              </m:func>
                            </m:e>
                          </m:mr>
                        </m:m>
                      </m:e>
                    </m:d>
                    <m:d>
                      <m:dPr>
                        <m:begChr m:val="["/>
                        <m:endChr m:val="]"/>
                        <m:ctrlPr>
                          <a:rPr lang="en-US" sz="1600" i="1">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cos</m:t>
                                  </m:r>
                                </m:fName>
                                <m:e>
                                  <m:r>
                                    <a:rPr lang="en-US" sz="1600" i="1">
                                      <a:latin typeface="Cambria Math" panose="02040503050406030204" pitchFamily="18" charset="0"/>
                                    </a:rPr>
                                    <m:t>𝑙</m:t>
                                  </m:r>
                                </m:e>
                              </m:func>
                            </m:e>
                            <m:e>
                              <m:r>
                                <a:rPr lang="en-US" sz="1600" i="1">
                                  <a:latin typeface="Cambria Math" panose="02040503050406030204" pitchFamily="18" charset="0"/>
                                </a:rPr>
                                <m:t>0</m:t>
                              </m:r>
                            </m:e>
                            <m:e>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sin</m:t>
                                  </m:r>
                                </m:fName>
                                <m:e>
                                  <m:r>
                                    <a:rPr lang="en-US" sz="1600" i="1">
                                      <a:latin typeface="Cambria Math" panose="02040503050406030204" pitchFamily="18" charset="0"/>
                                    </a:rPr>
                                    <m:t>𝑙</m:t>
                                  </m:r>
                                </m:e>
                              </m:func>
                            </m:e>
                          </m:mr>
                          <m:mr>
                            <m:e>
                              <m:r>
                                <a:rPr lang="en-US" sz="1600">
                                  <a:latin typeface="Cambria Math" panose="02040503050406030204" pitchFamily="18" charset="0"/>
                                </a:rPr>
                                <m:t>0</m:t>
                              </m:r>
                            </m:e>
                            <m:e>
                              <m:r>
                                <a:rPr lang="en-US" sz="1600" i="1">
                                  <a:latin typeface="Cambria Math" panose="02040503050406030204" pitchFamily="18" charset="0"/>
                                </a:rPr>
                                <m:t>1</m:t>
                              </m:r>
                            </m:e>
                            <m:e>
                              <m:r>
                                <a:rPr lang="en-US" sz="1600" i="1">
                                  <a:latin typeface="Cambria Math" panose="02040503050406030204" pitchFamily="18" charset="0"/>
                                </a:rPr>
                                <m:t>0</m:t>
                              </m:r>
                            </m:e>
                          </m:mr>
                          <m:mr>
                            <m:e>
                              <m:r>
                                <a:rPr lang="en-US" sz="1600" i="1">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sin</m:t>
                                  </m:r>
                                </m:fName>
                                <m:e>
                                  <m:r>
                                    <a:rPr lang="en-US" sz="1600" i="1">
                                      <a:latin typeface="Cambria Math" panose="02040503050406030204" pitchFamily="18" charset="0"/>
                                    </a:rPr>
                                    <m:t>𝑙</m:t>
                                  </m:r>
                                </m:e>
                              </m:func>
                            </m:e>
                            <m:e>
                              <m:r>
                                <a:rPr lang="en-US" sz="1600" i="1">
                                  <a:latin typeface="Cambria Math" panose="02040503050406030204" pitchFamily="18" charset="0"/>
                                </a:rPr>
                                <m:t>0</m:t>
                              </m:r>
                            </m:e>
                            <m:e>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cos</m:t>
                                  </m:r>
                                </m:fName>
                                <m:e>
                                  <m:r>
                                    <a:rPr lang="en-US" sz="1600" i="1">
                                      <a:latin typeface="Cambria Math" panose="02040503050406030204" pitchFamily="18" charset="0"/>
                                    </a:rPr>
                                    <m:t>𝑙</m:t>
                                  </m:r>
                                </m:e>
                              </m:func>
                            </m:e>
                          </m:mr>
                        </m:m>
                      </m:e>
                    </m:d>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cos</m:t>
                                  </m:r>
                                </m:fName>
                                <m:e>
                                  <m:r>
                                    <a:rPr lang="en-US" sz="1600" i="1">
                                      <a:latin typeface="Cambria Math" panose="02040503050406030204" pitchFamily="18" charset="0"/>
                                    </a:rPr>
                                    <m:t>𝑙</m:t>
                                  </m:r>
                                </m:e>
                              </m:func>
                            </m:e>
                            <m:e>
                              <m:r>
                                <a:rPr lang="en-US" sz="1600" i="1">
                                  <a:latin typeface="Cambria Math" panose="02040503050406030204" pitchFamily="18" charset="0"/>
                                </a:rPr>
                                <m:t>0</m:t>
                              </m:r>
                            </m:e>
                            <m:e>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sin</m:t>
                                  </m:r>
                                </m:fName>
                                <m:e>
                                  <m:r>
                                    <a:rPr lang="en-US" sz="1600" i="1">
                                      <a:latin typeface="Cambria Math" panose="02040503050406030204" pitchFamily="18" charset="0"/>
                                    </a:rPr>
                                    <m:t>𝑙</m:t>
                                  </m:r>
                                </m:e>
                              </m:func>
                            </m:e>
                          </m:mr>
                          <m:mr>
                            <m:e>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sin</m:t>
                                  </m:r>
                                </m:fName>
                                <m:e>
                                  <m:r>
                                    <a:rPr lang="en-US" sz="1600" i="1">
                                      <a:latin typeface="Cambria Math" panose="02040503050406030204" pitchFamily="18" charset="0"/>
                                    </a:rPr>
                                    <m:t>𝑡</m:t>
                                  </m:r>
                                </m:e>
                              </m:func>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sin</m:t>
                                  </m:r>
                                </m:fName>
                                <m:e>
                                  <m:r>
                                    <a:rPr lang="en-US" sz="1600" i="1">
                                      <a:latin typeface="Cambria Math" panose="02040503050406030204" pitchFamily="18" charset="0"/>
                                    </a:rPr>
                                    <m:t>𝑙</m:t>
                                  </m:r>
                                </m:e>
                              </m:func>
                            </m:e>
                            <m:e>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cos</m:t>
                                  </m:r>
                                </m:fName>
                                <m:e>
                                  <m:r>
                                    <a:rPr lang="en-US" sz="1600" i="1">
                                      <a:latin typeface="Cambria Math" panose="02040503050406030204" pitchFamily="18" charset="0"/>
                                    </a:rPr>
                                    <m:t>𝑡</m:t>
                                  </m:r>
                                </m:e>
                              </m:func>
                            </m:e>
                            <m:e>
                              <m:r>
                                <a:rPr lang="en-US" sz="1600" i="1">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sin</m:t>
                                  </m:r>
                                </m:fName>
                                <m:e>
                                  <m:r>
                                    <a:rPr lang="en-US" sz="1600" i="1">
                                      <a:latin typeface="Cambria Math" panose="02040503050406030204" pitchFamily="18" charset="0"/>
                                    </a:rPr>
                                    <m:t>𝑡</m:t>
                                  </m:r>
                                </m:e>
                              </m:func>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cos</m:t>
                                  </m:r>
                                </m:fName>
                                <m:e>
                                  <m:r>
                                    <a:rPr lang="en-US" sz="1600" i="1">
                                      <a:latin typeface="Cambria Math" panose="02040503050406030204" pitchFamily="18" charset="0"/>
                                    </a:rPr>
                                    <m:t>𝑙</m:t>
                                  </m:r>
                                </m:e>
                              </m:func>
                            </m:e>
                          </m:mr>
                          <m:mr>
                            <m:e>
                              <m:func>
                                <m:funcPr>
                                  <m:ctrlPr>
                                    <a:rPr lang="en-US" sz="1600" i="1">
                                      <a:latin typeface="Cambria Math" panose="02040503050406030204" pitchFamily="18" charset="0"/>
                                    </a:rPr>
                                  </m:ctrlPr>
                                </m:funcPr>
                                <m:fName>
                                  <m:r>
                                    <a:rPr lang="en-US" sz="1600" i="1">
                                      <a:latin typeface="Cambria Math" panose="02040503050406030204" pitchFamily="18" charset="0"/>
                                    </a:rPr>
                                    <m:t>−</m:t>
                                  </m:r>
                                  <m:r>
                                    <m:rPr>
                                      <m:sty m:val="p"/>
                                    </m:rPr>
                                    <a:rPr lang="en-US" sz="1600">
                                      <a:latin typeface="Cambria Math" panose="02040503050406030204" pitchFamily="18" charset="0"/>
                                    </a:rPr>
                                    <m:t>cos</m:t>
                                  </m:r>
                                </m:fName>
                                <m:e>
                                  <m:r>
                                    <a:rPr lang="en-US" sz="1600" i="1">
                                      <a:latin typeface="Cambria Math" panose="02040503050406030204" pitchFamily="18" charset="0"/>
                                    </a:rPr>
                                    <m:t>𝑡</m:t>
                                  </m:r>
                                </m:e>
                              </m:func>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sin</m:t>
                                  </m:r>
                                </m:fName>
                                <m:e>
                                  <m:r>
                                    <a:rPr lang="en-US" sz="1600" i="1">
                                      <a:latin typeface="Cambria Math" panose="02040503050406030204" pitchFamily="18" charset="0"/>
                                    </a:rPr>
                                    <m:t>𝑙</m:t>
                                  </m:r>
                                </m:e>
                              </m:func>
                            </m:e>
                            <m:e>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sin</m:t>
                                  </m:r>
                                </m:fName>
                                <m:e>
                                  <m:r>
                                    <a:rPr lang="en-US" sz="1600" i="1">
                                      <a:latin typeface="Cambria Math" panose="02040503050406030204" pitchFamily="18" charset="0"/>
                                    </a:rPr>
                                    <m:t>𝑡</m:t>
                                  </m:r>
                                </m:e>
                              </m:func>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sin</m:t>
                                  </m:r>
                                </m:fName>
                                <m:e>
                                  <m:r>
                                    <a:rPr lang="en-US" sz="1600" i="1">
                                      <a:latin typeface="Cambria Math" panose="02040503050406030204" pitchFamily="18" charset="0"/>
                                    </a:rPr>
                                    <m:t>𝑙</m:t>
                                  </m:r>
                                </m:e>
                              </m:func>
                            </m:e>
                            <m:e>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cos</m:t>
                                  </m:r>
                                </m:fName>
                                <m:e>
                                  <m:r>
                                    <a:rPr lang="en-US" sz="1600" i="1">
                                      <a:latin typeface="Cambria Math" panose="02040503050406030204" pitchFamily="18" charset="0"/>
                                    </a:rPr>
                                    <m:t>𝑡</m:t>
                                  </m:r>
                                </m:e>
                              </m:func>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cos</m:t>
                                  </m:r>
                                </m:fName>
                                <m:e>
                                  <m:r>
                                    <a:rPr lang="en-US" sz="1600" i="1">
                                      <a:latin typeface="Cambria Math" panose="02040503050406030204" pitchFamily="18" charset="0"/>
                                    </a:rPr>
                                    <m:t>𝑙</m:t>
                                  </m:r>
                                </m:e>
                              </m:func>
                            </m:e>
                          </m:mr>
                        </m:m>
                      </m:e>
                    </m:d>
                  </m:oMath>
                </a14:m>
                <a:endParaRPr lang="en-US" sz="1600" dirty="0"/>
              </a:p>
              <a:p>
                <a:endParaRPr lang="en-US" sz="1600" dirty="0"/>
              </a:p>
              <a:p>
                <a:pPr marL="0" indent="0">
                  <a:buNone/>
                </a:pP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54673"/>
                <a:ext cx="10058400" cy="4338498"/>
              </a:xfrm>
              <a:blipFill>
                <a:blip r:embed="rId2"/>
                <a:stretch>
                  <a:fillRect l="-1152" t="-983"/>
                </a:stretch>
              </a:blipFill>
            </p:spPr>
            <p:txBody>
              <a:bodyPr/>
              <a:lstStyle/>
              <a:p>
                <a:r>
                  <a:rPr lang="en-US">
                    <a:noFill/>
                  </a:rPr>
                  <a:t> </a:t>
                </a:r>
              </a:p>
            </p:txBody>
          </p:sp>
        </mc:Fallback>
      </mc:AlternateContent>
    </p:spTree>
    <p:extLst>
      <p:ext uri="{BB962C8B-B14F-4D97-AF65-F5344CB8AC3E}">
        <p14:creationId xmlns:p14="http://schemas.microsoft.com/office/powerpoint/2010/main" val="58679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2856" y="2519265"/>
            <a:ext cx="9199984" cy="769441"/>
          </a:xfrm>
          <a:prstGeom prst="rect">
            <a:avLst/>
          </a:prstGeom>
          <a:noFill/>
        </p:spPr>
        <p:txBody>
          <a:bodyPr wrap="square" rtlCol="0">
            <a:spAutoFit/>
          </a:bodyPr>
          <a:lstStyle/>
          <a:p>
            <a:pPr algn="ctr"/>
            <a:r>
              <a:rPr lang="en-IN" sz="4400" b="1" dirty="0" smtClean="0"/>
              <a:t>RESULTS AND VALIDATION</a:t>
            </a:r>
            <a:endParaRPr lang="en-IN" sz="4400" dirty="0"/>
          </a:p>
        </p:txBody>
      </p:sp>
    </p:spTree>
    <p:extLst>
      <p:ext uri="{BB962C8B-B14F-4D97-AF65-F5344CB8AC3E}">
        <p14:creationId xmlns:p14="http://schemas.microsoft.com/office/powerpoint/2010/main" val="42842194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391885" y="444136"/>
                <a:ext cx="3526971" cy="3487783"/>
              </a:xfrm>
            </p:spPr>
            <p:txBody>
              <a:bodyPr>
                <a:normAutofit fontScale="90000"/>
              </a:bodyPr>
              <a:lstStyle/>
              <a:p>
                <a:r>
                  <a:rPr lang="en-US" dirty="0" smtClean="0"/>
                  <a:t>CASE 1:</a:t>
                </a:r>
                <a:br>
                  <a:rPr lang="en-US" dirty="0" smtClean="0"/>
                </a:br>
                <a:r>
                  <a:rPr lang="en-US" sz="2200" dirty="0"/>
                  <a:t>Inputs parameters: </a:t>
                </a:r>
                <a:r>
                  <a:rPr lang="en-US" sz="2200" dirty="0" smtClean="0"/>
                  <a:t/>
                </a:r>
                <a:br>
                  <a:rPr lang="en-US" sz="2200" dirty="0" smtClean="0"/>
                </a:br>
                <a:r>
                  <a:rPr lang="en-US" sz="2200" i="1" dirty="0" smtClean="0"/>
                  <a:t>Diameter</a:t>
                </a:r>
                <a:r>
                  <a:rPr lang="en-US" sz="2200" i="1" dirty="0"/>
                  <a:t>, D = </a:t>
                </a:r>
                <a:r>
                  <a:rPr lang="en-US" sz="2200" i="1" dirty="0" smtClean="0"/>
                  <a:t>19.05mm</a:t>
                </a:r>
                <a:br>
                  <a:rPr lang="en-US" sz="2200" i="1" dirty="0" smtClean="0"/>
                </a:br>
                <a:r>
                  <a:rPr lang="en-US" sz="2200" i="1" dirty="0" smtClean="0"/>
                  <a:t>Helix </a:t>
                </a:r>
                <a:r>
                  <a:rPr lang="en-US" sz="2200" i="1" dirty="0"/>
                  <a:t>angle, i</a:t>
                </a:r>
                <a:r>
                  <a:rPr lang="en-US" sz="2200" i="1" baseline="-25000" dirty="0"/>
                  <a:t>0</a:t>
                </a:r>
                <a:r>
                  <a:rPr lang="en-US" sz="2200" i="1" dirty="0"/>
                  <a:t> = </a:t>
                </a:r>
                <a:r>
                  <a:rPr lang="en-US" sz="2200" i="1" dirty="0" smtClean="0"/>
                  <a:t>30</a:t>
                </a:r>
                <a:r>
                  <a:rPr lang="en-US" sz="2200" i="1" baseline="30000" dirty="0" smtClean="0"/>
                  <a:t>0</a:t>
                </a:r>
                <a:r>
                  <a:rPr lang="en-US" sz="2200" i="1" dirty="0" smtClean="0"/>
                  <a:t> </a:t>
                </a:r>
                <a:br>
                  <a:rPr lang="en-US" sz="2200" i="1" dirty="0" smtClean="0"/>
                </a:br>
                <a:r>
                  <a:rPr lang="en-US" sz="2200" i="1" dirty="0" smtClean="0"/>
                  <a:t>Rake </a:t>
                </a:r>
                <a:r>
                  <a:rPr lang="en-US" sz="2200" i="1" dirty="0"/>
                  <a:t>angle, </a:t>
                </a:r>
                <a14:m>
                  <m:oMath xmlns:m="http://schemas.openxmlformats.org/officeDocument/2006/math">
                    <m:r>
                      <a:rPr lang="en-US" sz="2200" i="1">
                        <a:latin typeface="Cambria Math" panose="02040503050406030204" pitchFamily="18" charset="0"/>
                      </a:rPr>
                      <m:t>𝛼</m:t>
                    </m:r>
                  </m:oMath>
                </a14:m>
                <a:r>
                  <a:rPr lang="en-US" sz="2200" i="1" dirty="0"/>
                  <a:t> = </a:t>
                </a:r>
                <a:r>
                  <a:rPr lang="en-US" sz="2200" i="1" dirty="0" smtClean="0"/>
                  <a:t>0</a:t>
                </a:r>
                <a:r>
                  <a:rPr lang="en-US" sz="2200" i="1" baseline="30000" dirty="0" smtClean="0"/>
                  <a:t>0</a:t>
                </a:r>
                <a:r>
                  <a:rPr lang="en-US" sz="2200" i="1" dirty="0" smtClean="0"/>
                  <a:t> </a:t>
                </a:r>
                <a:br>
                  <a:rPr lang="en-US" sz="2200" i="1" dirty="0" smtClean="0"/>
                </a:br>
                <a:r>
                  <a:rPr lang="en-US" sz="2200" i="1" dirty="0" smtClean="0"/>
                  <a:t>Number </a:t>
                </a:r>
                <a:r>
                  <a:rPr lang="en-US" sz="2200" i="1" dirty="0"/>
                  <a:t>of flukes, </a:t>
                </a:r>
                <a:r>
                  <a:rPr lang="en-US" sz="2200" i="1" dirty="0" err="1"/>
                  <a:t>N</a:t>
                </a:r>
                <a:r>
                  <a:rPr lang="en-US" sz="2200" i="1" baseline="-25000" dirty="0" err="1"/>
                  <a:t>f</a:t>
                </a:r>
                <a:r>
                  <a:rPr lang="en-US" sz="2200" i="1" baseline="-25000" dirty="0"/>
                  <a:t> </a:t>
                </a:r>
                <a:r>
                  <a:rPr lang="en-US" sz="2200" i="1" dirty="0"/>
                  <a:t>= </a:t>
                </a:r>
                <a:r>
                  <a:rPr lang="en-US" sz="2200" i="1" dirty="0" smtClean="0"/>
                  <a:t>1</a:t>
                </a:r>
                <a:br>
                  <a:rPr lang="en-US" sz="2200" i="1" dirty="0" smtClean="0"/>
                </a:br>
                <a:r>
                  <a:rPr lang="en-US" sz="2200" i="1" dirty="0" smtClean="0"/>
                  <a:t>Spindle </a:t>
                </a:r>
                <a:r>
                  <a:rPr lang="en-US" sz="2200" i="1" dirty="0"/>
                  <a:t>speed, n=269 </a:t>
                </a:r>
                <a:r>
                  <a:rPr lang="en-US" sz="2200" i="1" dirty="0" smtClean="0"/>
                  <a:t>rpm </a:t>
                </a:r>
                <a:br>
                  <a:rPr lang="en-US" sz="2200" i="1" dirty="0" smtClean="0"/>
                </a:br>
                <a:r>
                  <a:rPr lang="en-US" sz="2200" i="1" dirty="0" smtClean="0"/>
                  <a:t>Table </a:t>
                </a:r>
                <a:r>
                  <a:rPr lang="en-US" sz="2200" i="1" dirty="0"/>
                  <a:t>feed, S</a:t>
                </a:r>
                <a:r>
                  <a:rPr lang="en-US" sz="2200" i="1" baseline="-25000" dirty="0"/>
                  <a:t>t </a:t>
                </a:r>
                <a:r>
                  <a:rPr lang="en-US" sz="2200" i="1" dirty="0"/>
                  <a:t>= 13.6652 </a:t>
                </a:r>
                <a:r>
                  <a:rPr lang="en-US" sz="2200" i="1" dirty="0" smtClean="0"/>
                  <a:t>mm/min</a:t>
                </a:r>
                <a:br>
                  <a:rPr lang="en-US" sz="2200" i="1" dirty="0" smtClean="0"/>
                </a:br>
                <a:r>
                  <a:rPr lang="en-US" sz="2200" i="1" dirty="0" smtClean="0"/>
                  <a:t>Depth </a:t>
                </a:r>
                <a:r>
                  <a:rPr lang="en-US" sz="2200" i="1" dirty="0"/>
                  <a:t>of cut = </a:t>
                </a:r>
                <a:r>
                  <a:rPr lang="en-US" sz="2200" i="1" dirty="0" smtClean="0"/>
                  <a:t>6.35mm </a:t>
                </a:r>
                <a:br>
                  <a:rPr lang="en-US" sz="2200" i="1" dirty="0" smtClean="0"/>
                </a:br>
                <a:r>
                  <a:rPr lang="en-US" sz="2200" i="1" dirty="0" smtClean="0"/>
                  <a:t>Lead </a:t>
                </a:r>
                <a:r>
                  <a:rPr lang="en-US" sz="2200" i="1" dirty="0"/>
                  <a:t>angle = </a:t>
                </a:r>
                <a:r>
                  <a:rPr lang="en-US" sz="2200" i="1" dirty="0" smtClean="0"/>
                  <a:t>0</a:t>
                </a:r>
                <a:r>
                  <a:rPr lang="en-US" sz="2200" i="1" baseline="30000" dirty="0" smtClean="0"/>
                  <a:t>0</a:t>
                </a:r>
                <a:r>
                  <a:rPr lang="en-US" sz="2200" i="1" dirty="0" smtClean="0"/>
                  <a:t> </a:t>
                </a:r>
                <a:br>
                  <a:rPr lang="en-US" sz="2200" i="1" dirty="0" smtClean="0"/>
                </a:br>
                <a:r>
                  <a:rPr lang="en-US" sz="2200" i="1" dirty="0" smtClean="0"/>
                  <a:t>Tilt </a:t>
                </a:r>
                <a:r>
                  <a:rPr lang="en-US" sz="2200" i="1" dirty="0"/>
                  <a:t>angle = </a:t>
                </a:r>
                <a:r>
                  <a:rPr lang="en-US" sz="2200" i="1" dirty="0" smtClean="0"/>
                  <a:t>0</a:t>
                </a:r>
                <a:r>
                  <a:rPr lang="en-US" sz="2200" i="1" baseline="30000" dirty="0" smtClean="0"/>
                  <a:t>0</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391885" y="444136"/>
                <a:ext cx="3526971" cy="3487783"/>
              </a:xfrm>
              <a:blipFill>
                <a:blip r:embed="rId2"/>
                <a:stretch>
                  <a:fillRect l="-4318" b="-3147"/>
                </a:stretch>
              </a:blipFill>
            </p:spPr>
            <p:txBody>
              <a:bodyPr/>
              <a:lstStyle/>
              <a:p>
                <a:r>
                  <a:rPr lang="en-US">
                    <a:noFill/>
                  </a:rPr>
                  <a:t> </a:t>
                </a:r>
              </a:p>
            </p:txBody>
          </p:sp>
        </mc:Fallback>
      </mc:AlternateContent>
      <p:sp>
        <p:nvSpPr>
          <p:cNvPr id="3" name="Content Placeholder 2"/>
          <p:cNvSpPr>
            <a:spLocks noGrp="1"/>
          </p:cNvSpPr>
          <p:nvPr>
            <p:ph idx="1"/>
          </p:nvPr>
        </p:nvSpPr>
        <p:spPr>
          <a:xfrm>
            <a:off x="4800600" y="653142"/>
            <a:ext cx="6492240" cy="5257800"/>
          </a:xfrm>
        </p:spPr>
        <p:txBody>
          <a:bodyPr>
            <a:normAutofit/>
          </a:bodyPr>
          <a:lstStyle/>
          <a:p>
            <a:pPr>
              <a:buFont typeface="Arial" panose="020B0604020202020204" pitchFamily="34" charset="0"/>
              <a:buChar char="•"/>
            </a:pPr>
            <a:r>
              <a:rPr lang="en-IN" sz="1800" dirty="0" smtClean="0"/>
              <a:t>1 </a:t>
            </a:r>
            <a:r>
              <a:rPr lang="en-IN" sz="1800" dirty="0"/>
              <a:t>cutting </a:t>
            </a:r>
            <a:r>
              <a:rPr lang="en-IN" sz="1800" dirty="0" smtClean="0"/>
              <a:t>edge</a:t>
            </a:r>
          </a:p>
          <a:p>
            <a:pPr>
              <a:buFont typeface="Arial" panose="020B0604020202020204" pitchFamily="34" charset="0"/>
              <a:buChar char="•"/>
            </a:pPr>
            <a:r>
              <a:rPr lang="en-IN" sz="1800" dirty="0" smtClean="0"/>
              <a:t>Variation of F, C and N forces with rotational angle</a:t>
            </a:r>
          </a:p>
          <a:p>
            <a:pPr>
              <a:buFont typeface="Arial" panose="020B0604020202020204" pitchFamily="34" charset="0"/>
              <a:buChar char="•"/>
            </a:pPr>
            <a:r>
              <a:rPr lang="en-IN" sz="1800" dirty="0"/>
              <a:t>As the cutting edge starts coming out of the cutting region all the three components start tending to zero</a:t>
            </a:r>
            <a:r>
              <a:rPr lang="en-IN" sz="1800" dirty="0" smtClean="0"/>
              <a:t>.</a:t>
            </a:r>
          </a:p>
        </p:txBody>
      </p:sp>
      <p:sp>
        <p:nvSpPr>
          <p:cNvPr id="4" name="TextBox 3"/>
          <p:cNvSpPr txBox="1"/>
          <p:nvPr/>
        </p:nvSpPr>
        <p:spPr>
          <a:xfrm>
            <a:off x="5540834" y="6287552"/>
            <a:ext cx="5849978" cy="276999"/>
          </a:xfrm>
          <a:prstGeom prst="rect">
            <a:avLst/>
          </a:prstGeom>
          <a:noFill/>
        </p:spPr>
        <p:txBody>
          <a:bodyPr wrap="square" rtlCol="0">
            <a:spAutoFit/>
          </a:bodyPr>
          <a:lstStyle/>
          <a:p>
            <a:pPr algn="ctr"/>
            <a:r>
              <a:rPr lang="en-US" sz="1200" i="1" dirty="0" smtClean="0">
                <a:solidFill>
                  <a:schemeClr val="accent1">
                    <a:lumMod val="75000"/>
                  </a:schemeClr>
                </a:solidFill>
              </a:rPr>
              <a:t>Ref: P. Lee and Y. </a:t>
            </a:r>
            <a:r>
              <a:rPr lang="en-US" sz="1200" i="1" dirty="0" err="1" smtClean="0">
                <a:solidFill>
                  <a:schemeClr val="accent1">
                    <a:lumMod val="75000"/>
                  </a:schemeClr>
                </a:solidFill>
              </a:rPr>
              <a:t>Altintas</a:t>
            </a:r>
            <a:r>
              <a:rPr lang="en-US" sz="1200" i="1" dirty="0" smtClean="0">
                <a:solidFill>
                  <a:schemeClr val="accent1">
                    <a:lumMod val="75000"/>
                  </a:schemeClr>
                </a:solidFill>
              </a:rPr>
              <a:t>, “Prediction of ball end milling forces of orthogonal cutting data”</a:t>
            </a:r>
            <a:endParaRPr lang="en-US" i="1" dirty="0">
              <a:solidFill>
                <a:schemeClr val="accent1">
                  <a:lumMod val="75000"/>
                </a:schemeClr>
              </a:solidFill>
            </a:endParaRPr>
          </a:p>
        </p:txBody>
      </p:sp>
      <p:pic>
        <p:nvPicPr>
          <p:cNvPr id="5" name="Picture 4"/>
          <p:cNvPicPr>
            <a:picLocks noChangeAspect="1"/>
          </p:cNvPicPr>
          <p:nvPr/>
        </p:nvPicPr>
        <p:blipFill>
          <a:blip r:embed="rId3">
            <a:clrChange>
              <a:clrFrom>
                <a:srgbClr val="FFFFFF"/>
              </a:clrFrom>
              <a:clrTo>
                <a:srgbClr val="FFFFFF">
                  <a:alpha val="0"/>
                </a:srgbClr>
              </a:clrTo>
            </a:clrChange>
            <a:grayscl/>
          </a:blip>
          <a:stretch>
            <a:fillRect/>
          </a:stretch>
        </p:blipFill>
        <p:spPr>
          <a:xfrm>
            <a:off x="4425170" y="2188027"/>
            <a:ext cx="7243100" cy="3970001"/>
          </a:xfrm>
          <a:prstGeom prst="rect">
            <a:avLst/>
          </a:prstGeom>
        </p:spPr>
      </p:pic>
    </p:spTree>
    <p:extLst>
      <p:ext uri="{BB962C8B-B14F-4D97-AF65-F5344CB8AC3E}">
        <p14:creationId xmlns:p14="http://schemas.microsoft.com/office/powerpoint/2010/main" val="38495382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391885" y="444136"/>
                <a:ext cx="3526971" cy="3487783"/>
              </a:xfrm>
            </p:spPr>
            <p:txBody>
              <a:bodyPr>
                <a:normAutofit fontScale="90000"/>
              </a:bodyPr>
              <a:lstStyle/>
              <a:p>
                <a:r>
                  <a:rPr lang="en-US" dirty="0" smtClean="0"/>
                  <a:t>CASE 1:</a:t>
                </a:r>
                <a:br>
                  <a:rPr lang="en-US" dirty="0" smtClean="0"/>
                </a:br>
                <a:r>
                  <a:rPr lang="en-US" sz="2200" dirty="0"/>
                  <a:t>Inputs parameters: </a:t>
                </a:r>
                <a:r>
                  <a:rPr lang="en-US" sz="2200" dirty="0" smtClean="0"/>
                  <a:t/>
                </a:r>
                <a:br>
                  <a:rPr lang="en-US" sz="2200" dirty="0" smtClean="0"/>
                </a:br>
                <a:r>
                  <a:rPr lang="en-US" sz="2200" i="1" dirty="0" smtClean="0"/>
                  <a:t>Diameter</a:t>
                </a:r>
                <a:r>
                  <a:rPr lang="en-US" sz="2200" i="1" dirty="0"/>
                  <a:t>, D = </a:t>
                </a:r>
                <a:r>
                  <a:rPr lang="en-US" sz="2200" i="1" dirty="0" smtClean="0"/>
                  <a:t>19.05mm</a:t>
                </a:r>
                <a:br>
                  <a:rPr lang="en-US" sz="2200" i="1" dirty="0" smtClean="0"/>
                </a:br>
                <a:r>
                  <a:rPr lang="en-US" sz="2200" i="1" dirty="0" smtClean="0"/>
                  <a:t>Helix </a:t>
                </a:r>
                <a:r>
                  <a:rPr lang="en-US" sz="2200" i="1" dirty="0"/>
                  <a:t>angle, i</a:t>
                </a:r>
                <a:r>
                  <a:rPr lang="en-US" sz="2200" i="1" baseline="-25000" dirty="0"/>
                  <a:t>0</a:t>
                </a:r>
                <a:r>
                  <a:rPr lang="en-US" sz="2200" i="1" dirty="0"/>
                  <a:t> = </a:t>
                </a:r>
                <a:r>
                  <a:rPr lang="en-US" sz="2200" i="1" dirty="0" smtClean="0"/>
                  <a:t>30</a:t>
                </a:r>
                <a:r>
                  <a:rPr lang="en-US" sz="2200" i="1" baseline="30000" dirty="0" smtClean="0"/>
                  <a:t>0</a:t>
                </a:r>
                <a:r>
                  <a:rPr lang="en-US" sz="2200" i="1" dirty="0" smtClean="0"/>
                  <a:t> </a:t>
                </a:r>
                <a:br>
                  <a:rPr lang="en-US" sz="2200" i="1" dirty="0" smtClean="0"/>
                </a:br>
                <a:r>
                  <a:rPr lang="en-US" sz="2200" i="1" dirty="0" smtClean="0"/>
                  <a:t>Rake </a:t>
                </a:r>
                <a:r>
                  <a:rPr lang="en-US" sz="2200" i="1" dirty="0"/>
                  <a:t>angle, </a:t>
                </a:r>
                <a14:m>
                  <m:oMath xmlns:m="http://schemas.openxmlformats.org/officeDocument/2006/math">
                    <m:r>
                      <a:rPr lang="en-US" sz="2200" i="1">
                        <a:latin typeface="Cambria Math" panose="02040503050406030204" pitchFamily="18" charset="0"/>
                      </a:rPr>
                      <m:t>𝛼</m:t>
                    </m:r>
                  </m:oMath>
                </a14:m>
                <a:r>
                  <a:rPr lang="en-US" sz="2200" i="1" dirty="0"/>
                  <a:t> = </a:t>
                </a:r>
                <a:r>
                  <a:rPr lang="en-US" sz="2200" i="1" dirty="0" smtClean="0"/>
                  <a:t>0</a:t>
                </a:r>
                <a:r>
                  <a:rPr lang="en-US" sz="2200" i="1" baseline="30000" dirty="0" smtClean="0"/>
                  <a:t>0</a:t>
                </a:r>
                <a:r>
                  <a:rPr lang="en-US" sz="2200" i="1" dirty="0" smtClean="0"/>
                  <a:t> </a:t>
                </a:r>
                <a:br>
                  <a:rPr lang="en-US" sz="2200" i="1" dirty="0" smtClean="0"/>
                </a:br>
                <a:r>
                  <a:rPr lang="en-US" sz="2200" i="1" dirty="0" smtClean="0"/>
                  <a:t>Number </a:t>
                </a:r>
                <a:r>
                  <a:rPr lang="en-US" sz="2200" i="1" dirty="0"/>
                  <a:t>of flukes, </a:t>
                </a:r>
                <a:r>
                  <a:rPr lang="en-US" sz="2200" i="1" dirty="0" err="1"/>
                  <a:t>N</a:t>
                </a:r>
                <a:r>
                  <a:rPr lang="en-US" sz="2200" i="1" baseline="-25000" dirty="0" err="1"/>
                  <a:t>f</a:t>
                </a:r>
                <a:r>
                  <a:rPr lang="en-US" sz="2200" i="1" baseline="-25000" dirty="0"/>
                  <a:t> </a:t>
                </a:r>
                <a:r>
                  <a:rPr lang="en-US" sz="2200" i="1" dirty="0"/>
                  <a:t>= </a:t>
                </a:r>
                <a:r>
                  <a:rPr lang="en-US" sz="2200" i="1" dirty="0" smtClean="0"/>
                  <a:t>1</a:t>
                </a:r>
                <a:br>
                  <a:rPr lang="en-US" sz="2200" i="1" dirty="0" smtClean="0"/>
                </a:br>
                <a:r>
                  <a:rPr lang="en-US" sz="2200" i="1" dirty="0" smtClean="0"/>
                  <a:t>Spindle </a:t>
                </a:r>
                <a:r>
                  <a:rPr lang="en-US" sz="2200" i="1" dirty="0"/>
                  <a:t>speed, n=269 </a:t>
                </a:r>
                <a:r>
                  <a:rPr lang="en-US" sz="2200" i="1" dirty="0" smtClean="0"/>
                  <a:t>rpm </a:t>
                </a:r>
                <a:br>
                  <a:rPr lang="en-US" sz="2200" i="1" dirty="0" smtClean="0"/>
                </a:br>
                <a:r>
                  <a:rPr lang="en-US" sz="2200" i="1" dirty="0" smtClean="0"/>
                  <a:t>Table </a:t>
                </a:r>
                <a:r>
                  <a:rPr lang="en-US" sz="2200" i="1" dirty="0"/>
                  <a:t>feed, S</a:t>
                </a:r>
                <a:r>
                  <a:rPr lang="en-US" sz="2200" i="1" baseline="-25000" dirty="0"/>
                  <a:t>t </a:t>
                </a:r>
                <a:r>
                  <a:rPr lang="en-US" sz="2200" i="1" dirty="0"/>
                  <a:t>= 13.6652 </a:t>
                </a:r>
                <a:r>
                  <a:rPr lang="en-US" sz="2200" i="1" dirty="0" smtClean="0"/>
                  <a:t>mm/min</a:t>
                </a:r>
                <a:br>
                  <a:rPr lang="en-US" sz="2200" i="1" dirty="0" smtClean="0"/>
                </a:br>
                <a:r>
                  <a:rPr lang="en-US" sz="2200" i="1" dirty="0" smtClean="0"/>
                  <a:t>Depth </a:t>
                </a:r>
                <a:r>
                  <a:rPr lang="en-US" sz="2200" i="1" dirty="0"/>
                  <a:t>of cut = </a:t>
                </a:r>
                <a:r>
                  <a:rPr lang="en-US" sz="2200" i="1" dirty="0" smtClean="0"/>
                  <a:t>6.35mm </a:t>
                </a:r>
                <a:br>
                  <a:rPr lang="en-US" sz="2200" i="1" dirty="0" smtClean="0"/>
                </a:br>
                <a:r>
                  <a:rPr lang="en-US" sz="2200" i="1" dirty="0" smtClean="0"/>
                  <a:t>Lead </a:t>
                </a:r>
                <a:r>
                  <a:rPr lang="en-US" sz="2200" i="1" dirty="0"/>
                  <a:t>angle = </a:t>
                </a:r>
                <a:r>
                  <a:rPr lang="en-US" sz="2200" i="1" dirty="0" smtClean="0"/>
                  <a:t>0</a:t>
                </a:r>
                <a:r>
                  <a:rPr lang="en-US" sz="2200" i="1" baseline="30000" dirty="0" smtClean="0"/>
                  <a:t>0</a:t>
                </a:r>
                <a:r>
                  <a:rPr lang="en-US" sz="2200" i="1" dirty="0" smtClean="0"/>
                  <a:t> </a:t>
                </a:r>
                <a:br>
                  <a:rPr lang="en-US" sz="2200" i="1" dirty="0" smtClean="0"/>
                </a:br>
                <a:r>
                  <a:rPr lang="en-US" sz="2200" i="1" dirty="0" smtClean="0"/>
                  <a:t>Tilt </a:t>
                </a:r>
                <a:r>
                  <a:rPr lang="en-US" sz="2200" i="1" dirty="0"/>
                  <a:t>angle = </a:t>
                </a:r>
                <a:r>
                  <a:rPr lang="en-US" sz="2200" i="1" dirty="0" smtClean="0"/>
                  <a:t>0</a:t>
                </a:r>
                <a:r>
                  <a:rPr lang="en-US" sz="2200" i="1" baseline="30000" dirty="0" smtClean="0"/>
                  <a:t>0</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391885" y="444136"/>
                <a:ext cx="3526971" cy="3487783"/>
              </a:xfrm>
              <a:blipFill>
                <a:blip r:embed="rId2"/>
                <a:stretch>
                  <a:fillRect l="-4318" b="-3147"/>
                </a:stretch>
              </a:blipFill>
            </p:spPr>
            <p:txBody>
              <a:bodyPr/>
              <a:lstStyle/>
              <a:p>
                <a:r>
                  <a:rPr lang="en-US">
                    <a:noFill/>
                  </a:rPr>
                  <a:t> </a:t>
                </a:r>
              </a:p>
            </p:txBody>
          </p:sp>
        </mc:Fallback>
      </mc:AlternateContent>
      <p:sp>
        <p:nvSpPr>
          <p:cNvPr id="3" name="Content Placeholder 2"/>
          <p:cNvSpPr>
            <a:spLocks noGrp="1"/>
          </p:cNvSpPr>
          <p:nvPr>
            <p:ph idx="1"/>
          </p:nvPr>
        </p:nvSpPr>
        <p:spPr>
          <a:xfrm>
            <a:off x="4800600" y="653142"/>
            <a:ext cx="6492240" cy="5257800"/>
          </a:xfrm>
        </p:spPr>
        <p:txBody>
          <a:bodyPr>
            <a:normAutofit/>
          </a:bodyPr>
          <a:lstStyle/>
          <a:p>
            <a:pPr>
              <a:buFont typeface="Arial" panose="020B0604020202020204" pitchFamily="34" charset="0"/>
              <a:buChar char="•"/>
            </a:pPr>
            <a:r>
              <a:rPr lang="en-IN" sz="1800" dirty="0" smtClean="0"/>
              <a:t>In this case, the </a:t>
            </a:r>
            <a:r>
              <a:rPr lang="en-IN" sz="1800" dirty="0"/>
              <a:t>ball-end tool has only 1 cutting </a:t>
            </a:r>
            <a:r>
              <a:rPr lang="en-IN" sz="1800" dirty="0" smtClean="0"/>
              <a:t>edge.</a:t>
            </a:r>
          </a:p>
          <a:p>
            <a:pPr>
              <a:buFont typeface="Arial" panose="020B0604020202020204" pitchFamily="34" charset="0"/>
              <a:buChar char="•"/>
            </a:pPr>
            <a:r>
              <a:rPr lang="en-IN" sz="1800" dirty="0" smtClean="0"/>
              <a:t>Variation of F C and N forces with rotational angle</a:t>
            </a:r>
          </a:p>
          <a:p>
            <a:pPr>
              <a:buFont typeface="Arial" panose="020B0604020202020204" pitchFamily="34" charset="0"/>
              <a:buChar char="•"/>
            </a:pPr>
            <a:r>
              <a:rPr lang="en-IN" sz="1800" dirty="0"/>
              <a:t>As the cutting edge starts coming out of the cutting region all the three components start tending to zero</a:t>
            </a:r>
            <a:r>
              <a:rPr lang="en-IN" sz="1800" dirty="0" smtClean="0"/>
              <a:t>.</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536" t="1066" r="6786" b="2864"/>
          <a:stretch/>
        </p:blipFill>
        <p:spPr>
          <a:xfrm>
            <a:off x="5258830" y="2416628"/>
            <a:ext cx="6118231" cy="3608785"/>
          </a:xfrm>
          <a:prstGeom prst="rect">
            <a:avLst/>
          </a:prstGeom>
        </p:spPr>
      </p:pic>
    </p:spTree>
    <p:extLst>
      <p:ext uri="{BB962C8B-B14F-4D97-AF65-F5344CB8AC3E}">
        <p14:creationId xmlns:p14="http://schemas.microsoft.com/office/powerpoint/2010/main" val="9896642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391885" y="444136"/>
                <a:ext cx="3526971" cy="3487783"/>
              </a:xfrm>
            </p:spPr>
            <p:txBody>
              <a:bodyPr>
                <a:normAutofit/>
              </a:bodyPr>
              <a:lstStyle/>
              <a:p>
                <a:r>
                  <a:rPr lang="en-US" sz="3200" dirty="0" smtClean="0"/>
                  <a:t>CASE 2:</a:t>
                </a:r>
                <a:br>
                  <a:rPr lang="en-US" sz="3200" dirty="0" smtClean="0"/>
                </a:br>
                <a:r>
                  <a:rPr lang="en-US" sz="2000" dirty="0"/>
                  <a:t>Inputs parameters: </a:t>
                </a:r>
                <a:r>
                  <a:rPr lang="en-US" sz="2000" dirty="0" smtClean="0"/>
                  <a:t/>
                </a:r>
                <a:br>
                  <a:rPr lang="en-US" sz="2000" dirty="0" smtClean="0"/>
                </a:br>
                <a:r>
                  <a:rPr lang="en-US" sz="2000" i="1" dirty="0" smtClean="0"/>
                  <a:t>Diameter</a:t>
                </a:r>
                <a:r>
                  <a:rPr lang="en-US" sz="2000" i="1" dirty="0"/>
                  <a:t>, D = </a:t>
                </a:r>
                <a:r>
                  <a:rPr lang="en-US" sz="2000" i="1" dirty="0" smtClean="0"/>
                  <a:t>19.05mm</a:t>
                </a:r>
                <a:br>
                  <a:rPr lang="en-US" sz="2000" i="1" dirty="0" smtClean="0"/>
                </a:br>
                <a:r>
                  <a:rPr lang="en-US" sz="2000" i="1" dirty="0" smtClean="0"/>
                  <a:t>Helix </a:t>
                </a:r>
                <a:r>
                  <a:rPr lang="en-US" sz="2000" i="1" dirty="0"/>
                  <a:t>angle, i</a:t>
                </a:r>
                <a:r>
                  <a:rPr lang="en-US" sz="2000" i="1" baseline="-25000" dirty="0"/>
                  <a:t>0</a:t>
                </a:r>
                <a:r>
                  <a:rPr lang="en-US" sz="2000" i="1" dirty="0"/>
                  <a:t> = </a:t>
                </a:r>
                <a:r>
                  <a:rPr lang="en-US" sz="2000" i="1" dirty="0" smtClean="0"/>
                  <a:t>30</a:t>
                </a:r>
                <a:r>
                  <a:rPr lang="en-US" sz="2000" i="1" baseline="30000" dirty="0" smtClean="0"/>
                  <a:t>0</a:t>
                </a:r>
                <a:r>
                  <a:rPr lang="en-US" sz="2000" i="1" dirty="0" smtClean="0"/>
                  <a:t> </a:t>
                </a:r>
                <a:br>
                  <a:rPr lang="en-US" sz="2000" i="1" dirty="0" smtClean="0"/>
                </a:br>
                <a:r>
                  <a:rPr lang="en-US" sz="2000" i="1" dirty="0" smtClean="0"/>
                  <a:t>Rake </a:t>
                </a:r>
                <a:r>
                  <a:rPr lang="en-US" sz="2000" i="1" dirty="0"/>
                  <a:t>angle, </a:t>
                </a:r>
                <a14:m>
                  <m:oMath xmlns:m="http://schemas.openxmlformats.org/officeDocument/2006/math">
                    <m:r>
                      <a:rPr lang="en-US" sz="2000" i="1">
                        <a:latin typeface="Cambria Math" panose="02040503050406030204" pitchFamily="18" charset="0"/>
                      </a:rPr>
                      <m:t>𝛼</m:t>
                    </m:r>
                  </m:oMath>
                </a14:m>
                <a:r>
                  <a:rPr lang="en-US" sz="2000" i="1" dirty="0"/>
                  <a:t> = </a:t>
                </a:r>
                <a:r>
                  <a:rPr lang="en-US" sz="2000" i="1" dirty="0" smtClean="0"/>
                  <a:t>0</a:t>
                </a:r>
                <a:r>
                  <a:rPr lang="en-US" sz="2000" i="1" baseline="30000" dirty="0" smtClean="0"/>
                  <a:t>0</a:t>
                </a:r>
                <a:r>
                  <a:rPr lang="en-US" sz="2000" i="1" dirty="0" smtClean="0"/>
                  <a:t> </a:t>
                </a:r>
                <a:br>
                  <a:rPr lang="en-US" sz="2000" i="1" dirty="0" smtClean="0"/>
                </a:br>
                <a:r>
                  <a:rPr lang="en-US" sz="2000" i="1" dirty="0" smtClean="0"/>
                  <a:t>Number </a:t>
                </a:r>
                <a:r>
                  <a:rPr lang="en-US" sz="2000" i="1" dirty="0"/>
                  <a:t>of flukes, </a:t>
                </a:r>
                <a:r>
                  <a:rPr lang="en-US" sz="2000" i="1" dirty="0" err="1"/>
                  <a:t>N</a:t>
                </a:r>
                <a:r>
                  <a:rPr lang="en-US" sz="2000" i="1" baseline="-25000" dirty="0" err="1"/>
                  <a:t>f</a:t>
                </a:r>
                <a:r>
                  <a:rPr lang="en-US" sz="2000" i="1" baseline="-25000" dirty="0"/>
                  <a:t> </a:t>
                </a:r>
                <a:r>
                  <a:rPr lang="en-US" sz="2000" i="1" dirty="0"/>
                  <a:t>= 2</a:t>
                </a:r>
                <a:r>
                  <a:rPr lang="en-US" sz="2000" i="1" dirty="0" smtClean="0"/>
                  <a:t/>
                </a:r>
                <a:br>
                  <a:rPr lang="en-US" sz="2000" i="1" dirty="0" smtClean="0"/>
                </a:br>
                <a:r>
                  <a:rPr lang="en-US" sz="2000" i="1" dirty="0" smtClean="0"/>
                  <a:t>Spindle </a:t>
                </a:r>
                <a:r>
                  <a:rPr lang="en-US" sz="2000" i="1" dirty="0"/>
                  <a:t>speed, </a:t>
                </a:r>
                <a:r>
                  <a:rPr lang="en-US" sz="2000" i="1" dirty="0" smtClean="0"/>
                  <a:t>n=500 rpm </a:t>
                </a:r>
                <a:br>
                  <a:rPr lang="en-US" sz="2000" i="1" dirty="0" smtClean="0"/>
                </a:br>
                <a:r>
                  <a:rPr lang="en-US" sz="2000" i="1" dirty="0" smtClean="0"/>
                  <a:t>Table </a:t>
                </a:r>
                <a:r>
                  <a:rPr lang="en-US" sz="2000" i="1" dirty="0"/>
                  <a:t>feed, S</a:t>
                </a:r>
                <a:r>
                  <a:rPr lang="en-US" sz="2000" i="1" baseline="-25000" dirty="0"/>
                  <a:t>t </a:t>
                </a:r>
                <a:r>
                  <a:rPr lang="en-US" sz="2000" i="1" dirty="0"/>
                  <a:t>= </a:t>
                </a:r>
                <a:r>
                  <a:rPr lang="en-US" sz="2000" i="1" dirty="0" smtClean="0"/>
                  <a:t>100 mm/min</a:t>
                </a:r>
                <a:br>
                  <a:rPr lang="en-US" sz="2000" i="1" dirty="0" smtClean="0"/>
                </a:br>
                <a:r>
                  <a:rPr lang="en-US" sz="2000" i="1" dirty="0" smtClean="0"/>
                  <a:t>Depth </a:t>
                </a:r>
                <a:r>
                  <a:rPr lang="en-US" sz="2000" i="1" dirty="0"/>
                  <a:t>of cut = </a:t>
                </a:r>
                <a:r>
                  <a:rPr lang="en-US" sz="2000" i="1" dirty="0" smtClean="0"/>
                  <a:t>6.35mm </a:t>
                </a:r>
                <a:br>
                  <a:rPr lang="en-US" sz="2000" i="1" dirty="0" smtClean="0"/>
                </a:br>
                <a:r>
                  <a:rPr lang="en-US" sz="2000" i="1" dirty="0" smtClean="0"/>
                  <a:t>Lead </a:t>
                </a:r>
                <a:r>
                  <a:rPr lang="en-US" sz="2000" i="1" dirty="0"/>
                  <a:t>angle = </a:t>
                </a:r>
                <a:r>
                  <a:rPr lang="en-US" sz="2000" i="1" dirty="0" smtClean="0"/>
                  <a:t>30</a:t>
                </a:r>
                <a:r>
                  <a:rPr lang="en-US" sz="2000" i="1" baseline="30000" dirty="0" smtClean="0"/>
                  <a:t>0</a:t>
                </a:r>
                <a:r>
                  <a:rPr lang="en-US" sz="2000" i="1" dirty="0" smtClean="0"/>
                  <a:t> </a:t>
                </a:r>
                <a:br>
                  <a:rPr lang="en-US" sz="2000" i="1" dirty="0" smtClean="0"/>
                </a:br>
                <a:r>
                  <a:rPr lang="en-US" sz="2000" i="1" dirty="0" smtClean="0"/>
                  <a:t>Tilt </a:t>
                </a:r>
                <a:r>
                  <a:rPr lang="en-US" sz="2000" i="1" dirty="0"/>
                  <a:t>angle = </a:t>
                </a:r>
                <a:r>
                  <a:rPr lang="en-US" sz="2000" i="1" dirty="0" smtClean="0"/>
                  <a:t>30</a:t>
                </a:r>
                <a:r>
                  <a:rPr lang="en-US" sz="2000" i="1" baseline="30000" dirty="0" smtClean="0"/>
                  <a:t>0</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391885" y="444136"/>
                <a:ext cx="3526971" cy="3487783"/>
              </a:xfrm>
              <a:blipFill>
                <a:blip r:embed="rId2"/>
                <a:stretch>
                  <a:fillRect l="-4318" b="-3147"/>
                </a:stretch>
              </a:blipFill>
            </p:spPr>
            <p:txBody>
              <a:bodyPr/>
              <a:lstStyle/>
              <a:p>
                <a:r>
                  <a:rPr lang="en-US">
                    <a:noFill/>
                  </a:rPr>
                  <a:t> </a:t>
                </a:r>
              </a:p>
            </p:txBody>
          </p:sp>
        </mc:Fallback>
      </mc:AlternateContent>
      <p:sp>
        <p:nvSpPr>
          <p:cNvPr id="3" name="Content Placeholder 2"/>
          <p:cNvSpPr>
            <a:spLocks noGrp="1"/>
          </p:cNvSpPr>
          <p:nvPr>
            <p:ph idx="1"/>
          </p:nvPr>
        </p:nvSpPr>
        <p:spPr>
          <a:xfrm>
            <a:off x="4800600" y="653142"/>
            <a:ext cx="6492240" cy="5257800"/>
          </a:xfrm>
        </p:spPr>
        <p:txBody>
          <a:bodyPr>
            <a:normAutofit/>
          </a:bodyPr>
          <a:lstStyle/>
          <a:p>
            <a:pPr>
              <a:buFont typeface="Arial" panose="020B0604020202020204" pitchFamily="34" charset="0"/>
              <a:buChar char="•"/>
            </a:pPr>
            <a:r>
              <a:rPr lang="en-US" sz="1800" dirty="0"/>
              <a:t>lead and tilt angels are not zero, i.e. one of the cutting edge is already in the cutting zone and hence forces and torque do not start from zero.</a:t>
            </a:r>
            <a:endParaRPr lang="en-IN" sz="1400" dirty="0" smtClean="0"/>
          </a:p>
        </p:txBody>
      </p:sp>
      <p:pic>
        <p:nvPicPr>
          <p:cNvPr id="8" name="Picture 7"/>
          <p:cNvPicPr/>
          <p:nvPr/>
        </p:nvPicPr>
        <p:blipFill rotWithShape="1">
          <a:blip r:embed="rId3">
            <a:extLst>
              <a:ext uri="{28A0092B-C50C-407E-A947-70E740481C1C}">
                <a14:useLocalDpi xmlns:a14="http://schemas.microsoft.com/office/drawing/2010/main" val="0"/>
              </a:ext>
            </a:extLst>
          </a:blip>
          <a:srcRect l="-2618" t="3342" r="-4199"/>
          <a:stretch/>
        </p:blipFill>
        <p:spPr bwMode="auto">
          <a:xfrm>
            <a:off x="5160100" y="1475739"/>
            <a:ext cx="5773240" cy="2691766"/>
          </a:xfrm>
          <a:prstGeom prst="rect">
            <a:avLst/>
          </a:prstGeom>
          <a:noFill/>
          <a:ln>
            <a:noFill/>
          </a:ln>
          <a:extLst>
            <a:ext uri="{53640926-AAD7-44D8-BBD7-CCE9431645EC}">
              <a14:shadowObscured xmlns:a14="http://schemas.microsoft.com/office/drawing/2010/main"/>
            </a:ext>
          </a:extLst>
        </p:spPr>
      </p:pic>
      <p:pic>
        <p:nvPicPr>
          <p:cNvPr id="9" name="Picture 8" descr="C:\Users\Ayush Bandil\Desktop\case2f.png"/>
          <p:cNvPicPr/>
          <p:nvPr/>
        </p:nvPicPr>
        <p:blipFill rotWithShape="1">
          <a:blip r:embed="rId4" cstate="print">
            <a:extLst>
              <a:ext uri="{28A0092B-C50C-407E-A947-70E740481C1C}">
                <a14:useLocalDpi xmlns:a14="http://schemas.microsoft.com/office/drawing/2010/main" val="0"/>
              </a:ext>
            </a:extLst>
          </a:blip>
          <a:srcRect l="-2776" t="3474" r="8724" b="4166"/>
          <a:stretch/>
        </p:blipFill>
        <p:spPr bwMode="auto">
          <a:xfrm>
            <a:off x="5321618" y="4337324"/>
            <a:ext cx="5136696" cy="2404878"/>
          </a:xfrm>
          <a:prstGeom prst="rect">
            <a:avLst/>
          </a:prstGeom>
          <a:noFill/>
          <a:ln>
            <a:noFill/>
          </a:ln>
          <a:extLst>
            <a:ext uri="{53640926-AAD7-44D8-BBD7-CCE9431645EC}">
              <a14:shadowObscured xmlns:a14="http://schemas.microsoft.com/office/drawing/2010/main"/>
            </a:ext>
          </a:extLst>
        </p:spPr>
      </p:pic>
      <p:sp>
        <p:nvSpPr>
          <p:cNvPr id="7" name="TextBox 6"/>
          <p:cNvSpPr txBox="1"/>
          <p:nvPr/>
        </p:nvSpPr>
        <p:spPr>
          <a:xfrm>
            <a:off x="4778831" y="4113915"/>
            <a:ext cx="6561904" cy="276999"/>
          </a:xfrm>
          <a:prstGeom prst="rect">
            <a:avLst/>
          </a:prstGeom>
          <a:noFill/>
        </p:spPr>
        <p:txBody>
          <a:bodyPr wrap="square" rtlCol="0">
            <a:spAutoFit/>
          </a:bodyPr>
          <a:lstStyle/>
          <a:p>
            <a:pPr algn="ctr"/>
            <a:r>
              <a:rPr lang="en-US" sz="1200" i="1" dirty="0" smtClean="0">
                <a:solidFill>
                  <a:schemeClr val="accent1">
                    <a:lumMod val="75000"/>
                  </a:schemeClr>
                </a:solidFill>
              </a:rPr>
              <a:t>Ref: E. </a:t>
            </a:r>
            <a:r>
              <a:rPr lang="en-US" sz="1200" i="1" dirty="0" err="1" smtClean="0">
                <a:solidFill>
                  <a:schemeClr val="accent1">
                    <a:lumMod val="75000"/>
                  </a:schemeClr>
                </a:solidFill>
              </a:rPr>
              <a:t>Ozturk</a:t>
            </a:r>
            <a:r>
              <a:rPr lang="en-US" sz="1200" i="1" dirty="0" smtClean="0">
                <a:solidFill>
                  <a:schemeClr val="accent1">
                    <a:lumMod val="75000"/>
                  </a:schemeClr>
                </a:solidFill>
              </a:rPr>
              <a:t> and E. </a:t>
            </a:r>
            <a:r>
              <a:rPr lang="en-US" sz="1200" i="1" dirty="0" err="1" smtClean="0">
                <a:solidFill>
                  <a:schemeClr val="accent1">
                    <a:lumMod val="75000"/>
                  </a:schemeClr>
                </a:solidFill>
              </a:rPr>
              <a:t>Budak</a:t>
            </a:r>
            <a:r>
              <a:rPr lang="en-US" sz="1200" i="1" dirty="0" smtClean="0">
                <a:solidFill>
                  <a:schemeClr val="accent1">
                    <a:lumMod val="75000"/>
                  </a:schemeClr>
                </a:solidFill>
              </a:rPr>
              <a:t>, “Modeling of 5-axis milling Processes, machining science and Technology”</a:t>
            </a:r>
            <a:endParaRPr lang="en-US" i="1" dirty="0">
              <a:solidFill>
                <a:schemeClr val="accent1">
                  <a:lumMod val="75000"/>
                </a:schemeClr>
              </a:solidFill>
            </a:endParaRPr>
          </a:p>
        </p:txBody>
      </p:sp>
    </p:spTree>
    <p:extLst>
      <p:ext uri="{BB962C8B-B14F-4D97-AF65-F5344CB8AC3E}">
        <p14:creationId xmlns:p14="http://schemas.microsoft.com/office/powerpoint/2010/main" val="8512038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391885" y="444136"/>
                <a:ext cx="3526971" cy="3487783"/>
              </a:xfrm>
            </p:spPr>
            <p:txBody>
              <a:bodyPr>
                <a:normAutofit/>
              </a:bodyPr>
              <a:lstStyle/>
              <a:p>
                <a:r>
                  <a:rPr lang="en-US" sz="3200" dirty="0" smtClean="0"/>
                  <a:t>CASE 3:</a:t>
                </a:r>
                <a:br>
                  <a:rPr lang="en-US" sz="3200" dirty="0" smtClean="0"/>
                </a:br>
                <a:r>
                  <a:rPr lang="en-US" sz="2000" dirty="0"/>
                  <a:t>Inputs parameters: </a:t>
                </a:r>
                <a:r>
                  <a:rPr lang="en-US" sz="2000" dirty="0" smtClean="0"/>
                  <a:t/>
                </a:r>
                <a:br>
                  <a:rPr lang="en-US" sz="2000" dirty="0" smtClean="0"/>
                </a:br>
                <a:r>
                  <a:rPr lang="en-US" sz="2000" i="1" dirty="0" smtClean="0"/>
                  <a:t>Diameter</a:t>
                </a:r>
                <a:r>
                  <a:rPr lang="en-US" sz="2000" i="1" dirty="0"/>
                  <a:t>, D = </a:t>
                </a:r>
                <a:r>
                  <a:rPr lang="en-US" sz="2000" i="1" dirty="0" smtClean="0"/>
                  <a:t>20mm</a:t>
                </a:r>
                <a:br>
                  <a:rPr lang="en-US" sz="2000" i="1" dirty="0" smtClean="0"/>
                </a:br>
                <a:r>
                  <a:rPr lang="en-US" sz="2000" i="1" dirty="0" smtClean="0"/>
                  <a:t>Helix </a:t>
                </a:r>
                <a:r>
                  <a:rPr lang="en-US" sz="2000" i="1" dirty="0"/>
                  <a:t>angle, i</a:t>
                </a:r>
                <a:r>
                  <a:rPr lang="en-US" sz="2000" i="1" baseline="-25000" dirty="0"/>
                  <a:t>0</a:t>
                </a:r>
                <a:r>
                  <a:rPr lang="en-US" sz="2000" i="1" dirty="0"/>
                  <a:t> = </a:t>
                </a:r>
                <a:r>
                  <a:rPr lang="en-US" sz="2000" i="1" dirty="0" smtClean="0"/>
                  <a:t>30</a:t>
                </a:r>
                <a:r>
                  <a:rPr lang="en-US" sz="2000" i="1" baseline="30000" dirty="0" smtClean="0"/>
                  <a:t>0</a:t>
                </a:r>
                <a:r>
                  <a:rPr lang="en-US" sz="2000" i="1" dirty="0" smtClean="0"/>
                  <a:t> </a:t>
                </a:r>
                <a:br>
                  <a:rPr lang="en-US" sz="2000" i="1" dirty="0" smtClean="0"/>
                </a:br>
                <a:r>
                  <a:rPr lang="en-US" sz="2000" i="1" dirty="0" smtClean="0"/>
                  <a:t>Rake </a:t>
                </a:r>
                <a:r>
                  <a:rPr lang="en-US" sz="2000" i="1" dirty="0"/>
                  <a:t>angle, </a:t>
                </a:r>
                <a14:m>
                  <m:oMath xmlns:m="http://schemas.openxmlformats.org/officeDocument/2006/math">
                    <m:r>
                      <a:rPr lang="en-US" sz="2000" i="1">
                        <a:latin typeface="Cambria Math" panose="02040503050406030204" pitchFamily="18" charset="0"/>
                      </a:rPr>
                      <m:t>𝛼</m:t>
                    </m:r>
                  </m:oMath>
                </a14:m>
                <a:r>
                  <a:rPr lang="en-US" sz="2000" i="1" dirty="0"/>
                  <a:t> = </a:t>
                </a:r>
                <a:r>
                  <a:rPr lang="en-US" sz="2000" i="1" dirty="0" smtClean="0"/>
                  <a:t>0</a:t>
                </a:r>
                <a:r>
                  <a:rPr lang="en-US" sz="2000" i="1" baseline="30000" dirty="0" smtClean="0"/>
                  <a:t>0</a:t>
                </a:r>
                <a:r>
                  <a:rPr lang="en-US" sz="2000" i="1" dirty="0" smtClean="0"/>
                  <a:t> </a:t>
                </a:r>
                <a:br>
                  <a:rPr lang="en-US" sz="2000" i="1" dirty="0" smtClean="0"/>
                </a:br>
                <a:r>
                  <a:rPr lang="en-US" sz="2000" i="1" dirty="0" smtClean="0"/>
                  <a:t>Number </a:t>
                </a:r>
                <a:r>
                  <a:rPr lang="en-US" sz="2000" i="1" dirty="0"/>
                  <a:t>of flukes, </a:t>
                </a:r>
                <a:r>
                  <a:rPr lang="en-US" sz="2000" i="1" dirty="0" err="1"/>
                  <a:t>N</a:t>
                </a:r>
                <a:r>
                  <a:rPr lang="en-US" sz="2000" i="1" baseline="-25000" dirty="0" err="1"/>
                  <a:t>f</a:t>
                </a:r>
                <a:r>
                  <a:rPr lang="en-US" sz="2000" i="1" baseline="-25000" dirty="0"/>
                  <a:t> </a:t>
                </a:r>
                <a:r>
                  <a:rPr lang="en-US" sz="2000" i="1" dirty="0"/>
                  <a:t>= </a:t>
                </a:r>
                <a:r>
                  <a:rPr lang="en-US" sz="2000" i="1" dirty="0" smtClean="0"/>
                  <a:t>3</a:t>
                </a:r>
                <a:br>
                  <a:rPr lang="en-US" sz="2000" i="1" dirty="0" smtClean="0"/>
                </a:br>
                <a:r>
                  <a:rPr lang="en-US" sz="2000" i="1" dirty="0" smtClean="0"/>
                  <a:t>Spindle </a:t>
                </a:r>
                <a:r>
                  <a:rPr lang="en-US" sz="2000" i="1" dirty="0"/>
                  <a:t>speed, </a:t>
                </a:r>
                <a:r>
                  <a:rPr lang="en-US" sz="2000" i="1" dirty="0" smtClean="0"/>
                  <a:t>n=500 rpm </a:t>
                </a:r>
                <a:br>
                  <a:rPr lang="en-US" sz="2000" i="1" dirty="0" smtClean="0"/>
                </a:br>
                <a:r>
                  <a:rPr lang="en-US" sz="2000" i="1" dirty="0" smtClean="0"/>
                  <a:t>Table </a:t>
                </a:r>
                <a:r>
                  <a:rPr lang="en-US" sz="2000" i="1" dirty="0"/>
                  <a:t>feed, S</a:t>
                </a:r>
                <a:r>
                  <a:rPr lang="en-US" sz="2000" i="1" baseline="-25000" dirty="0"/>
                  <a:t>t </a:t>
                </a:r>
                <a:r>
                  <a:rPr lang="en-US" sz="2000" i="1" dirty="0"/>
                  <a:t>= </a:t>
                </a:r>
                <a:r>
                  <a:rPr lang="en-US" sz="2000" i="1" dirty="0" smtClean="0"/>
                  <a:t>100 mm/min</a:t>
                </a:r>
                <a:br>
                  <a:rPr lang="en-US" sz="2000" i="1" dirty="0" smtClean="0"/>
                </a:br>
                <a:r>
                  <a:rPr lang="en-US" sz="2000" i="1" dirty="0" smtClean="0"/>
                  <a:t>Depth </a:t>
                </a:r>
                <a:r>
                  <a:rPr lang="en-US" sz="2000" i="1" dirty="0"/>
                  <a:t>of cut = </a:t>
                </a:r>
                <a:r>
                  <a:rPr lang="en-US" sz="2000" i="1" dirty="0" smtClean="0"/>
                  <a:t>10mm </a:t>
                </a:r>
                <a:br>
                  <a:rPr lang="en-US" sz="2000" i="1" dirty="0" smtClean="0"/>
                </a:br>
                <a:r>
                  <a:rPr lang="en-US" sz="2000" i="1" dirty="0" smtClean="0"/>
                  <a:t>Lead </a:t>
                </a:r>
                <a:r>
                  <a:rPr lang="en-US" sz="2000" i="1" dirty="0"/>
                  <a:t>angle = 2</a:t>
                </a:r>
                <a:r>
                  <a:rPr lang="en-US" sz="2000" i="1" dirty="0" smtClean="0"/>
                  <a:t>0</a:t>
                </a:r>
                <a:r>
                  <a:rPr lang="en-US" sz="2000" i="1" baseline="30000" dirty="0" smtClean="0"/>
                  <a:t>0</a:t>
                </a:r>
                <a:r>
                  <a:rPr lang="en-US" sz="2000" i="1" dirty="0" smtClean="0"/>
                  <a:t> </a:t>
                </a:r>
                <a:br>
                  <a:rPr lang="en-US" sz="2000" i="1" dirty="0" smtClean="0"/>
                </a:br>
                <a:r>
                  <a:rPr lang="en-US" sz="2000" i="1" dirty="0" smtClean="0"/>
                  <a:t>Tilt </a:t>
                </a:r>
                <a:r>
                  <a:rPr lang="en-US" sz="2000" i="1" dirty="0"/>
                  <a:t>angle = 1</a:t>
                </a:r>
                <a:r>
                  <a:rPr lang="en-US" sz="2000" i="1" dirty="0" smtClean="0"/>
                  <a:t>0</a:t>
                </a:r>
                <a:r>
                  <a:rPr lang="en-US" sz="2000" i="1" baseline="30000" dirty="0" smtClean="0"/>
                  <a:t>0</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391885" y="444136"/>
                <a:ext cx="3526971" cy="3487783"/>
              </a:xfrm>
              <a:blipFill>
                <a:blip r:embed="rId2"/>
                <a:stretch>
                  <a:fillRect l="-4318" b="-3147"/>
                </a:stretch>
              </a:blipFill>
            </p:spPr>
            <p:txBody>
              <a:bodyPr/>
              <a:lstStyle/>
              <a:p>
                <a:r>
                  <a:rPr lang="en-US">
                    <a:noFill/>
                  </a:rPr>
                  <a:t> </a:t>
                </a:r>
              </a:p>
            </p:txBody>
          </p:sp>
        </mc:Fallback>
      </mc:AlternateContent>
      <p:sp>
        <p:nvSpPr>
          <p:cNvPr id="3" name="Content Placeholder 2"/>
          <p:cNvSpPr>
            <a:spLocks noGrp="1"/>
          </p:cNvSpPr>
          <p:nvPr>
            <p:ph idx="1"/>
          </p:nvPr>
        </p:nvSpPr>
        <p:spPr>
          <a:xfrm>
            <a:off x="4800600" y="653142"/>
            <a:ext cx="6492240" cy="5257800"/>
          </a:xfrm>
        </p:spPr>
        <p:txBody>
          <a:bodyPr>
            <a:normAutofit/>
          </a:bodyPr>
          <a:lstStyle/>
          <a:p>
            <a:pPr>
              <a:buFont typeface="Arial" panose="020B0604020202020204" pitchFamily="34" charset="0"/>
              <a:buChar char="•"/>
            </a:pPr>
            <a:r>
              <a:rPr lang="en-US" sz="1800" dirty="0" smtClean="0"/>
              <a:t>Tool profiles and cutting zone </a:t>
            </a:r>
          </a:p>
          <a:p>
            <a:pPr>
              <a:buFont typeface="Arial" panose="020B0604020202020204" pitchFamily="34" charset="0"/>
              <a:buChar char="•"/>
            </a:pPr>
            <a:endParaRPr lang="en-IN" sz="1400" dirty="0" smtClean="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188720"/>
            <a:ext cx="6719919" cy="4898571"/>
          </a:xfrm>
          <a:prstGeom prst="rect">
            <a:avLst/>
          </a:prstGeom>
        </p:spPr>
      </p:pic>
    </p:spTree>
    <p:extLst>
      <p:ext uri="{BB962C8B-B14F-4D97-AF65-F5344CB8AC3E}">
        <p14:creationId xmlns:p14="http://schemas.microsoft.com/office/powerpoint/2010/main" val="14930499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391885" y="444136"/>
                <a:ext cx="3526971" cy="3487783"/>
              </a:xfrm>
            </p:spPr>
            <p:txBody>
              <a:bodyPr>
                <a:normAutofit/>
              </a:bodyPr>
              <a:lstStyle/>
              <a:p>
                <a:r>
                  <a:rPr lang="en-US" sz="3200" dirty="0" smtClean="0"/>
                  <a:t>CASE 3:</a:t>
                </a:r>
                <a:br>
                  <a:rPr lang="en-US" sz="3200" dirty="0" smtClean="0"/>
                </a:br>
                <a:r>
                  <a:rPr lang="en-US" sz="2000" dirty="0"/>
                  <a:t>Inputs parameters: </a:t>
                </a:r>
                <a:r>
                  <a:rPr lang="en-US" sz="2000" dirty="0" smtClean="0"/>
                  <a:t/>
                </a:r>
                <a:br>
                  <a:rPr lang="en-US" sz="2000" dirty="0" smtClean="0"/>
                </a:br>
                <a:r>
                  <a:rPr lang="en-US" sz="2000" i="1" dirty="0" smtClean="0"/>
                  <a:t>Diameter</a:t>
                </a:r>
                <a:r>
                  <a:rPr lang="en-US" sz="2000" i="1" dirty="0"/>
                  <a:t>, D = </a:t>
                </a:r>
                <a:r>
                  <a:rPr lang="en-US" sz="2000" i="1" dirty="0" smtClean="0"/>
                  <a:t>20mm</a:t>
                </a:r>
                <a:br>
                  <a:rPr lang="en-US" sz="2000" i="1" dirty="0" smtClean="0"/>
                </a:br>
                <a:r>
                  <a:rPr lang="en-US" sz="2000" i="1" dirty="0" smtClean="0"/>
                  <a:t>Helix </a:t>
                </a:r>
                <a:r>
                  <a:rPr lang="en-US" sz="2000" i="1" dirty="0"/>
                  <a:t>angle, i</a:t>
                </a:r>
                <a:r>
                  <a:rPr lang="en-US" sz="2000" i="1" baseline="-25000" dirty="0"/>
                  <a:t>0</a:t>
                </a:r>
                <a:r>
                  <a:rPr lang="en-US" sz="2000" i="1" dirty="0"/>
                  <a:t> = </a:t>
                </a:r>
                <a:r>
                  <a:rPr lang="en-US" sz="2000" i="1" dirty="0" smtClean="0"/>
                  <a:t>30</a:t>
                </a:r>
                <a:r>
                  <a:rPr lang="en-US" sz="2000" i="1" baseline="30000" dirty="0" smtClean="0"/>
                  <a:t>0</a:t>
                </a:r>
                <a:r>
                  <a:rPr lang="en-US" sz="2000" i="1" dirty="0" smtClean="0"/>
                  <a:t> </a:t>
                </a:r>
                <a:br>
                  <a:rPr lang="en-US" sz="2000" i="1" dirty="0" smtClean="0"/>
                </a:br>
                <a:r>
                  <a:rPr lang="en-US" sz="2000" i="1" dirty="0" smtClean="0"/>
                  <a:t>Rake </a:t>
                </a:r>
                <a:r>
                  <a:rPr lang="en-US" sz="2000" i="1" dirty="0"/>
                  <a:t>angle, </a:t>
                </a:r>
                <a14:m>
                  <m:oMath xmlns:m="http://schemas.openxmlformats.org/officeDocument/2006/math">
                    <m:r>
                      <a:rPr lang="en-US" sz="2000" i="1">
                        <a:latin typeface="Cambria Math" panose="02040503050406030204" pitchFamily="18" charset="0"/>
                      </a:rPr>
                      <m:t>𝛼</m:t>
                    </m:r>
                  </m:oMath>
                </a14:m>
                <a:r>
                  <a:rPr lang="en-US" sz="2000" i="1" dirty="0"/>
                  <a:t> = </a:t>
                </a:r>
                <a:r>
                  <a:rPr lang="en-US" sz="2000" i="1" dirty="0" smtClean="0"/>
                  <a:t>0</a:t>
                </a:r>
                <a:r>
                  <a:rPr lang="en-US" sz="2000" i="1" baseline="30000" dirty="0" smtClean="0"/>
                  <a:t>0</a:t>
                </a:r>
                <a:r>
                  <a:rPr lang="en-US" sz="2000" i="1" dirty="0" smtClean="0"/>
                  <a:t> </a:t>
                </a:r>
                <a:br>
                  <a:rPr lang="en-US" sz="2000" i="1" dirty="0" smtClean="0"/>
                </a:br>
                <a:r>
                  <a:rPr lang="en-US" sz="2000" i="1" dirty="0" smtClean="0"/>
                  <a:t>Number </a:t>
                </a:r>
                <a:r>
                  <a:rPr lang="en-US" sz="2000" i="1" dirty="0"/>
                  <a:t>of flukes, </a:t>
                </a:r>
                <a:r>
                  <a:rPr lang="en-US" sz="2000" i="1" dirty="0" err="1"/>
                  <a:t>N</a:t>
                </a:r>
                <a:r>
                  <a:rPr lang="en-US" sz="2000" i="1" baseline="-25000" dirty="0" err="1"/>
                  <a:t>f</a:t>
                </a:r>
                <a:r>
                  <a:rPr lang="en-US" sz="2000" i="1" baseline="-25000" dirty="0"/>
                  <a:t> </a:t>
                </a:r>
                <a:r>
                  <a:rPr lang="en-US" sz="2000" i="1" dirty="0"/>
                  <a:t>= </a:t>
                </a:r>
                <a:r>
                  <a:rPr lang="en-US" sz="2000" i="1" dirty="0" smtClean="0"/>
                  <a:t>3</a:t>
                </a:r>
                <a:br>
                  <a:rPr lang="en-US" sz="2000" i="1" dirty="0" smtClean="0"/>
                </a:br>
                <a:r>
                  <a:rPr lang="en-US" sz="2000" i="1" dirty="0" smtClean="0"/>
                  <a:t>Spindle </a:t>
                </a:r>
                <a:r>
                  <a:rPr lang="en-US" sz="2000" i="1" dirty="0"/>
                  <a:t>speed, </a:t>
                </a:r>
                <a:r>
                  <a:rPr lang="en-US" sz="2000" i="1" dirty="0" smtClean="0"/>
                  <a:t>n=500 rpm </a:t>
                </a:r>
                <a:br>
                  <a:rPr lang="en-US" sz="2000" i="1" dirty="0" smtClean="0"/>
                </a:br>
                <a:r>
                  <a:rPr lang="en-US" sz="2000" i="1" dirty="0" smtClean="0"/>
                  <a:t>Table </a:t>
                </a:r>
                <a:r>
                  <a:rPr lang="en-US" sz="2000" i="1" dirty="0"/>
                  <a:t>feed, S</a:t>
                </a:r>
                <a:r>
                  <a:rPr lang="en-US" sz="2000" i="1" baseline="-25000" dirty="0"/>
                  <a:t>t </a:t>
                </a:r>
                <a:r>
                  <a:rPr lang="en-US" sz="2000" i="1" dirty="0"/>
                  <a:t>= </a:t>
                </a:r>
                <a:r>
                  <a:rPr lang="en-US" sz="2000" i="1" dirty="0" smtClean="0"/>
                  <a:t>100 mm/min</a:t>
                </a:r>
                <a:br>
                  <a:rPr lang="en-US" sz="2000" i="1" dirty="0" smtClean="0"/>
                </a:br>
                <a:r>
                  <a:rPr lang="en-US" sz="2000" i="1" dirty="0" smtClean="0"/>
                  <a:t>Depth </a:t>
                </a:r>
                <a:r>
                  <a:rPr lang="en-US" sz="2000" i="1" dirty="0"/>
                  <a:t>of cut = </a:t>
                </a:r>
                <a:r>
                  <a:rPr lang="en-US" sz="2000" i="1" dirty="0" smtClean="0"/>
                  <a:t>10mm </a:t>
                </a:r>
                <a:br>
                  <a:rPr lang="en-US" sz="2000" i="1" dirty="0" smtClean="0"/>
                </a:br>
                <a:r>
                  <a:rPr lang="en-US" sz="2000" i="1" dirty="0" smtClean="0"/>
                  <a:t>Lead </a:t>
                </a:r>
                <a:r>
                  <a:rPr lang="en-US" sz="2000" i="1" dirty="0"/>
                  <a:t>angle = 2</a:t>
                </a:r>
                <a:r>
                  <a:rPr lang="en-US" sz="2000" i="1" dirty="0" smtClean="0"/>
                  <a:t>0</a:t>
                </a:r>
                <a:r>
                  <a:rPr lang="en-US" sz="2000" i="1" baseline="30000" dirty="0" smtClean="0"/>
                  <a:t>0</a:t>
                </a:r>
                <a:r>
                  <a:rPr lang="en-US" sz="2000" i="1" dirty="0" smtClean="0"/>
                  <a:t> </a:t>
                </a:r>
                <a:br>
                  <a:rPr lang="en-US" sz="2000" i="1" dirty="0" smtClean="0"/>
                </a:br>
                <a:r>
                  <a:rPr lang="en-US" sz="2000" i="1" dirty="0" smtClean="0"/>
                  <a:t>Tilt </a:t>
                </a:r>
                <a:r>
                  <a:rPr lang="en-US" sz="2000" i="1" dirty="0"/>
                  <a:t>angle = 1</a:t>
                </a:r>
                <a:r>
                  <a:rPr lang="en-US" sz="2000" i="1" dirty="0" smtClean="0"/>
                  <a:t>0</a:t>
                </a:r>
                <a:r>
                  <a:rPr lang="en-US" sz="2000" i="1" baseline="30000" dirty="0" smtClean="0"/>
                  <a:t>0</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391885" y="444136"/>
                <a:ext cx="3526971" cy="3487783"/>
              </a:xfrm>
              <a:blipFill>
                <a:blip r:embed="rId2"/>
                <a:stretch>
                  <a:fillRect l="-4318" b="-3147"/>
                </a:stretch>
              </a:blipFill>
            </p:spPr>
            <p:txBody>
              <a:bodyPr/>
              <a:lstStyle/>
              <a:p>
                <a:r>
                  <a:rPr lang="en-US">
                    <a:noFill/>
                  </a:rPr>
                  <a:t> </a:t>
                </a:r>
              </a:p>
            </p:txBody>
          </p:sp>
        </mc:Fallback>
      </mc:AlternateContent>
      <p:sp>
        <p:nvSpPr>
          <p:cNvPr id="3" name="Content Placeholder 2"/>
          <p:cNvSpPr>
            <a:spLocks noGrp="1"/>
          </p:cNvSpPr>
          <p:nvPr>
            <p:ph idx="1"/>
          </p:nvPr>
        </p:nvSpPr>
        <p:spPr>
          <a:xfrm>
            <a:off x="4800600" y="653142"/>
            <a:ext cx="6492240" cy="5257800"/>
          </a:xfrm>
        </p:spPr>
        <p:txBody>
          <a:bodyPr>
            <a:normAutofit/>
          </a:bodyPr>
          <a:lstStyle/>
          <a:p>
            <a:pPr>
              <a:buFont typeface="Arial" panose="020B0604020202020204" pitchFamily="34" charset="0"/>
              <a:buChar char="•"/>
            </a:pPr>
            <a:r>
              <a:rPr lang="en-IN" sz="1800" dirty="0"/>
              <a:t>Reason for abrupt </a:t>
            </a:r>
            <a:r>
              <a:rPr lang="en-IN" sz="1800" dirty="0" smtClean="0"/>
              <a:t>plot</a:t>
            </a:r>
            <a:endParaRPr lang="en-IN" sz="1800" dirty="0"/>
          </a:p>
        </p:txBody>
      </p:sp>
      <p:pic>
        <p:nvPicPr>
          <p:cNvPr id="11" name="Picture 10" descr="C:\Users\Ayush Bandil\Desktop\case4tcs.png"/>
          <p:cNvPicPr/>
          <p:nvPr/>
        </p:nvPicPr>
        <p:blipFill rotWithShape="1">
          <a:blip r:embed="rId3">
            <a:extLst>
              <a:ext uri="{28A0092B-C50C-407E-A947-70E740481C1C}">
                <a14:useLocalDpi xmlns:a14="http://schemas.microsoft.com/office/drawing/2010/main" val="0"/>
              </a:ext>
            </a:extLst>
          </a:blip>
          <a:srcRect l="8609" t="3124" r="5133" b="4862"/>
          <a:stretch/>
        </p:blipFill>
        <p:spPr bwMode="auto">
          <a:xfrm>
            <a:off x="5392646" y="3931919"/>
            <a:ext cx="5727383" cy="2913160"/>
          </a:xfrm>
          <a:prstGeom prst="rect">
            <a:avLst/>
          </a:prstGeom>
          <a:noFill/>
          <a:ln>
            <a:noFill/>
          </a:ln>
          <a:extLst>
            <a:ext uri="{53640926-AAD7-44D8-BBD7-CCE9431645EC}">
              <a14:shadowObscured xmlns:a14="http://schemas.microsoft.com/office/drawing/2010/main"/>
            </a:ext>
          </a:extLst>
        </p:spPr>
      </p:pic>
      <p:pic>
        <p:nvPicPr>
          <p:cNvPr id="12" name="Picture 11" descr="C:\Users\Ayush Bandil\Desktop\case4t.png"/>
          <p:cNvPicPr/>
          <p:nvPr/>
        </p:nvPicPr>
        <p:blipFill rotWithShape="1">
          <a:blip r:embed="rId4">
            <a:extLst>
              <a:ext uri="{28A0092B-C50C-407E-A947-70E740481C1C}">
                <a14:useLocalDpi xmlns:a14="http://schemas.microsoft.com/office/drawing/2010/main" val="0"/>
              </a:ext>
            </a:extLst>
          </a:blip>
          <a:srcRect l="8942" t="3473" r="4470" b="4514"/>
          <a:stretch/>
        </p:blipFill>
        <p:spPr bwMode="auto">
          <a:xfrm>
            <a:off x="5392646" y="977647"/>
            <a:ext cx="5727383" cy="290202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651674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Users\Ayush Bandil\Desktop\leadtilt2.5.png"/>
          <p:cNvPicPr>
            <a:picLocks noGrp="1"/>
          </p:cNvPicPr>
          <p:nvPr>
            <p:ph idx="1"/>
          </p:nvPr>
        </p:nvPicPr>
        <p:blipFill rotWithShape="1">
          <a:blip r:embed="rId2">
            <a:extLst>
              <a:ext uri="{28A0092B-C50C-407E-A947-70E740481C1C}">
                <a14:useLocalDpi xmlns:a14="http://schemas.microsoft.com/office/drawing/2010/main" val="0"/>
              </a:ext>
            </a:extLst>
          </a:blip>
          <a:srcRect l="25261" t="12969" r="25408" b="9784"/>
          <a:stretch/>
        </p:blipFill>
        <p:spPr bwMode="auto">
          <a:xfrm>
            <a:off x="6583680" y="1986643"/>
            <a:ext cx="4572000" cy="3409406"/>
          </a:xfrm>
          <a:prstGeom prst="rect">
            <a:avLst/>
          </a:prstGeom>
          <a:noFill/>
          <a:ln>
            <a:noFill/>
          </a:ln>
          <a:extLst>
            <a:ext uri="{53640926-AAD7-44D8-BBD7-CCE9431645EC}">
              <a14:shadowObscured xmlns:a14="http://schemas.microsoft.com/office/drawing/2010/main"/>
            </a:ext>
          </a:extLst>
        </p:spPr>
      </p:pic>
      <p:sp>
        <p:nvSpPr>
          <p:cNvPr id="9" name="Title 8"/>
          <p:cNvSpPr>
            <a:spLocks noGrp="1"/>
          </p:cNvSpPr>
          <p:nvPr>
            <p:ph type="title"/>
          </p:nvPr>
        </p:nvSpPr>
        <p:spPr/>
        <p:txBody>
          <a:bodyPr/>
          <a:lstStyle/>
          <a:p>
            <a:r>
              <a:rPr lang="en-US" dirty="0"/>
              <a:t>Determining Lead and Tilt Angles</a:t>
            </a:r>
          </a:p>
        </p:txBody>
      </p:sp>
      <p:pic>
        <p:nvPicPr>
          <p:cNvPr id="8" name="Picture 7" descr="C:\Users\Ayush Bandil\Desktop\leadtilt5.png"/>
          <p:cNvPicPr/>
          <p:nvPr/>
        </p:nvPicPr>
        <p:blipFill rotWithShape="1">
          <a:blip r:embed="rId3">
            <a:extLst>
              <a:ext uri="{28A0092B-C50C-407E-A947-70E740481C1C}">
                <a14:useLocalDpi xmlns:a14="http://schemas.microsoft.com/office/drawing/2010/main" val="0"/>
              </a:ext>
            </a:extLst>
          </a:blip>
          <a:srcRect l="24764" t="6598" r="26820" b="11459"/>
          <a:stretch/>
        </p:blipFill>
        <p:spPr bwMode="auto">
          <a:xfrm>
            <a:off x="1097280" y="1828800"/>
            <a:ext cx="4420393" cy="3567249"/>
          </a:xfrm>
          <a:prstGeom prst="rect">
            <a:avLst/>
          </a:prstGeom>
          <a:noFill/>
          <a:ln>
            <a:noFill/>
          </a:ln>
          <a:extLst>
            <a:ext uri="{53640926-AAD7-44D8-BBD7-CCE9431645EC}">
              <a14:shadowObscured xmlns:a14="http://schemas.microsoft.com/office/drawing/2010/main"/>
            </a:ext>
          </a:extLst>
        </p:spPr>
      </p:pic>
      <p:sp>
        <p:nvSpPr>
          <p:cNvPr id="12" name="Content Placeholder 2"/>
          <p:cNvSpPr txBox="1">
            <a:spLocks/>
          </p:cNvSpPr>
          <p:nvPr/>
        </p:nvSpPr>
        <p:spPr>
          <a:xfrm>
            <a:off x="1324099" y="5487489"/>
            <a:ext cx="3966754" cy="22990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200"/>
              </a:spcBef>
              <a:buNone/>
            </a:pPr>
            <a:r>
              <a:rPr lang="en-US" sz="1600" i="1" dirty="0" smtClean="0"/>
              <a:t>Depth of cut = 2.5mm </a:t>
            </a:r>
          </a:p>
          <a:p>
            <a:pPr marL="0" indent="0" algn="ctr">
              <a:spcBef>
                <a:spcPts val="200"/>
              </a:spcBef>
              <a:buNone/>
            </a:pPr>
            <a:r>
              <a:rPr lang="en-US" sz="1600" i="1" dirty="0" smtClean="0"/>
              <a:t>Lead and tilt angles for minimum force on               </a:t>
            </a:r>
          </a:p>
          <a:p>
            <a:pPr marL="0" indent="0" algn="ctr">
              <a:spcBef>
                <a:spcPts val="200"/>
              </a:spcBef>
              <a:buNone/>
            </a:pPr>
            <a:r>
              <a:rPr lang="en-US" sz="1600" i="1" dirty="0" smtClean="0"/>
              <a:t>the </a:t>
            </a:r>
            <a:r>
              <a:rPr lang="en-US" sz="1600" i="1" dirty="0"/>
              <a:t>cutting tool are -20</a:t>
            </a:r>
            <a:r>
              <a:rPr lang="en-US" sz="1600" i="1" baseline="30000" dirty="0"/>
              <a:t>0</a:t>
            </a:r>
            <a:r>
              <a:rPr lang="en-US" sz="1600" i="1" dirty="0"/>
              <a:t> and 4</a:t>
            </a:r>
            <a:r>
              <a:rPr lang="en-US" sz="1600" i="1" baseline="30000" dirty="0"/>
              <a:t>0</a:t>
            </a:r>
            <a:r>
              <a:rPr lang="en-US" sz="1600" i="1" dirty="0"/>
              <a:t> respectively.  </a:t>
            </a:r>
          </a:p>
          <a:p>
            <a:pPr marL="0" indent="0">
              <a:buNone/>
            </a:pPr>
            <a:endParaRPr lang="en-IN" sz="1800" dirty="0" smtClean="0"/>
          </a:p>
        </p:txBody>
      </p:sp>
      <p:sp>
        <p:nvSpPr>
          <p:cNvPr id="13" name="Content Placeholder 2"/>
          <p:cNvSpPr txBox="1">
            <a:spLocks/>
          </p:cNvSpPr>
          <p:nvPr/>
        </p:nvSpPr>
        <p:spPr>
          <a:xfrm>
            <a:off x="6886303" y="5487489"/>
            <a:ext cx="3966754" cy="22990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200"/>
              </a:spcBef>
              <a:buNone/>
            </a:pPr>
            <a:r>
              <a:rPr lang="en-US" sz="1600" i="1" dirty="0" smtClean="0"/>
              <a:t>Depth of cut = 5mm </a:t>
            </a:r>
          </a:p>
          <a:p>
            <a:pPr marL="0" indent="0" algn="ctr">
              <a:spcBef>
                <a:spcPts val="200"/>
              </a:spcBef>
              <a:buNone/>
            </a:pPr>
            <a:r>
              <a:rPr lang="en-US" sz="1600" i="1" dirty="0" smtClean="0"/>
              <a:t>Lead and tilt angles for minimum force on               </a:t>
            </a:r>
          </a:p>
          <a:p>
            <a:pPr marL="0" indent="0" algn="ctr">
              <a:spcBef>
                <a:spcPts val="200"/>
              </a:spcBef>
              <a:buNone/>
            </a:pPr>
            <a:r>
              <a:rPr lang="en-US" sz="1600" i="1" dirty="0" smtClean="0"/>
              <a:t>the </a:t>
            </a:r>
            <a:r>
              <a:rPr lang="en-US" sz="1600" i="1" dirty="0"/>
              <a:t>cutting tool are </a:t>
            </a:r>
            <a:r>
              <a:rPr lang="en-US" sz="1600" i="1" dirty="0" smtClean="0"/>
              <a:t>-34</a:t>
            </a:r>
            <a:r>
              <a:rPr lang="en-US" sz="1600" i="1" baseline="30000" dirty="0" smtClean="0"/>
              <a:t>0</a:t>
            </a:r>
            <a:r>
              <a:rPr lang="en-US" sz="1600" i="1" dirty="0" smtClean="0"/>
              <a:t> </a:t>
            </a:r>
            <a:r>
              <a:rPr lang="en-US" sz="1600" i="1" dirty="0"/>
              <a:t>and </a:t>
            </a:r>
            <a:r>
              <a:rPr lang="en-US" sz="1600" i="1" dirty="0" smtClean="0"/>
              <a:t>8</a:t>
            </a:r>
            <a:r>
              <a:rPr lang="en-US" sz="1600" i="1" baseline="30000" dirty="0" smtClean="0"/>
              <a:t>0</a:t>
            </a:r>
            <a:r>
              <a:rPr lang="en-US" sz="1600" i="1" dirty="0" smtClean="0"/>
              <a:t> </a:t>
            </a:r>
            <a:r>
              <a:rPr lang="en-US" sz="1600" i="1" dirty="0"/>
              <a:t>respectively.  </a:t>
            </a:r>
          </a:p>
          <a:p>
            <a:pPr marL="0" indent="0">
              <a:buNone/>
            </a:pPr>
            <a:endParaRPr lang="en-IN" sz="1800" dirty="0" smtClean="0"/>
          </a:p>
        </p:txBody>
      </p:sp>
      <p:grpSp>
        <p:nvGrpSpPr>
          <p:cNvPr id="16" name="Group 15"/>
          <p:cNvGrpSpPr/>
          <p:nvPr/>
        </p:nvGrpSpPr>
        <p:grpSpPr>
          <a:xfrm>
            <a:off x="2194560" y="195163"/>
            <a:ext cx="7863839" cy="864017"/>
            <a:chOff x="783772" y="562789"/>
            <a:chExt cx="10267406" cy="1254035"/>
          </a:xfrm>
          <a:scene3d>
            <a:camera prst="perspectiveFront"/>
            <a:lightRig rig="threePt" dir="t"/>
          </a:scene3d>
        </p:grpSpPr>
        <p:sp>
          <p:nvSpPr>
            <p:cNvPr id="14" name="Rounded Rectangle 13"/>
            <p:cNvSpPr/>
            <p:nvPr/>
          </p:nvSpPr>
          <p:spPr>
            <a:xfrm>
              <a:off x="783772" y="562789"/>
              <a:ext cx="10267406" cy="125403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5" name="TextBox 14"/>
            <p:cNvSpPr txBox="1"/>
            <p:nvPr/>
          </p:nvSpPr>
          <p:spPr>
            <a:xfrm>
              <a:off x="1756954" y="664510"/>
              <a:ext cx="8739051" cy="938085"/>
            </a:xfrm>
            <a:prstGeom prst="rect">
              <a:avLst/>
            </a:prstGeom>
            <a:noFill/>
          </p:spPr>
          <p:txBody>
            <a:bodyPr wrap="square" rtlCol="0">
              <a:spAutoFit/>
            </a:bodyPr>
            <a:lstStyle/>
            <a:p>
              <a:r>
                <a:rPr lang="en-US" dirty="0" smtClean="0">
                  <a:solidFill>
                    <a:schemeClr val="bg1"/>
                  </a:solidFill>
                </a:rPr>
                <a:t>As we increase the depth of cut, the lead and tilt angles also need to be increased (magnitude) to get the minimum value of </a:t>
              </a:r>
              <a:r>
                <a:rPr lang="en-US" dirty="0" err="1" smtClean="0">
                  <a:solidFill>
                    <a:schemeClr val="bg1"/>
                  </a:solidFill>
                </a:rPr>
                <a:t>F</a:t>
              </a:r>
              <a:r>
                <a:rPr lang="en-US" sz="1400" dirty="0" err="1" smtClean="0">
                  <a:solidFill>
                    <a:schemeClr val="bg1"/>
                  </a:solidFill>
                </a:rPr>
                <a:t>xy_max</a:t>
              </a:r>
              <a:r>
                <a:rPr lang="en-US" dirty="0" smtClean="0">
                  <a:solidFill>
                    <a:schemeClr val="bg1"/>
                  </a:solidFill>
                </a:rPr>
                <a:t> </a:t>
              </a:r>
              <a:endParaRPr lang="en-US" dirty="0">
                <a:solidFill>
                  <a:schemeClr val="bg1"/>
                </a:solidFill>
              </a:endParaRPr>
            </a:p>
          </p:txBody>
        </p:sp>
      </p:grpSp>
    </p:spTree>
    <p:extLst>
      <p:ext uri="{BB962C8B-B14F-4D97-AF65-F5344CB8AC3E}">
        <p14:creationId xmlns:p14="http://schemas.microsoft.com/office/powerpoint/2010/main" val="223502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50"/>
                                        <p:tgtEl>
                                          <p:spTgt spid="16"/>
                                        </p:tgtEl>
                                      </p:cBhvr>
                                    </p:animEffect>
                                    <p:anim calcmode="lin" valueType="num">
                                      <p:cBhvr>
                                        <p:cTn id="8" dur="250" fill="hold"/>
                                        <p:tgtEl>
                                          <p:spTgt spid="16"/>
                                        </p:tgtEl>
                                        <p:attrNameLst>
                                          <p:attrName>ppt_x</p:attrName>
                                        </p:attrNameLst>
                                      </p:cBhvr>
                                      <p:tavLst>
                                        <p:tav tm="0">
                                          <p:val>
                                            <p:strVal val="#ppt_x"/>
                                          </p:val>
                                        </p:tav>
                                        <p:tav tm="100000">
                                          <p:val>
                                            <p:strVal val="#ppt_x"/>
                                          </p:val>
                                        </p:tav>
                                      </p:tavLst>
                                    </p:anim>
                                    <p:anim calcmode="lin" valueType="num">
                                      <p:cBhvr>
                                        <p:cTn id="9" dur="2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SHORTCOMINGS OF THE CURRENT MODEL</a:t>
            </a:r>
            <a:endParaRPr lang="en-IN" sz="4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sz="1800" dirty="0"/>
                  <a:t>Calculation of chip dimensions do not consider the effect of rotation of the tool. </a:t>
                </a:r>
                <a:endParaRPr lang="en-US" sz="1800" dirty="0" smtClean="0"/>
              </a:p>
              <a:p>
                <a:pPr lvl="0">
                  <a:buFont typeface="Arial" panose="020B0604020202020204" pitchFamily="34" charset="0"/>
                  <a:buChar char="•"/>
                </a:pPr>
                <a:r>
                  <a:rPr lang="en-US" sz="1800" dirty="0" smtClean="0"/>
                  <a:t>The </a:t>
                </a:r>
                <a:r>
                  <a:rPr lang="en-US" sz="1800" dirty="0"/>
                  <a:t>axial discretization is based on taking constant values of axial increment which results in unequal chip widths. For a cutting element chip width is defined as</a:t>
                </a:r>
                <a:r>
                  <a:rPr lang="en-US" sz="1800" dirty="0" smtClean="0"/>
                  <a:t> </a:t>
                </a:r>
                <a14:m>
                  <m:oMath xmlns:m="http://schemas.openxmlformats.org/officeDocument/2006/math">
                    <m:r>
                      <a:rPr lang="en-US" sz="1800" i="1">
                        <a:latin typeface="Cambria Math" panose="02040503050406030204" pitchFamily="18" charset="0"/>
                      </a:rPr>
                      <m:t>𝑑𝑏</m:t>
                    </m:r>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𝑑𝑧</m:t>
                        </m:r>
                      </m:num>
                      <m:den>
                        <m:func>
                          <m:funcPr>
                            <m:ctrlPr>
                              <a:rPr lang="en-US" sz="1800" i="1">
                                <a:latin typeface="Cambria Math" panose="02040503050406030204" pitchFamily="18" charset="0"/>
                              </a:rPr>
                            </m:ctrlPr>
                          </m:funcPr>
                          <m:fName>
                            <m:r>
                              <m:rPr>
                                <m:sty m:val="p"/>
                              </m:rPr>
                              <a:rPr lang="en-US" sz="1800">
                                <a:latin typeface="Cambria Math" panose="02040503050406030204" pitchFamily="18" charset="0"/>
                              </a:rPr>
                              <m:t>sin</m:t>
                            </m:r>
                          </m:fName>
                          <m:e>
                            <m:r>
                              <a:rPr lang="en-US" sz="1800" i="1">
                                <a:latin typeface="Cambria Math" panose="02040503050406030204" pitchFamily="18" charset="0"/>
                              </a:rPr>
                              <m:t>𝐾</m:t>
                            </m:r>
                          </m:e>
                        </m:func>
                      </m:den>
                    </m:f>
                  </m:oMath>
                </a14:m>
                <a:endParaRPr lang="en-US" sz="1800" dirty="0"/>
              </a:p>
              <a:p>
                <a:pPr marL="0" indent="0">
                  <a:buNone/>
                </a:pPr>
                <a:r>
                  <a:rPr lang="en-US" sz="1800" dirty="0" smtClean="0"/>
                  <a:t>For </a:t>
                </a:r>
                <a:r>
                  <a:rPr lang="en-US" sz="1800" dirty="0"/>
                  <a:t>angles, which are close to zero degree, the chip width is very large and hence inaccurate.</a:t>
                </a:r>
              </a:p>
              <a:p>
                <a:pPr lvl="0">
                  <a:buFont typeface="Arial" panose="020B0604020202020204" pitchFamily="34" charset="0"/>
                  <a:buChar char="•"/>
                </a:pPr>
                <a:r>
                  <a:rPr lang="en-US" sz="1800" dirty="0"/>
                  <a:t>The current model is developed only for ball-end milling tool are not valid for other tool shapes.</a:t>
                </a:r>
              </a:p>
              <a:p>
                <a:pPr lvl="0">
                  <a:buFont typeface="Arial" panose="020B0604020202020204" pitchFamily="34" charset="0"/>
                  <a:buChar char="•"/>
                </a:pPr>
                <a:r>
                  <a:rPr lang="en-US" sz="1800" dirty="0"/>
                  <a:t>The workpiece is considered to be planer and the tool is performing a straight slot milling operations. </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4" t="-1515" r="-182"/>
                </a:stretch>
              </a:blipFill>
            </p:spPr>
            <p:txBody>
              <a:bodyPr/>
              <a:lstStyle/>
              <a:p>
                <a:r>
                  <a:rPr lang="en-US">
                    <a:noFill/>
                  </a:rPr>
                  <a:t> </a:t>
                </a:r>
              </a:p>
            </p:txBody>
          </p:sp>
        </mc:Fallback>
      </mc:AlternateContent>
      <p:pic>
        <p:nvPicPr>
          <p:cNvPr id="7" name="Picture 6" descr="C:\Users\Ayush Bandil\Desktop\decrete.png"/>
          <p:cNvPicPr/>
          <p:nvPr/>
        </p:nvPicPr>
        <p:blipFill rotWithShape="1">
          <a:blip r:embed="rId3">
            <a:extLst>
              <a:ext uri="{28A0092B-C50C-407E-A947-70E740481C1C}">
                <a14:useLocalDpi xmlns:a14="http://schemas.microsoft.com/office/drawing/2010/main" val="0"/>
              </a:ext>
            </a:extLst>
          </a:blip>
          <a:srcRect l="14424" t="4653" r="38060" b="4600"/>
          <a:stretch/>
        </p:blipFill>
        <p:spPr bwMode="auto">
          <a:xfrm>
            <a:off x="5015957" y="4219303"/>
            <a:ext cx="2290404" cy="208618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104151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CONCLUSION AND PLAN FOR PHASE II</a:t>
            </a:r>
            <a:endParaRPr lang="en-US" sz="4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3408" y="1846263"/>
            <a:ext cx="4325510" cy="4022725"/>
          </a:xfrm>
        </p:spPr>
      </p:pic>
      <p:sp>
        <p:nvSpPr>
          <p:cNvPr id="6" name="TextBox 5"/>
          <p:cNvSpPr txBox="1"/>
          <p:nvPr/>
        </p:nvSpPr>
        <p:spPr>
          <a:xfrm>
            <a:off x="4247148" y="5907502"/>
            <a:ext cx="3900427" cy="261610"/>
          </a:xfrm>
          <a:prstGeom prst="rect">
            <a:avLst/>
          </a:prstGeom>
          <a:noFill/>
        </p:spPr>
        <p:txBody>
          <a:bodyPr wrap="none" rtlCol="0">
            <a:spAutoFit/>
          </a:bodyPr>
          <a:lstStyle/>
          <a:p>
            <a:r>
              <a:rPr lang="en-US" sz="1100" i="1" dirty="0"/>
              <a:t>http://www.wilmotyeh.com/me/images/fullsize/IMG_9706a.JPG</a:t>
            </a:r>
          </a:p>
        </p:txBody>
      </p:sp>
    </p:spTree>
    <p:extLst>
      <p:ext uri="{BB962C8B-B14F-4D97-AF65-F5344CB8AC3E}">
        <p14:creationId xmlns:p14="http://schemas.microsoft.com/office/powerpoint/2010/main" val="2214045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1097279" y="1845734"/>
            <a:ext cx="10058402" cy="4398312"/>
          </a:xfrm>
        </p:spPr>
        <p:txBody>
          <a:bodyPr>
            <a:noAutofit/>
          </a:bodyPr>
          <a:lstStyle/>
          <a:p>
            <a:pPr>
              <a:buFont typeface="Arial" panose="020B0604020202020204" pitchFamily="34" charset="0"/>
              <a:buChar char="•"/>
            </a:pPr>
            <a:r>
              <a:rPr lang="en-US" sz="2800" dirty="0" smtClean="0">
                <a:solidFill>
                  <a:schemeClr val="tx1">
                    <a:lumMod val="85000"/>
                    <a:lumOff val="15000"/>
                  </a:schemeClr>
                </a:solidFill>
              </a:rPr>
              <a:t>Extremely </a:t>
            </a:r>
            <a:r>
              <a:rPr lang="en-US" sz="2800" dirty="0">
                <a:solidFill>
                  <a:schemeClr val="tx1">
                    <a:lumMod val="85000"/>
                    <a:lumOff val="15000"/>
                  </a:schemeClr>
                </a:solidFill>
              </a:rPr>
              <a:t>tight tolerance </a:t>
            </a:r>
            <a:r>
              <a:rPr lang="en-US" sz="2800" dirty="0" smtClean="0">
                <a:solidFill>
                  <a:schemeClr val="tx1">
                    <a:lumMod val="85000"/>
                    <a:lumOff val="15000"/>
                  </a:schemeClr>
                </a:solidFill>
              </a:rPr>
              <a:t>limit is required in Industries </a:t>
            </a:r>
            <a:r>
              <a:rPr lang="en-US" sz="2800" dirty="0">
                <a:solidFill>
                  <a:schemeClr val="tx1">
                    <a:lumMod val="85000"/>
                    <a:lumOff val="15000"/>
                  </a:schemeClr>
                </a:solidFill>
              </a:rPr>
              <a:t>like </a:t>
            </a:r>
            <a:r>
              <a:rPr lang="en-US" sz="2800" dirty="0" smtClean="0">
                <a:solidFill>
                  <a:schemeClr val="tx1">
                    <a:lumMod val="85000"/>
                    <a:lumOff val="15000"/>
                  </a:schemeClr>
                </a:solidFill>
              </a:rPr>
              <a:t>aerospace</a:t>
            </a:r>
            <a:r>
              <a:rPr lang="en-US" sz="2800" dirty="0">
                <a:solidFill>
                  <a:schemeClr val="tx1">
                    <a:lumMod val="85000"/>
                    <a:lumOff val="15000"/>
                  </a:schemeClr>
                </a:solidFill>
              </a:rPr>
              <a:t> </a:t>
            </a:r>
            <a:r>
              <a:rPr lang="en-US" sz="2800" dirty="0" smtClean="0">
                <a:solidFill>
                  <a:schemeClr val="tx1">
                    <a:lumMod val="85000"/>
                    <a:lumOff val="15000"/>
                  </a:schemeClr>
                </a:solidFill>
              </a:rPr>
              <a:t>and automotive </a:t>
            </a:r>
            <a:endParaRPr lang="en-US" sz="2800" dirty="0">
              <a:solidFill>
                <a:schemeClr val="tx1">
                  <a:lumMod val="85000"/>
                  <a:lumOff val="15000"/>
                </a:schemeClr>
              </a:solidFill>
            </a:endParaRPr>
          </a:p>
          <a:p>
            <a:pPr>
              <a:buFont typeface="Arial" panose="020B0604020202020204" pitchFamily="34" charset="0"/>
              <a:buChar char="•"/>
            </a:pPr>
            <a:r>
              <a:rPr lang="en-US" sz="2800" dirty="0" smtClean="0">
                <a:solidFill>
                  <a:schemeClr val="tx1">
                    <a:lumMod val="85000"/>
                    <a:lumOff val="15000"/>
                  </a:schemeClr>
                </a:solidFill>
              </a:rPr>
              <a:t>Limitations of conventional </a:t>
            </a:r>
            <a:r>
              <a:rPr lang="en-US" sz="2800" dirty="0">
                <a:solidFill>
                  <a:schemeClr val="tx1">
                    <a:lumMod val="85000"/>
                    <a:lumOff val="15000"/>
                  </a:schemeClr>
                </a:solidFill>
              </a:rPr>
              <a:t>3-axis milling </a:t>
            </a:r>
            <a:r>
              <a:rPr lang="en-US" sz="2800" dirty="0" smtClean="0">
                <a:solidFill>
                  <a:schemeClr val="tx1">
                    <a:lumMod val="85000"/>
                    <a:lumOff val="15000"/>
                  </a:schemeClr>
                </a:solidFill>
              </a:rPr>
              <a:t>processes:</a:t>
            </a:r>
          </a:p>
          <a:p>
            <a:pPr marL="806958" lvl="1" indent="-514350">
              <a:buFont typeface="+mj-lt"/>
              <a:buAutoNum type="romanUcPeriod"/>
            </a:pPr>
            <a:r>
              <a:rPr lang="en-US" sz="2800" dirty="0">
                <a:solidFill>
                  <a:schemeClr val="tx1">
                    <a:lumMod val="85000"/>
                    <a:lumOff val="15000"/>
                  </a:schemeClr>
                </a:solidFill>
              </a:rPr>
              <a:t>T</a:t>
            </a:r>
            <a:r>
              <a:rPr lang="en-US" sz="2800" dirty="0" smtClean="0">
                <a:solidFill>
                  <a:schemeClr val="tx1">
                    <a:lumMod val="85000"/>
                    <a:lumOff val="15000"/>
                  </a:schemeClr>
                </a:solidFill>
              </a:rPr>
              <a:t>olerance limit: High forces</a:t>
            </a:r>
            <a:endParaRPr lang="en-US" sz="2800" dirty="0" smtClean="0"/>
          </a:p>
          <a:p>
            <a:pPr marL="806958" lvl="1" indent="-514350">
              <a:buFont typeface="+mj-lt"/>
              <a:buAutoNum type="romanUcPeriod"/>
            </a:pPr>
            <a:r>
              <a:rPr lang="en-US" sz="2800" dirty="0">
                <a:solidFill>
                  <a:schemeClr val="tx1">
                    <a:lumMod val="85000"/>
                    <a:lumOff val="15000"/>
                  </a:schemeClr>
                </a:solidFill>
              </a:rPr>
              <a:t>Tool </a:t>
            </a:r>
            <a:r>
              <a:rPr lang="en-US" sz="2800" dirty="0" smtClean="0">
                <a:solidFill>
                  <a:schemeClr val="tx1">
                    <a:lumMod val="85000"/>
                    <a:lumOff val="15000"/>
                  </a:schemeClr>
                </a:solidFill>
              </a:rPr>
              <a:t>wear: Quality </a:t>
            </a:r>
            <a:endParaRPr lang="en-US" sz="2800" dirty="0" smtClean="0"/>
          </a:p>
          <a:p>
            <a:pPr marL="806958" lvl="1" indent="-514350">
              <a:buFont typeface="+mj-lt"/>
              <a:buAutoNum type="romanUcPeriod"/>
            </a:pPr>
            <a:r>
              <a:rPr lang="en-US" sz="2800" dirty="0">
                <a:solidFill>
                  <a:schemeClr val="tx1">
                    <a:lumMod val="85000"/>
                    <a:lumOff val="15000"/>
                  </a:schemeClr>
                </a:solidFill>
              </a:rPr>
              <a:t>T</a:t>
            </a:r>
            <a:r>
              <a:rPr lang="en-US" sz="2800" dirty="0" smtClean="0">
                <a:solidFill>
                  <a:schemeClr val="tx1">
                    <a:lumMod val="85000"/>
                    <a:lumOff val="15000"/>
                  </a:schemeClr>
                </a:solidFill>
              </a:rPr>
              <a:t>ool accessibility: free form surfaces</a:t>
            </a:r>
            <a:endParaRPr lang="en-US" sz="2400" dirty="0">
              <a:solidFill>
                <a:schemeClr val="tx1">
                  <a:lumMod val="85000"/>
                  <a:lumOff val="15000"/>
                </a:schemeClr>
              </a:solidFill>
            </a:endParaRPr>
          </a:p>
          <a:p>
            <a:pPr>
              <a:buFont typeface="Arial" panose="020B0604020202020204" pitchFamily="34" charset="0"/>
              <a:buChar char="•"/>
            </a:pPr>
            <a:r>
              <a:rPr lang="en-US" sz="2800" dirty="0" smtClean="0">
                <a:solidFill>
                  <a:schemeClr val="tx1">
                    <a:lumMod val="85000"/>
                    <a:lumOff val="15000"/>
                  </a:schemeClr>
                </a:solidFill>
              </a:rPr>
              <a:t>Lead and tilt</a:t>
            </a:r>
          </a:p>
          <a:p>
            <a:endParaRPr lang="en-IN" sz="2400" dirty="0">
              <a:solidFill>
                <a:schemeClr val="tx1">
                  <a:lumMod val="85000"/>
                  <a:lumOff val="15000"/>
                </a:schemeClr>
              </a:solidFill>
            </a:endParaRPr>
          </a:p>
        </p:txBody>
      </p:sp>
    </p:spTree>
    <p:extLst>
      <p:ext uri="{BB962C8B-B14F-4D97-AF65-F5344CB8AC3E}">
        <p14:creationId xmlns:p14="http://schemas.microsoft.com/office/powerpoint/2010/main" val="491059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CONCLUSION AND PLAN FOR PHASE II</a:t>
            </a:r>
            <a:endParaRPr lang="en-US" sz="4400" dirty="0"/>
          </a:p>
        </p:txBody>
      </p:sp>
      <p:sp>
        <p:nvSpPr>
          <p:cNvPr id="3" name="Content Placeholder 2"/>
          <p:cNvSpPr>
            <a:spLocks noGrp="1"/>
          </p:cNvSpPr>
          <p:nvPr>
            <p:ph idx="1"/>
          </p:nvPr>
        </p:nvSpPr>
        <p:spPr/>
        <p:txBody>
          <a:bodyPr>
            <a:noAutofit/>
          </a:bodyPr>
          <a:lstStyle/>
          <a:p>
            <a:pPr lvl="0">
              <a:buFont typeface="Arial" panose="020B0604020202020204" pitchFamily="34" charset="0"/>
              <a:buChar char="•"/>
            </a:pPr>
            <a:r>
              <a:rPr lang="en-US" dirty="0" smtClean="0"/>
              <a:t>The simulated results </a:t>
            </a:r>
            <a:r>
              <a:rPr lang="en-US" dirty="0"/>
              <a:t>are </a:t>
            </a:r>
            <a:r>
              <a:rPr lang="en-US" dirty="0" smtClean="0"/>
              <a:t>consistent with the results in published literature. The </a:t>
            </a:r>
            <a:r>
              <a:rPr lang="en-US" dirty="0"/>
              <a:t>lead and the tilt angles for the minimization of the cutting forces are predicted using the model. </a:t>
            </a:r>
            <a:endParaRPr lang="en-US" dirty="0" smtClean="0"/>
          </a:p>
          <a:p>
            <a:pPr>
              <a:buFont typeface="Arial" panose="020B0604020202020204" pitchFamily="34" charset="0"/>
              <a:buChar char="•"/>
            </a:pPr>
            <a:r>
              <a:rPr lang="en-US" dirty="0">
                <a:solidFill>
                  <a:schemeClr val="tx1">
                    <a:lumMod val="85000"/>
                    <a:lumOff val="15000"/>
                  </a:schemeClr>
                </a:solidFill>
              </a:rPr>
              <a:t>The model can also be used to predict other machining parameters for the optimization of the cutting process such as precision, cutting depth, feed rate and time required to finish the job</a:t>
            </a:r>
            <a:r>
              <a:rPr lang="en-US" dirty="0" smtClean="0">
                <a:solidFill>
                  <a:schemeClr val="tx1">
                    <a:lumMod val="85000"/>
                    <a:lumOff val="15000"/>
                  </a:schemeClr>
                </a:solidFill>
              </a:rPr>
              <a:t>.</a:t>
            </a:r>
            <a:endParaRPr lang="en-US" dirty="0" smtClean="0"/>
          </a:p>
          <a:p>
            <a:pPr lvl="0">
              <a:buFont typeface="Arial" panose="020B0604020202020204" pitchFamily="34" charset="0"/>
              <a:buChar char="•"/>
            </a:pPr>
            <a:r>
              <a:rPr lang="en-US" dirty="0"/>
              <a:t>Future aspects of the project are as follows:</a:t>
            </a:r>
            <a:endParaRPr lang="en-US" dirty="0" smtClean="0"/>
          </a:p>
          <a:p>
            <a:pPr marL="514350" indent="-514350">
              <a:spcBef>
                <a:spcPts val="400"/>
              </a:spcBef>
              <a:buFont typeface="+mj-lt"/>
              <a:buAutoNum type="romanLcPeriod"/>
            </a:pPr>
            <a:r>
              <a:rPr lang="en-US" dirty="0"/>
              <a:t>Extension of the model from flat </a:t>
            </a:r>
            <a:r>
              <a:rPr lang="en-US" dirty="0" err="1"/>
              <a:t>workpiece</a:t>
            </a:r>
            <a:r>
              <a:rPr lang="en-US" dirty="0"/>
              <a:t> surface to edge and corner surfaces. Results can be achieved for both types of edge surfaces (Inner and outer edge surfaces) and corner surfaces (inner, outer and combination of both). </a:t>
            </a:r>
            <a:endParaRPr lang="en-US" dirty="0" smtClean="0"/>
          </a:p>
          <a:p>
            <a:pPr marL="514350" lvl="0" indent="-514350">
              <a:spcBef>
                <a:spcPts val="400"/>
              </a:spcBef>
              <a:buFont typeface="+mj-lt"/>
              <a:buAutoNum type="romanLcPeriod"/>
            </a:pPr>
            <a:r>
              <a:rPr lang="en-US" dirty="0" smtClean="0"/>
              <a:t>Extension </a:t>
            </a:r>
            <a:r>
              <a:rPr lang="en-US" dirty="0"/>
              <a:t>of the model to incorporate other tool geometries.</a:t>
            </a:r>
          </a:p>
          <a:p>
            <a:pPr marL="514350" lvl="0" indent="-514350">
              <a:spcBef>
                <a:spcPts val="400"/>
              </a:spcBef>
              <a:buFont typeface="+mj-lt"/>
              <a:buAutoNum type="romanLcPeriod"/>
            </a:pPr>
            <a:r>
              <a:rPr lang="en-US" dirty="0"/>
              <a:t>Experimental validation of the data. Current model has been benchmarked against published literature data.</a:t>
            </a:r>
          </a:p>
          <a:p>
            <a:pPr marL="514350" lvl="0" indent="-514350">
              <a:spcBef>
                <a:spcPts val="400"/>
              </a:spcBef>
              <a:buFont typeface="+mj-lt"/>
              <a:buAutoNum type="romanLcPeriod"/>
            </a:pPr>
            <a:r>
              <a:rPr lang="en-US" dirty="0"/>
              <a:t>Development of Orthogonal Cutting Data (OCD) for other materials based on experimental </a:t>
            </a:r>
            <a:r>
              <a:rPr lang="en-US" dirty="0" smtClean="0"/>
              <a:t>results</a:t>
            </a:r>
            <a:endParaRPr lang="en-US" dirty="0"/>
          </a:p>
        </p:txBody>
      </p:sp>
    </p:spTree>
    <p:extLst>
      <p:ext uri="{BB962C8B-B14F-4D97-AF65-F5344CB8AC3E}">
        <p14:creationId xmlns:p14="http://schemas.microsoft.com/office/powerpoint/2010/main" val="425845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2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2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2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2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69442868"/>
              </p:ext>
            </p:extLst>
          </p:nvPr>
        </p:nvGraphicFramePr>
        <p:xfrm>
          <a:off x="1097280" y="2001557"/>
          <a:ext cx="10058400" cy="3584448"/>
        </p:xfrm>
        <a:graphic>
          <a:graphicData uri="http://schemas.openxmlformats.org/drawingml/2006/table">
            <a:tbl>
              <a:tblPr firstRow="1" firstCol="1" bandRow="1">
                <a:tableStyleId>{5C22544A-7EE6-4342-B048-85BDC9FD1C3A}</a:tableStyleId>
              </a:tblPr>
              <a:tblGrid>
                <a:gridCol w="10058400">
                  <a:extLst>
                    <a:ext uri="{9D8B030D-6E8A-4147-A177-3AD203B41FA5}">
                      <a16:colId xmlns:a16="http://schemas.microsoft.com/office/drawing/2014/main" val="843877882"/>
                    </a:ext>
                  </a:extLst>
                </a:gridCol>
              </a:tblGrid>
              <a:tr h="469692">
                <a:tc>
                  <a:txBody>
                    <a:bodyPr/>
                    <a:lstStyle/>
                    <a:p>
                      <a:pPr marL="0" marR="0">
                        <a:lnSpc>
                          <a:spcPct val="115000"/>
                        </a:lnSpc>
                        <a:spcBef>
                          <a:spcPts val="0"/>
                        </a:spcBef>
                        <a:spcAft>
                          <a:spcPts val="1000"/>
                        </a:spcAft>
                      </a:pPr>
                      <a:r>
                        <a:rPr lang="en-US" b="0" dirty="0" smtClean="0">
                          <a:solidFill>
                            <a:schemeClr val="tx1">
                              <a:lumMod val="75000"/>
                              <a:lumOff val="25000"/>
                            </a:schemeClr>
                          </a:solidFill>
                        </a:rPr>
                        <a:t>1) E</a:t>
                      </a:r>
                      <a:r>
                        <a:rPr lang="en-US" b="0" dirty="0">
                          <a:solidFill>
                            <a:schemeClr val="tx1">
                              <a:lumMod val="75000"/>
                              <a:lumOff val="25000"/>
                            </a:schemeClr>
                          </a:solidFill>
                        </a:rPr>
                        <a:t>. </a:t>
                      </a:r>
                      <a:r>
                        <a:rPr lang="en-US" b="0" dirty="0" err="1">
                          <a:solidFill>
                            <a:schemeClr val="tx1">
                              <a:lumMod val="75000"/>
                              <a:lumOff val="25000"/>
                            </a:schemeClr>
                          </a:solidFill>
                        </a:rPr>
                        <a:t>Ozturk</a:t>
                      </a:r>
                      <a:r>
                        <a:rPr lang="en-US" b="0" dirty="0">
                          <a:solidFill>
                            <a:schemeClr val="tx1">
                              <a:lumMod val="75000"/>
                              <a:lumOff val="25000"/>
                            </a:schemeClr>
                          </a:solidFill>
                        </a:rPr>
                        <a:t>, T. </a:t>
                      </a:r>
                      <a:r>
                        <a:rPr lang="en-US" b="0" dirty="0" err="1">
                          <a:solidFill>
                            <a:schemeClr val="tx1">
                              <a:lumMod val="75000"/>
                              <a:lumOff val="25000"/>
                            </a:schemeClr>
                          </a:solidFill>
                        </a:rPr>
                        <a:t>Tunc</a:t>
                      </a:r>
                      <a:r>
                        <a:rPr lang="en-US" b="0" dirty="0">
                          <a:solidFill>
                            <a:schemeClr val="tx1">
                              <a:lumMod val="75000"/>
                              <a:lumOff val="25000"/>
                            </a:schemeClr>
                          </a:solidFill>
                        </a:rPr>
                        <a:t> and E. </a:t>
                      </a:r>
                      <a:r>
                        <a:rPr lang="en-US" b="0" dirty="0" err="1">
                          <a:solidFill>
                            <a:schemeClr val="tx1">
                              <a:lumMod val="75000"/>
                              <a:lumOff val="25000"/>
                            </a:schemeClr>
                          </a:solidFill>
                        </a:rPr>
                        <a:t>Budak</a:t>
                      </a:r>
                      <a:r>
                        <a:rPr lang="en-US" b="0" dirty="0">
                          <a:solidFill>
                            <a:schemeClr val="tx1">
                              <a:lumMod val="75000"/>
                              <a:lumOff val="25000"/>
                            </a:schemeClr>
                          </a:solidFill>
                        </a:rPr>
                        <a:t>, "INVESTIGATION OF LEAD AND TILT ANGLES EFFECT IN 5-AXIBALL-END MILLING PROCESSES," International journal of machine tools and manufacture, pp. 1053-1062, 2009. </a:t>
                      </a:r>
                    </a:p>
                  </a:txBody>
                  <a:tcPr marL="9525" marR="9525" marT="9525" marB="9525">
                    <a:solidFill>
                      <a:schemeClr val="bg1"/>
                    </a:solidFill>
                  </a:tcPr>
                </a:tc>
                <a:extLst>
                  <a:ext uri="{0D108BD9-81ED-4DB2-BD59-A6C34878D82A}">
                    <a16:rowId xmlns:a16="http://schemas.microsoft.com/office/drawing/2014/main" val="701533389"/>
                  </a:ext>
                </a:extLst>
              </a:tr>
              <a:tr h="239472">
                <a:tc>
                  <a:txBody>
                    <a:bodyPr/>
                    <a:lstStyle/>
                    <a:p>
                      <a:pPr marL="0" marR="0">
                        <a:lnSpc>
                          <a:spcPct val="115000"/>
                        </a:lnSpc>
                        <a:spcBef>
                          <a:spcPts val="0"/>
                        </a:spcBef>
                        <a:spcAft>
                          <a:spcPts val="1000"/>
                        </a:spcAft>
                      </a:pPr>
                      <a:r>
                        <a:rPr lang="en-US" b="0" dirty="0" smtClean="0">
                          <a:solidFill>
                            <a:schemeClr val="tx1">
                              <a:lumMod val="75000"/>
                              <a:lumOff val="25000"/>
                            </a:schemeClr>
                          </a:solidFill>
                        </a:rPr>
                        <a:t>2) E</a:t>
                      </a:r>
                      <a:r>
                        <a:rPr lang="en-US" b="0" dirty="0">
                          <a:solidFill>
                            <a:schemeClr val="tx1">
                              <a:lumMod val="75000"/>
                              <a:lumOff val="25000"/>
                            </a:schemeClr>
                          </a:solidFill>
                        </a:rPr>
                        <a:t>. </a:t>
                      </a:r>
                      <a:r>
                        <a:rPr lang="en-US" b="0" dirty="0" err="1">
                          <a:solidFill>
                            <a:schemeClr val="tx1">
                              <a:lumMod val="75000"/>
                              <a:lumOff val="25000"/>
                            </a:schemeClr>
                          </a:solidFill>
                        </a:rPr>
                        <a:t>Budak</a:t>
                      </a:r>
                      <a:r>
                        <a:rPr lang="en-US" b="0" dirty="0">
                          <a:solidFill>
                            <a:schemeClr val="tx1">
                              <a:lumMod val="75000"/>
                              <a:lumOff val="25000"/>
                            </a:schemeClr>
                          </a:solidFill>
                        </a:rPr>
                        <a:t> and E. </a:t>
                      </a:r>
                      <a:r>
                        <a:rPr lang="en-US" b="0" dirty="0" err="1">
                          <a:solidFill>
                            <a:schemeClr val="tx1">
                              <a:lumMod val="75000"/>
                              <a:lumOff val="25000"/>
                            </a:schemeClr>
                          </a:solidFill>
                        </a:rPr>
                        <a:t>Ozturk</a:t>
                      </a:r>
                      <a:r>
                        <a:rPr lang="en-US" b="0" dirty="0">
                          <a:solidFill>
                            <a:schemeClr val="tx1">
                              <a:lumMod val="75000"/>
                              <a:lumOff val="25000"/>
                            </a:schemeClr>
                          </a:solidFill>
                        </a:rPr>
                        <a:t>, "Modeling of 5-axis Milling </a:t>
                      </a:r>
                      <a:r>
                        <a:rPr lang="en-US" b="0" dirty="0" smtClean="0">
                          <a:solidFill>
                            <a:schemeClr val="tx1">
                              <a:lumMod val="75000"/>
                              <a:lumOff val="25000"/>
                            </a:schemeClr>
                          </a:solidFill>
                        </a:rPr>
                        <a:t>Processes" </a:t>
                      </a:r>
                      <a:r>
                        <a:rPr lang="en-US" b="0" dirty="0">
                          <a:solidFill>
                            <a:schemeClr val="tx1">
                              <a:lumMod val="75000"/>
                              <a:lumOff val="25000"/>
                            </a:schemeClr>
                          </a:solidFill>
                        </a:rPr>
                        <a:t>2007. </a:t>
                      </a:r>
                    </a:p>
                  </a:txBody>
                  <a:tcPr marL="9525" marR="9525" marT="9525" marB="9525">
                    <a:solidFill>
                      <a:schemeClr val="bg1"/>
                    </a:solidFill>
                  </a:tcPr>
                </a:tc>
                <a:extLst>
                  <a:ext uri="{0D108BD9-81ED-4DB2-BD59-A6C34878D82A}">
                    <a16:rowId xmlns:a16="http://schemas.microsoft.com/office/drawing/2014/main" val="3680578991"/>
                  </a:ext>
                </a:extLst>
              </a:tr>
              <a:tr h="469692">
                <a:tc>
                  <a:txBody>
                    <a:bodyPr/>
                    <a:lstStyle/>
                    <a:p>
                      <a:pPr marL="0" marR="0">
                        <a:lnSpc>
                          <a:spcPct val="115000"/>
                        </a:lnSpc>
                        <a:spcBef>
                          <a:spcPts val="0"/>
                        </a:spcBef>
                        <a:spcAft>
                          <a:spcPts val="1000"/>
                        </a:spcAft>
                      </a:pPr>
                      <a:r>
                        <a:rPr lang="en-US" b="0" dirty="0" smtClean="0">
                          <a:solidFill>
                            <a:schemeClr val="tx1">
                              <a:lumMod val="75000"/>
                              <a:lumOff val="25000"/>
                            </a:schemeClr>
                          </a:solidFill>
                        </a:rPr>
                        <a:t>3) P</a:t>
                      </a:r>
                      <a:r>
                        <a:rPr lang="en-US" b="0" dirty="0">
                          <a:solidFill>
                            <a:schemeClr val="tx1">
                              <a:lumMod val="75000"/>
                              <a:lumOff val="25000"/>
                            </a:schemeClr>
                          </a:solidFill>
                        </a:rPr>
                        <a:t>. </a:t>
                      </a:r>
                      <a:r>
                        <a:rPr lang="en-US" b="0" dirty="0" err="1">
                          <a:solidFill>
                            <a:schemeClr val="tx1">
                              <a:lumMod val="75000"/>
                              <a:lumOff val="25000"/>
                            </a:schemeClr>
                          </a:solidFill>
                        </a:rPr>
                        <a:t>Budak</a:t>
                      </a:r>
                      <a:r>
                        <a:rPr lang="en-US" b="0" dirty="0">
                          <a:solidFill>
                            <a:schemeClr val="tx1">
                              <a:lumMod val="75000"/>
                              <a:lumOff val="25000"/>
                            </a:schemeClr>
                          </a:solidFill>
                        </a:rPr>
                        <a:t> and Y. </a:t>
                      </a:r>
                      <a:r>
                        <a:rPr lang="en-US" b="0" dirty="0" err="1">
                          <a:solidFill>
                            <a:schemeClr val="tx1">
                              <a:lumMod val="75000"/>
                              <a:lumOff val="25000"/>
                            </a:schemeClr>
                          </a:solidFill>
                        </a:rPr>
                        <a:t>Altintas</a:t>
                      </a:r>
                      <a:r>
                        <a:rPr lang="en-US" b="0" dirty="0">
                          <a:solidFill>
                            <a:schemeClr val="tx1">
                              <a:lumMod val="75000"/>
                              <a:lumOff val="25000"/>
                            </a:schemeClr>
                          </a:solidFill>
                        </a:rPr>
                        <a:t>, </a:t>
                      </a:r>
                      <a:r>
                        <a:rPr lang="en-US" b="0" dirty="0" smtClean="0">
                          <a:solidFill>
                            <a:schemeClr val="tx1">
                              <a:lumMod val="75000"/>
                              <a:lumOff val="25000"/>
                            </a:schemeClr>
                          </a:solidFill>
                        </a:rPr>
                        <a:t>"Prediction </a:t>
                      </a:r>
                      <a:r>
                        <a:rPr lang="en-US" b="0" dirty="0">
                          <a:solidFill>
                            <a:schemeClr val="tx1">
                              <a:lumMod val="75000"/>
                              <a:lumOff val="25000"/>
                            </a:schemeClr>
                          </a:solidFill>
                        </a:rPr>
                        <a:t>of Milling Force Coefficients From Orthogonal Cutting Data," Department of Mechanical Engineering, The University of British Columbia, Canada. </a:t>
                      </a:r>
                    </a:p>
                  </a:txBody>
                  <a:tcPr marL="9525" marR="9525" marT="9525" marB="9525">
                    <a:solidFill>
                      <a:schemeClr val="bg1"/>
                    </a:solidFill>
                  </a:tcPr>
                </a:tc>
                <a:extLst>
                  <a:ext uri="{0D108BD9-81ED-4DB2-BD59-A6C34878D82A}">
                    <a16:rowId xmlns:a16="http://schemas.microsoft.com/office/drawing/2014/main" val="2673313162"/>
                  </a:ext>
                </a:extLst>
              </a:tr>
              <a:tr h="469692">
                <a:tc>
                  <a:txBody>
                    <a:bodyPr/>
                    <a:lstStyle/>
                    <a:p>
                      <a:pPr marL="0" marR="0">
                        <a:lnSpc>
                          <a:spcPct val="115000"/>
                        </a:lnSpc>
                        <a:spcBef>
                          <a:spcPts val="0"/>
                        </a:spcBef>
                        <a:spcAft>
                          <a:spcPts val="1000"/>
                        </a:spcAft>
                      </a:pPr>
                      <a:r>
                        <a:rPr lang="en-US" b="0" dirty="0" smtClean="0">
                          <a:solidFill>
                            <a:schemeClr val="tx1">
                              <a:lumMod val="75000"/>
                              <a:lumOff val="25000"/>
                            </a:schemeClr>
                          </a:solidFill>
                        </a:rPr>
                        <a:t>4) P</a:t>
                      </a:r>
                      <a:r>
                        <a:rPr lang="en-US" b="0" dirty="0">
                          <a:solidFill>
                            <a:schemeClr val="tx1">
                              <a:lumMod val="75000"/>
                              <a:lumOff val="25000"/>
                            </a:schemeClr>
                          </a:solidFill>
                        </a:rPr>
                        <a:t>. Lee and Y. </a:t>
                      </a:r>
                      <a:r>
                        <a:rPr lang="en-US" b="0" dirty="0" err="1">
                          <a:solidFill>
                            <a:schemeClr val="tx1">
                              <a:lumMod val="75000"/>
                              <a:lumOff val="25000"/>
                            </a:schemeClr>
                          </a:solidFill>
                        </a:rPr>
                        <a:t>Altintas</a:t>
                      </a:r>
                      <a:r>
                        <a:rPr lang="en-US" b="0" dirty="0">
                          <a:solidFill>
                            <a:schemeClr val="tx1">
                              <a:lumMod val="75000"/>
                              <a:lumOff val="25000"/>
                            </a:schemeClr>
                          </a:solidFill>
                        </a:rPr>
                        <a:t>, , "PREDICTION OF BALL END MILLING FORCES FROM ORTHOGONAL CUTTING DATA," International journal of machine </a:t>
                      </a:r>
                      <a:r>
                        <a:rPr lang="en-US" b="0" dirty="0" smtClean="0">
                          <a:solidFill>
                            <a:schemeClr val="tx1">
                              <a:lumMod val="75000"/>
                              <a:lumOff val="25000"/>
                            </a:schemeClr>
                          </a:solidFill>
                        </a:rPr>
                        <a:t>tools </a:t>
                      </a:r>
                      <a:r>
                        <a:rPr lang="en-US" b="0" dirty="0">
                          <a:solidFill>
                            <a:schemeClr val="tx1">
                              <a:lumMod val="75000"/>
                              <a:lumOff val="25000"/>
                            </a:schemeClr>
                          </a:solidFill>
                        </a:rPr>
                        <a:t>and manufacture, pp. 1059-1072, 1996. </a:t>
                      </a:r>
                    </a:p>
                  </a:txBody>
                  <a:tcPr marL="9525" marR="9525" marT="9525" marB="9525">
                    <a:solidFill>
                      <a:schemeClr val="bg1"/>
                    </a:solidFill>
                  </a:tcPr>
                </a:tc>
                <a:extLst>
                  <a:ext uri="{0D108BD9-81ED-4DB2-BD59-A6C34878D82A}">
                    <a16:rowId xmlns:a16="http://schemas.microsoft.com/office/drawing/2014/main" val="3013038157"/>
                  </a:ext>
                </a:extLst>
              </a:tr>
              <a:tr h="469692">
                <a:tc>
                  <a:txBody>
                    <a:bodyPr/>
                    <a:lstStyle/>
                    <a:p>
                      <a:pPr marL="0" marR="0">
                        <a:lnSpc>
                          <a:spcPct val="115000"/>
                        </a:lnSpc>
                        <a:spcBef>
                          <a:spcPts val="0"/>
                        </a:spcBef>
                        <a:spcAft>
                          <a:spcPts val="1000"/>
                        </a:spcAft>
                      </a:pPr>
                      <a:r>
                        <a:rPr lang="en-US" b="0" dirty="0" smtClean="0">
                          <a:solidFill>
                            <a:schemeClr val="tx1">
                              <a:lumMod val="75000"/>
                              <a:lumOff val="25000"/>
                            </a:schemeClr>
                          </a:solidFill>
                        </a:rPr>
                        <a:t>5) B</a:t>
                      </a:r>
                      <a:r>
                        <a:rPr lang="en-US" b="0" dirty="0">
                          <a:solidFill>
                            <a:schemeClr val="tx1">
                              <a:lumMod val="75000"/>
                              <a:lumOff val="25000"/>
                            </a:schemeClr>
                          </a:solidFill>
                        </a:rPr>
                        <a:t>. Li, H. </a:t>
                      </a:r>
                      <a:r>
                        <a:rPr lang="en-US" b="0" dirty="0" err="1">
                          <a:solidFill>
                            <a:schemeClr val="tx1">
                              <a:lumMod val="75000"/>
                              <a:lumOff val="25000"/>
                            </a:schemeClr>
                          </a:solidFill>
                        </a:rPr>
                        <a:t>Yujin</a:t>
                      </a:r>
                      <a:r>
                        <a:rPr lang="en-US" b="0" dirty="0">
                          <a:solidFill>
                            <a:schemeClr val="tx1">
                              <a:lumMod val="75000"/>
                              <a:lumOff val="25000"/>
                            </a:schemeClr>
                          </a:solidFill>
                        </a:rPr>
                        <a:t>, X. Wang and C. Li, "AN ANALYTICAL MODEL OF OBLIQUE CUTTING WITH APPLICATION TO END MILLING," Machining Science and Technology, An International Journal, pp. 453-484, 2011. </a:t>
                      </a:r>
                    </a:p>
                  </a:txBody>
                  <a:tcPr marL="9525" marR="9525" marT="9525" marB="9525">
                    <a:solidFill>
                      <a:schemeClr val="bg1"/>
                    </a:solidFill>
                  </a:tcPr>
                </a:tc>
                <a:extLst>
                  <a:ext uri="{0D108BD9-81ED-4DB2-BD59-A6C34878D82A}">
                    <a16:rowId xmlns:a16="http://schemas.microsoft.com/office/drawing/2014/main" val="1519359949"/>
                  </a:ext>
                </a:extLst>
              </a:tr>
              <a:tr h="239472">
                <a:tc>
                  <a:txBody>
                    <a:bodyPr/>
                    <a:lstStyle/>
                    <a:p>
                      <a:pPr marL="0" marR="0">
                        <a:lnSpc>
                          <a:spcPct val="115000"/>
                        </a:lnSpc>
                        <a:spcBef>
                          <a:spcPts val="0"/>
                        </a:spcBef>
                        <a:spcAft>
                          <a:spcPts val="1000"/>
                        </a:spcAft>
                      </a:pPr>
                      <a:r>
                        <a:rPr lang="en-US" b="0" dirty="0" smtClean="0">
                          <a:solidFill>
                            <a:schemeClr val="tx1">
                              <a:lumMod val="75000"/>
                              <a:lumOff val="25000"/>
                            </a:schemeClr>
                          </a:solidFill>
                        </a:rPr>
                        <a:t>6) Y</a:t>
                      </a:r>
                      <a:r>
                        <a:rPr lang="en-US" b="0" dirty="0">
                          <a:solidFill>
                            <a:schemeClr val="tx1">
                              <a:lumMod val="75000"/>
                              <a:lumOff val="25000"/>
                            </a:schemeClr>
                          </a:solidFill>
                        </a:rPr>
                        <a:t>. ALTINTAS, "METAL CUTTING MECHANICS, MACHINE TOOL VIBRATIONS, AND CNC DESIGN," in MANUFACTURING AUTOMATION Second edition, p. Chapter 2.</a:t>
                      </a:r>
                    </a:p>
                  </a:txBody>
                  <a:tcPr marL="9525" marR="9525" marT="9525" marB="9525">
                    <a:solidFill>
                      <a:schemeClr val="bg1"/>
                    </a:solidFill>
                  </a:tcPr>
                </a:tc>
                <a:extLst>
                  <a:ext uri="{0D108BD9-81ED-4DB2-BD59-A6C34878D82A}">
                    <a16:rowId xmlns:a16="http://schemas.microsoft.com/office/drawing/2014/main" val="3057400796"/>
                  </a:ext>
                </a:extLst>
              </a:tr>
            </a:tbl>
          </a:graphicData>
        </a:graphic>
      </p:graphicFrame>
    </p:spTree>
    <p:extLst>
      <p:ext uri="{BB962C8B-B14F-4D97-AF65-F5344CB8AC3E}">
        <p14:creationId xmlns:p14="http://schemas.microsoft.com/office/powerpoint/2010/main" val="35046664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0847" y="2786121"/>
            <a:ext cx="5042262" cy="523220"/>
          </a:xfrm>
          <a:prstGeom prst="rect">
            <a:avLst/>
          </a:prstGeom>
          <a:noFill/>
        </p:spPr>
        <p:txBody>
          <a:bodyPr wrap="square" rtlCol="0">
            <a:spAutoFit/>
          </a:bodyPr>
          <a:lstStyle/>
          <a:p>
            <a:pPr algn="ctr"/>
            <a:r>
              <a:rPr lang="en-IN" sz="2800" dirty="0"/>
              <a:t>THANK YOU</a:t>
            </a:r>
          </a:p>
        </p:txBody>
      </p:sp>
    </p:spTree>
    <p:extLst>
      <p:ext uri="{BB962C8B-B14F-4D97-AF65-F5344CB8AC3E}">
        <p14:creationId xmlns:p14="http://schemas.microsoft.com/office/powerpoint/2010/main" val="8490194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14303" y="1178118"/>
            <a:ext cx="7694023" cy="3328568"/>
          </a:xfrm>
          <a:prstGeom prst="rect">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cxnSp>
        <p:nvCxnSpPr>
          <p:cNvPr id="5" name="Straight Connector 4"/>
          <p:cNvCxnSpPr/>
          <p:nvPr/>
        </p:nvCxnSpPr>
        <p:spPr>
          <a:xfrm flipV="1">
            <a:off x="4676696" y="1951617"/>
            <a:ext cx="3866413" cy="1510040"/>
          </a:xfrm>
          <a:prstGeom prst="line">
            <a:avLst/>
          </a:prstGeom>
          <a:ln w="76200">
            <a:solidFill>
              <a:schemeClr val="accent1">
                <a:lumMod val="40000"/>
                <a:lumOff val="60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6" name="Group 5"/>
          <p:cNvGrpSpPr/>
          <p:nvPr/>
        </p:nvGrpSpPr>
        <p:grpSpPr>
          <a:xfrm>
            <a:off x="3831161" y="1247071"/>
            <a:ext cx="1128256" cy="2582603"/>
            <a:chOff x="3831161" y="1325449"/>
            <a:chExt cx="1128256" cy="2582603"/>
          </a:xfrm>
        </p:grpSpPr>
        <p:sp>
          <p:nvSpPr>
            <p:cNvPr id="7" name="Can 6"/>
            <p:cNvSpPr/>
            <p:nvPr/>
          </p:nvSpPr>
          <p:spPr>
            <a:xfrm rot="20485154">
              <a:off x="3831161" y="1325449"/>
              <a:ext cx="724224" cy="2355729"/>
            </a:xfrm>
            <a:prstGeom prst="can">
              <a:avLst/>
            </a:prstGeom>
            <a:solidFill>
              <a:schemeClr val="tx1">
                <a:lumMod val="75000"/>
                <a:lumOff val="25000"/>
              </a:schemeClr>
            </a:solidFill>
            <a:ln>
              <a:solidFill>
                <a:schemeClr val="accent1"/>
              </a:solidFill>
            </a:ln>
            <a:effectLst>
              <a:reflection blurRad="6350" stA="52000" endA="300" endPos="350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Oval 7"/>
            <p:cNvSpPr/>
            <p:nvPr/>
          </p:nvSpPr>
          <p:spPr>
            <a:xfrm rot="20451132">
              <a:off x="4220806" y="3338723"/>
              <a:ext cx="738611" cy="569329"/>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Connector 8"/>
          <p:cNvCxnSpPr/>
          <p:nvPr/>
        </p:nvCxnSpPr>
        <p:spPr>
          <a:xfrm flipH="1" flipV="1">
            <a:off x="4676696" y="663975"/>
            <a:ext cx="209005" cy="2693180"/>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4898764" y="3359056"/>
            <a:ext cx="3008619" cy="1937657"/>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7916445" y="1582285"/>
            <a:ext cx="639727" cy="369332"/>
          </a:xfrm>
          <a:prstGeom prst="rect">
            <a:avLst/>
          </a:prstGeom>
          <a:noFill/>
        </p:spPr>
        <p:txBody>
          <a:bodyPr wrap="none" rtlCol="0">
            <a:spAutoFit/>
          </a:bodyPr>
          <a:lstStyle/>
          <a:p>
            <a:r>
              <a:rPr lang="en-US" dirty="0" smtClean="0"/>
              <a:t>Feed</a:t>
            </a:r>
            <a:endParaRPr lang="en-US" dirty="0"/>
          </a:p>
        </p:txBody>
      </p:sp>
      <p:sp>
        <p:nvSpPr>
          <p:cNvPr id="12" name="TextBox 11"/>
          <p:cNvSpPr txBox="1"/>
          <p:nvPr/>
        </p:nvSpPr>
        <p:spPr>
          <a:xfrm>
            <a:off x="4356832" y="269348"/>
            <a:ext cx="883575" cy="369332"/>
          </a:xfrm>
          <a:prstGeom prst="rect">
            <a:avLst/>
          </a:prstGeom>
          <a:noFill/>
        </p:spPr>
        <p:txBody>
          <a:bodyPr wrap="none" rtlCol="0">
            <a:spAutoFit/>
          </a:bodyPr>
          <a:lstStyle/>
          <a:p>
            <a:r>
              <a:rPr lang="en-US" dirty="0" smtClean="0"/>
              <a:t>Normal</a:t>
            </a:r>
            <a:endParaRPr lang="en-US" dirty="0"/>
          </a:p>
        </p:txBody>
      </p:sp>
      <p:sp>
        <p:nvSpPr>
          <p:cNvPr id="13" name="TextBox 12"/>
          <p:cNvSpPr txBox="1"/>
          <p:nvPr/>
        </p:nvSpPr>
        <p:spPr>
          <a:xfrm>
            <a:off x="7916445" y="5296713"/>
            <a:ext cx="1156214" cy="369332"/>
          </a:xfrm>
          <a:prstGeom prst="rect">
            <a:avLst/>
          </a:prstGeom>
          <a:noFill/>
        </p:spPr>
        <p:txBody>
          <a:bodyPr wrap="none" rtlCol="0">
            <a:spAutoFit/>
          </a:bodyPr>
          <a:lstStyle/>
          <a:p>
            <a:r>
              <a:rPr lang="en-US" dirty="0" smtClean="0"/>
              <a:t>Cross feed</a:t>
            </a:r>
            <a:endParaRPr lang="en-US" dirty="0"/>
          </a:p>
        </p:txBody>
      </p:sp>
      <p:cxnSp>
        <p:nvCxnSpPr>
          <p:cNvPr id="14" name="Straight Connector 13"/>
          <p:cNvCxnSpPr/>
          <p:nvPr/>
        </p:nvCxnSpPr>
        <p:spPr>
          <a:xfrm flipV="1">
            <a:off x="4885701" y="842777"/>
            <a:ext cx="222068" cy="2514379"/>
          </a:xfrm>
          <a:prstGeom prst="line">
            <a:avLst/>
          </a:prstGeom>
          <a:ln w="28575">
            <a:prstDash val="dash"/>
          </a:ln>
        </p:spPr>
        <p:style>
          <a:lnRef idx="2">
            <a:schemeClr val="accent2"/>
          </a:lnRef>
          <a:fillRef idx="0">
            <a:schemeClr val="accent2"/>
          </a:fillRef>
          <a:effectRef idx="1">
            <a:schemeClr val="accent2"/>
          </a:effectRef>
          <a:fontRef idx="minor">
            <a:schemeClr val="tx1"/>
          </a:fontRef>
        </p:style>
      </p:cxnSp>
      <p:cxnSp>
        <p:nvCxnSpPr>
          <p:cNvPr id="15" name="Straight Connector 14"/>
          <p:cNvCxnSpPr/>
          <p:nvPr/>
        </p:nvCxnSpPr>
        <p:spPr>
          <a:xfrm flipH="1" flipV="1">
            <a:off x="4072454" y="621456"/>
            <a:ext cx="826310" cy="2735699"/>
          </a:xfrm>
          <a:prstGeom prst="line">
            <a:avLst/>
          </a:prstGeom>
          <a:ln>
            <a:prstDash val="dash"/>
          </a:ln>
        </p:spPr>
        <p:style>
          <a:lnRef idx="3">
            <a:schemeClr val="accent6"/>
          </a:lnRef>
          <a:fillRef idx="0">
            <a:schemeClr val="accent6"/>
          </a:fillRef>
          <a:effectRef idx="2">
            <a:schemeClr val="accent6"/>
          </a:effectRef>
          <a:fontRef idx="minor">
            <a:schemeClr val="tx1"/>
          </a:fontRef>
        </p:style>
      </p:cxnSp>
      <p:sp>
        <p:nvSpPr>
          <p:cNvPr id="16" name="TextBox 15"/>
          <p:cNvSpPr txBox="1"/>
          <p:nvPr/>
        </p:nvSpPr>
        <p:spPr>
          <a:xfrm>
            <a:off x="4083750" y="2528556"/>
            <a:ext cx="585417" cy="369332"/>
          </a:xfrm>
          <a:prstGeom prst="rect">
            <a:avLst/>
          </a:prstGeom>
          <a:noFill/>
        </p:spPr>
        <p:txBody>
          <a:bodyPr wrap="none" rtlCol="0">
            <a:spAutoFit/>
          </a:bodyPr>
          <a:lstStyle/>
          <a:p>
            <a:r>
              <a:rPr lang="en-US" i="1" dirty="0" smtClean="0">
                <a:solidFill>
                  <a:schemeClr val="bg1"/>
                </a:solidFill>
              </a:rPr>
              <a:t>lead</a:t>
            </a:r>
            <a:endParaRPr lang="en-US" i="1" dirty="0">
              <a:solidFill>
                <a:schemeClr val="bg1"/>
              </a:solidFill>
            </a:endParaRPr>
          </a:p>
        </p:txBody>
      </p:sp>
      <p:sp>
        <p:nvSpPr>
          <p:cNvPr id="17" name="TextBox 16"/>
          <p:cNvSpPr txBox="1"/>
          <p:nvPr/>
        </p:nvSpPr>
        <p:spPr>
          <a:xfrm>
            <a:off x="5180037" y="2286005"/>
            <a:ext cx="444352" cy="369332"/>
          </a:xfrm>
          <a:prstGeom prst="rect">
            <a:avLst/>
          </a:prstGeom>
          <a:noFill/>
        </p:spPr>
        <p:txBody>
          <a:bodyPr wrap="none" rtlCol="0">
            <a:spAutoFit/>
          </a:bodyPr>
          <a:lstStyle/>
          <a:p>
            <a:r>
              <a:rPr lang="en-US" i="1" dirty="0" smtClean="0">
                <a:solidFill>
                  <a:schemeClr val="bg1"/>
                </a:solidFill>
              </a:rPr>
              <a:t>tilt</a:t>
            </a:r>
            <a:endParaRPr lang="en-US" i="1" dirty="0">
              <a:solidFill>
                <a:schemeClr val="bg1"/>
              </a:solidFill>
            </a:endParaRPr>
          </a:p>
        </p:txBody>
      </p:sp>
      <p:sp>
        <p:nvSpPr>
          <p:cNvPr id="18" name="Arc 17"/>
          <p:cNvSpPr/>
          <p:nvPr/>
        </p:nvSpPr>
        <p:spPr>
          <a:xfrm rot="19628046">
            <a:off x="4537787" y="2620054"/>
            <a:ext cx="542925" cy="444693"/>
          </a:xfrm>
          <a:prstGeom prst="arc">
            <a:avLst>
              <a:gd name="adj1" fmla="val 16200000"/>
              <a:gd name="adj2" fmla="val 1850243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Arc 18"/>
          <p:cNvSpPr/>
          <p:nvPr/>
        </p:nvSpPr>
        <p:spPr>
          <a:xfrm rot="21043810">
            <a:off x="4588921" y="2471203"/>
            <a:ext cx="542925" cy="444693"/>
          </a:xfrm>
          <a:prstGeom prst="arc">
            <a:avLst>
              <a:gd name="adj1" fmla="val 16200000"/>
              <a:gd name="adj2" fmla="val 1850243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6633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arn(inVertical)">
                                      <p:cBhvr>
                                        <p:cTn id="24" dur="500"/>
                                        <p:tgtEl>
                                          <p:spTgt spid="18"/>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arn(inVertic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arn(inVertical)">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17" grpId="0"/>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a:t>
            </a:r>
            <a:r>
              <a:rPr lang="en-IN" dirty="0" smtClean="0"/>
              <a:t>OBJECTIVE AND MOTIVATION</a:t>
            </a:r>
            <a:endParaRPr lang="en-IN" dirty="0"/>
          </a:p>
        </p:txBody>
      </p:sp>
      <p:sp>
        <p:nvSpPr>
          <p:cNvPr id="3" name="Content Placeholder 2"/>
          <p:cNvSpPr>
            <a:spLocks noGrp="1"/>
          </p:cNvSpPr>
          <p:nvPr>
            <p:ph idx="1"/>
          </p:nvPr>
        </p:nvSpPr>
        <p:spPr>
          <a:xfrm>
            <a:off x="1097280" y="1845734"/>
            <a:ext cx="10058400" cy="4276770"/>
          </a:xfrm>
        </p:spPr>
        <p:txBody>
          <a:bodyPr>
            <a:normAutofit/>
          </a:bodyPr>
          <a:lstStyle/>
          <a:p>
            <a:pPr>
              <a:buFont typeface="Arial" panose="020B0604020202020204" pitchFamily="34" charset="0"/>
              <a:buChar char="•"/>
            </a:pPr>
            <a:r>
              <a:rPr lang="en-US" sz="2400" b="1" dirty="0">
                <a:solidFill>
                  <a:schemeClr val="tx1">
                    <a:lumMod val="85000"/>
                    <a:lumOff val="15000"/>
                  </a:schemeClr>
                </a:solidFill>
              </a:rPr>
              <a:t>Motivation:</a:t>
            </a:r>
            <a:r>
              <a:rPr lang="en-US" sz="2400" dirty="0">
                <a:solidFill>
                  <a:schemeClr val="tx1">
                    <a:lumMod val="85000"/>
                    <a:lumOff val="15000"/>
                  </a:schemeClr>
                </a:solidFill>
              </a:rPr>
              <a:t> </a:t>
            </a:r>
            <a:endParaRPr lang="en-US" sz="2400" dirty="0" smtClean="0">
              <a:solidFill>
                <a:schemeClr val="tx1">
                  <a:lumMod val="85000"/>
                  <a:lumOff val="15000"/>
                </a:schemeClr>
              </a:solidFill>
            </a:endParaRPr>
          </a:p>
          <a:p>
            <a:pPr marL="0" indent="0">
              <a:buNone/>
            </a:pPr>
            <a:r>
              <a:rPr lang="en-US" sz="2400" dirty="0" smtClean="0">
                <a:solidFill>
                  <a:schemeClr val="tx1">
                    <a:lumMod val="85000"/>
                    <a:lumOff val="15000"/>
                  </a:schemeClr>
                </a:solidFill>
              </a:rPr>
              <a:t>Analytical empirical and numerical models exist for </a:t>
            </a:r>
          </a:p>
          <a:p>
            <a:pPr marL="514350" indent="-514350">
              <a:buFont typeface="+mj-lt"/>
              <a:buAutoNum type="romanUcPeriod"/>
            </a:pPr>
            <a:r>
              <a:rPr lang="en-US" sz="2400" dirty="0">
                <a:solidFill>
                  <a:schemeClr val="tx1">
                    <a:lumMod val="85000"/>
                    <a:lumOff val="15000"/>
                  </a:schemeClr>
                </a:solidFill>
              </a:rPr>
              <a:t>L</a:t>
            </a:r>
            <a:r>
              <a:rPr lang="en-US" sz="2400" dirty="0" smtClean="0">
                <a:solidFill>
                  <a:schemeClr val="tx1">
                    <a:lumMod val="85000"/>
                    <a:lumOff val="15000"/>
                  </a:schemeClr>
                </a:solidFill>
              </a:rPr>
              <a:t>imited geometries: mainly ball-end </a:t>
            </a:r>
          </a:p>
          <a:p>
            <a:pPr marL="514350" indent="-514350">
              <a:buFont typeface="+mj-lt"/>
              <a:buAutoNum type="romanUcPeriod"/>
            </a:pPr>
            <a:r>
              <a:rPr lang="en-US" sz="2400" dirty="0" err="1" smtClean="0">
                <a:solidFill>
                  <a:schemeClr val="tx1">
                    <a:lumMod val="85000"/>
                    <a:lumOff val="15000"/>
                  </a:schemeClr>
                </a:solidFill>
              </a:rPr>
              <a:t>Workpiece</a:t>
            </a:r>
            <a:r>
              <a:rPr lang="en-US" sz="2400" dirty="0" smtClean="0">
                <a:solidFill>
                  <a:schemeClr val="tx1">
                    <a:lumMod val="85000"/>
                    <a:lumOff val="15000"/>
                  </a:schemeClr>
                </a:solidFill>
              </a:rPr>
              <a:t> material: Titanium alloy </a:t>
            </a:r>
            <a:r>
              <a:rPr lang="en-US" sz="2400" dirty="0" smtClean="0"/>
              <a:t>Ti</a:t>
            </a:r>
            <a:r>
              <a:rPr lang="en-US" sz="2400" baseline="-25000" dirty="0" smtClean="0"/>
              <a:t>6</a:t>
            </a:r>
            <a:r>
              <a:rPr lang="en-US" sz="2400" dirty="0" smtClean="0"/>
              <a:t>Al</a:t>
            </a:r>
            <a:r>
              <a:rPr lang="en-US" sz="2400" baseline="-25000" dirty="0" smtClean="0"/>
              <a:t>4</a:t>
            </a:r>
            <a:r>
              <a:rPr lang="en-US" sz="2400" dirty="0" smtClean="0"/>
              <a:t>V</a:t>
            </a:r>
          </a:p>
          <a:p>
            <a:pPr marL="514350" indent="-514350">
              <a:buFont typeface="+mj-lt"/>
              <a:buAutoNum type="romanUcPeriod"/>
            </a:pPr>
            <a:r>
              <a:rPr lang="en-US" sz="2400" dirty="0" smtClean="0">
                <a:solidFill>
                  <a:schemeClr val="tx1">
                    <a:lumMod val="85000"/>
                    <a:lumOff val="15000"/>
                  </a:schemeClr>
                </a:solidFill>
              </a:rPr>
              <a:t>Planer geometries: not edges and corners</a:t>
            </a:r>
          </a:p>
          <a:p>
            <a:pPr>
              <a:buFont typeface="Arial" panose="020B0604020202020204" pitchFamily="34" charset="0"/>
              <a:buChar char="•"/>
            </a:pPr>
            <a:r>
              <a:rPr lang="en-US" sz="2400" dirty="0" smtClean="0">
                <a:solidFill>
                  <a:schemeClr val="tx1">
                    <a:lumMod val="85000"/>
                    <a:lumOff val="15000"/>
                  </a:schemeClr>
                </a:solidFill>
              </a:rPr>
              <a:t>Overall aim: To develop a general </a:t>
            </a:r>
            <a:r>
              <a:rPr lang="en-US" sz="2400" dirty="0">
                <a:solidFill>
                  <a:schemeClr val="tx1">
                    <a:lumMod val="85000"/>
                    <a:lumOff val="15000"/>
                  </a:schemeClr>
                </a:solidFill>
              </a:rPr>
              <a:t>methodology to predict the cutting </a:t>
            </a:r>
            <a:r>
              <a:rPr lang="en-US" sz="2400" dirty="0" smtClean="0">
                <a:solidFill>
                  <a:schemeClr val="tx1">
                    <a:lumMod val="85000"/>
                    <a:lumOff val="15000"/>
                  </a:schemeClr>
                </a:solidFill>
              </a:rPr>
              <a:t>forces </a:t>
            </a:r>
            <a:r>
              <a:rPr lang="en-US" sz="2400" dirty="0">
                <a:solidFill>
                  <a:schemeClr val="tx1">
                    <a:lumMod val="85000"/>
                    <a:lumOff val="15000"/>
                  </a:schemeClr>
                </a:solidFill>
              </a:rPr>
              <a:t>during the 5-axis milling </a:t>
            </a:r>
            <a:r>
              <a:rPr lang="en-US" sz="2400" dirty="0" smtClean="0">
                <a:solidFill>
                  <a:schemeClr val="tx1">
                    <a:lumMod val="85000"/>
                    <a:lumOff val="15000"/>
                  </a:schemeClr>
                </a:solidFill>
              </a:rPr>
              <a:t>process</a:t>
            </a:r>
          </a:p>
          <a:p>
            <a:pPr>
              <a:buFont typeface="Arial" panose="020B0604020202020204" pitchFamily="34" charset="0"/>
              <a:buChar char="•"/>
            </a:pPr>
            <a:r>
              <a:rPr lang="en-US" sz="2400" dirty="0" smtClean="0">
                <a:solidFill>
                  <a:schemeClr val="tx1">
                    <a:lumMod val="85000"/>
                    <a:lumOff val="15000"/>
                  </a:schemeClr>
                </a:solidFill>
              </a:rPr>
              <a:t>Phase 1 objective: Model for </a:t>
            </a:r>
            <a:r>
              <a:rPr lang="en-US" sz="2400" b="1" dirty="0" smtClean="0">
                <a:solidFill>
                  <a:schemeClr val="tx1">
                    <a:lumMod val="85000"/>
                    <a:lumOff val="15000"/>
                  </a:schemeClr>
                </a:solidFill>
              </a:rPr>
              <a:t>ball end cutting tool </a:t>
            </a:r>
            <a:r>
              <a:rPr lang="en-US" sz="2400" dirty="0" smtClean="0">
                <a:solidFill>
                  <a:schemeClr val="tx1">
                    <a:lumMod val="85000"/>
                    <a:lumOff val="15000"/>
                  </a:schemeClr>
                </a:solidFill>
              </a:rPr>
              <a:t>with </a:t>
            </a:r>
            <a:r>
              <a:rPr lang="en-US" sz="2400" b="1" dirty="0" smtClean="0">
                <a:solidFill>
                  <a:schemeClr val="tx1">
                    <a:lumMod val="85000"/>
                    <a:lumOff val="15000"/>
                  </a:schemeClr>
                </a:solidFill>
              </a:rPr>
              <a:t>helical cutting edge</a:t>
            </a:r>
            <a:r>
              <a:rPr lang="en-US" sz="2400" dirty="0" smtClean="0">
                <a:solidFill>
                  <a:schemeClr val="tx1">
                    <a:lumMod val="85000"/>
                    <a:lumOff val="15000"/>
                  </a:schemeClr>
                </a:solidFill>
              </a:rPr>
              <a:t> operating on </a:t>
            </a:r>
            <a:r>
              <a:rPr lang="en-US" sz="2400" b="1" dirty="0" smtClean="0">
                <a:solidFill>
                  <a:schemeClr val="tx1">
                    <a:lumMod val="85000"/>
                    <a:lumOff val="15000"/>
                  </a:schemeClr>
                </a:solidFill>
              </a:rPr>
              <a:t>planer geometries </a:t>
            </a:r>
            <a:r>
              <a:rPr lang="en-US" sz="2400" dirty="0" smtClean="0">
                <a:solidFill>
                  <a:schemeClr val="tx1">
                    <a:lumMod val="85000"/>
                    <a:lumOff val="15000"/>
                  </a:schemeClr>
                </a:solidFill>
              </a:rPr>
              <a:t>in one direction</a:t>
            </a:r>
          </a:p>
          <a:p>
            <a:pPr marL="806958" lvl="1" indent="-514350">
              <a:buFont typeface="+mj-lt"/>
              <a:buAutoNum type="romanLcPeriod"/>
            </a:pPr>
            <a:endParaRPr lang="en-US" dirty="0">
              <a:solidFill>
                <a:schemeClr val="tx1">
                  <a:lumMod val="85000"/>
                  <a:lumOff val="15000"/>
                </a:schemeClr>
              </a:solidFill>
            </a:endParaRPr>
          </a:p>
          <a:p>
            <a:pPr marL="806958" lvl="1" indent="-514350">
              <a:buFont typeface="+mj-lt"/>
              <a:buAutoNum type="romanLcPeriod"/>
            </a:pPr>
            <a:endParaRPr lang="en-US" dirty="0" smtClean="0">
              <a:solidFill>
                <a:schemeClr val="tx1">
                  <a:lumMod val="85000"/>
                  <a:lumOff val="15000"/>
                </a:schemeClr>
              </a:solidFill>
            </a:endParaRPr>
          </a:p>
        </p:txBody>
      </p:sp>
    </p:spTree>
    <p:extLst>
      <p:ext uri="{BB962C8B-B14F-4D97-AF65-F5344CB8AC3E}">
        <p14:creationId xmlns:p14="http://schemas.microsoft.com/office/powerpoint/2010/main" val="3944434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2856" y="2519265"/>
            <a:ext cx="9199984" cy="769441"/>
          </a:xfrm>
          <a:prstGeom prst="rect">
            <a:avLst/>
          </a:prstGeom>
          <a:noFill/>
        </p:spPr>
        <p:txBody>
          <a:bodyPr wrap="square" rtlCol="0">
            <a:spAutoFit/>
          </a:bodyPr>
          <a:lstStyle/>
          <a:p>
            <a:pPr algn="ctr"/>
            <a:r>
              <a:rPr lang="en-IN" sz="4400" b="1" dirty="0" smtClean="0"/>
              <a:t>LITERATURE REVIEW</a:t>
            </a:r>
            <a:endParaRPr lang="en-IN" sz="4400" dirty="0"/>
          </a:p>
        </p:txBody>
      </p:sp>
    </p:spTree>
    <p:extLst>
      <p:ext uri="{BB962C8B-B14F-4D97-AF65-F5344CB8AC3E}">
        <p14:creationId xmlns:p14="http://schemas.microsoft.com/office/powerpoint/2010/main" val="2069337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097280" y="1323223"/>
            <a:ext cx="10058400" cy="5195142"/>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Many researchers have worked on milling processes across the world:</a:t>
            </a:r>
          </a:p>
          <a:p>
            <a:pPr>
              <a:buFont typeface="Arial" panose="020B0604020202020204" pitchFamily="34" charset="0"/>
              <a:buChar char="•"/>
            </a:pPr>
            <a:r>
              <a:rPr lang="en-US" b="1" dirty="0"/>
              <a:t>P. Lee and Y. </a:t>
            </a:r>
            <a:r>
              <a:rPr lang="en-US" b="1" dirty="0" err="1"/>
              <a:t>Altintas</a:t>
            </a:r>
            <a:r>
              <a:rPr lang="en-US" b="1" dirty="0"/>
              <a:t>, </a:t>
            </a:r>
            <a:r>
              <a:rPr lang="en-US" dirty="0"/>
              <a:t>1995, “PREDICTION OF BALL-END MILLING FORCES FROM ORTHOGONAL CUTTING DATA”: Basic analytical model with helical ball-end mills</a:t>
            </a:r>
          </a:p>
          <a:p>
            <a:pPr>
              <a:buFont typeface="Arial" panose="020B0604020202020204" pitchFamily="34" charset="0"/>
              <a:buChar char="•"/>
            </a:pPr>
            <a:r>
              <a:rPr lang="de-DE" b="1" dirty="0"/>
              <a:t>L. Xu , J. K. Schueller &amp; J. Tlusty</a:t>
            </a:r>
            <a:r>
              <a:rPr lang="en-US" dirty="0"/>
              <a:t>, 1998, “A simplified solution for the depth of cut in multi-path ball end milling”: Path increment angle in 3-axis milling which is analogous to the tilt </a:t>
            </a:r>
            <a:r>
              <a:rPr lang="en-US" dirty="0" smtClean="0"/>
              <a:t>angle</a:t>
            </a:r>
            <a:endParaRPr lang="en-US" b="1" dirty="0" smtClean="0"/>
          </a:p>
          <a:p>
            <a:pPr>
              <a:buFont typeface="Arial" panose="020B0604020202020204" pitchFamily="34" charset="0"/>
              <a:buChar char="•"/>
            </a:pPr>
            <a:r>
              <a:rPr lang="en-US" b="1" dirty="0" err="1" smtClean="0"/>
              <a:t>Lazoglu</a:t>
            </a:r>
            <a:r>
              <a:rPr lang="en-US" dirty="0" smtClean="0"/>
              <a:t>, </a:t>
            </a:r>
            <a:r>
              <a:rPr lang="en-US" dirty="0" err="1" smtClean="0"/>
              <a:t>Koc</a:t>
            </a:r>
            <a:r>
              <a:rPr lang="en-US" dirty="0" smtClean="0"/>
              <a:t> university, Turkey in 2003: </a:t>
            </a:r>
            <a:r>
              <a:rPr lang="en-US" dirty="0"/>
              <a:t>completely </a:t>
            </a:r>
            <a:r>
              <a:rPr lang="en-US" dirty="0" smtClean="0"/>
              <a:t>experimental on </a:t>
            </a:r>
            <a:r>
              <a:rPr lang="en-US" dirty="0"/>
              <a:t>boring</a:t>
            </a:r>
            <a:r>
              <a:rPr lang="en-US" dirty="0" smtClean="0"/>
              <a:t> process </a:t>
            </a:r>
          </a:p>
          <a:p>
            <a:pPr>
              <a:buFont typeface="Arial" panose="020B0604020202020204" pitchFamily="34" charset="0"/>
              <a:buChar char="•"/>
            </a:pPr>
            <a:r>
              <a:rPr lang="en-US" b="1" dirty="0" smtClean="0"/>
              <a:t>E</a:t>
            </a:r>
            <a:r>
              <a:rPr lang="en-US" b="1" dirty="0"/>
              <a:t>. </a:t>
            </a:r>
            <a:r>
              <a:rPr lang="en-US" b="1" dirty="0" err="1"/>
              <a:t>Ozturk</a:t>
            </a:r>
            <a:r>
              <a:rPr lang="en-US" b="1" dirty="0"/>
              <a:t> and E. </a:t>
            </a:r>
            <a:r>
              <a:rPr lang="en-US" b="1" dirty="0" err="1" smtClean="0"/>
              <a:t>Budak</a:t>
            </a:r>
            <a:r>
              <a:rPr lang="en-US" dirty="0"/>
              <a:t>, </a:t>
            </a:r>
            <a:r>
              <a:rPr lang="en-US" dirty="0" smtClean="0"/>
              <a:t>2007, </a:t>
            </a:r>
            <a:r>
              <a:rPr lang="en-US" dirty="0"/>
              <a:t>Istanbul, </a:t>
            </a:r>
            <a:r>
              <a:rPr lang="en-US" dirty="0" smtClean="0"/>
              <a:t>Turkey published “MODELING </a:t>
            </a:r>
            <a:r>
              <a:rPr lang="en-US" dirty="0"/>
              <a:t>OF 5-AXIS MILLING </a:t>
            </a:r>
            <a:r>
              <a:rPr lang="en-US" dirty="0" smtClean="0"/>
              <a:t>PROCESSES”: dealt with complete </a:t>
            </a:r>
          </a:p>
          <a:p>
            <a:pPr>
              <a:buFont typeface="Arial" panose="020B0604020202020204" pitchFamily="34" charset="0"/>
              <a:buChar char="•"/>
            </a:pPr>
            <a:r>
              <a:rPr lang="en-US" b="1" dirty="0" err="1"/>
              <a:t>Binglin</a:t>
            </a:r>
            <a:r>
              <a:rPr lang="en-US" b="1" dirty="0"/>
              <a:t> Li , </a:t>
            </a:r>
            <a:r>
              <a:rPr lang="en-US" b="1" dirty="0" err="1"/>
              <a:t>Yujin</a:t>
            </a:r>
            <a:r>
              <a:rPr lang="en-US" b="1" dirty="0"/>
              <a:t> Hu, Chenggang Li &amp; </a:t>
            </a:r>
            <a:r>
              <a:rPr lang="en-US" b="1" dirty="0" err="1"/>
              <a:t>Xingxing</a:t>
            </a:r>
            <a:r>
              <a:rPr lang="en-US" b="1" dirty="0"/>
              <a:t> Li</a:t>
            </a:r>
            <a:r>
              <a:rPr lang="en-US" dirty="0" smtClean="0"/>
              <a:t>, China, 2011 “AN </a:t>
            </a:r>
            <a:r>
              <a:rPr lang="en-US" dirty="0"/>
              <a:t>ANALYTICAL MODEL OF OBLIQUE </a:t>
            </a:r>
            <a:r>
              <a:rPr lang="en-US" dirty="0" smtClean="0"/>
              <a:t>CUTTING WITH </a:t>
            </a:r>
            <a:r>
              <a:rPr lang="en-US" dirty="0"/>
              <a:t>APPLICATION TO END </a:t>
            </a:r>
            <a:r>
              <a:rPr lang="en-US" dirty="0" smtClean="0"/>
              <a:t>MILLING”: conversion of orthogonal cutting parameters to oblique cutting </a:t>
            </a:r>
          </a:p>
          <a:p>
            <a:pPr marL="0" indent="0">
              <a:buNone/>
            </a:pPr>
            <a:endParaRPr lang="en-US" dirty="0" smtClean="0"/>
          </a:p>
        </p:txBody>
      </p:sp>
    </p:spTree>
    <p:extLst>
      <p:ext uri="{BB962C8B-B14F-4D97-AF65-F5344CB8AC3E}">
        <p14:creationId xmlns:p14="http://schemas.microsoft.com/office/powerpoint/2010/main" val="2069712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GEOMETRICAL MODELLING OF BALL-END MILL</a:t>
            </a:r>
          </a:p>
        </p:txBody>
      </p:sp>
      <p:graphicFrame>
        <p:nvGraphicFramePr>
          <p:cNvPr id="5" name="Diagram 4"/>
          <p:cNvGraphicFramePr/>
          <p:nvPr>
            <p:extLst>
              <p:ext uri="{D42A27DB-BD31-4B8C-83A1-F6EECF244321}">
                <p14:modId xmlns:p14="http://schemas.microsoft.com/office/powerpoint/2010/main" val="4179489025"/>
              </p:ext>
            </p:extLst>
          </p:nvPr>
        </p:nvGraphicFramePr>
        <p:xfrm>
          <a:off x="2011680" y="1737360"/>
          <a:ext cx="8151223" cy="4519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4032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806418" y="1565818"/>
            <a:ext cx="4986194" cy="3328568"/>
          </a:xfrm>
          <a:prstGeom prst="rect">
            <a:avLst/>
          </a:prstGeom>
          <a:solidFill>
            <a:schemeClr val="bg2">
              <a:lumMod val="75000"/>
            </a:schemeClr>
          </a:solidFill>
          <a:ln w="34925">
            <a:solidFill>
              <a:schemeClr val="bg2">
                <a:lumMod val="25000"/>
              </a:schemeClr>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grpSp>
        <p:nvGrpSpPr>
          <p:cNvPr id="11" name="Group 10"/>
          <p:cNvGrpSpPr/>
          <p:nvPr/>
        </p:nvGrpSpPr>
        <p:grpSpPr>
          <a:xfrm>
            <a:off x="4402661" y="1279020"/>
            <a:ext cx="1128256" cy="2582603"/>
            <a:chOff x="3831161" y="1325449"/>
            <a:chExt cx="1128256" cy="2582603"/>
          </a:xfrm>
        </p:grpSpPr>
        <p:sp>
          <p:nvSpPr>
            <p:cNvPr id="12" name="Can 11"/>
            <p:cNvSpPr/>
            <p:nvPr/>
          </p:nvSpPr>
          <p:spPr>
            <a:xfrm rot="20485154">
              <a:off x="3831161" y="1325449"/>
              <a:ext cx="724224" cy="2355729"/>
            </a:xfrm>
            <a:prstGeom prst="can">
              <a:avLst/>
            </a:prstGeom>
            <a:solidFill>
              <a:schemeClr val="tx1">
                <a:lumMod val="75000"/>
                <a:lumOff val="25000"/>
              </a:schemeClr>
            </a:solidFill>
            <a:ln>
              <a:solidFill>
                <a:schemeClr val="tx1">
                  <a:lumMod val="65000"/>
                  <a:lumOff val="35000"/>
                </a:schemeClr>
              </a:solidFill>
            </a:ln>
            <a:effectLst>
              <a:reflection blurRad="6350" stA="52000" endA="300" endPos="350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Oval 12"/>
            <p:cNvSpPr/>
            <p:nvPr/>
          </p:nvSpPr>
          <p:spPr>
            <a:xfrm rot="20451132">
              <a:off x="4220806" y="3338723"/>
              <a:ext cx="738611" cy="569329"/>
            </a:xfrm>
            <a:prstGeom prst="ellipse">
              <a:avLst/>
            </a:prstGeom>
            <a:solidFill>
              <a:schemeClr val="tx1">
                <a:lumMod val="75000"/>
                <a:lumOff val="2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p:cNvCxnSpPr/>
          <p:nvPr/>
        </p:nvCxnSpPr>
        <p:spPr>
          <a:xfrm flipH="1" flipV="1">
            <a:off x="5248196" y="695924"/>
            <a:ext cx="209005" cy="2693180"/>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5470264" y="3391005"/>
            <a:ext cx="3008619" cy="1937657"/>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7878242" y="2034938"/>
            <a:ext cx="639727" cy="369332"/>
          </a:xfrm>
          <a:prstGeom prst="rect">
            <a:avLst/>
          </a:prstGeom>
          <a:noFill/>
        </p:spPr>
        <p:txBody>
          <a:bodyPr wrap="none" rtlCol="0">
            <a:spAutoFit/>
          </a:bodyPr>
          <a:lstStyle/>
          <a:p>
            <a:r>
              <a:rPr lang="en-US" dirty="0" smtClean="0"/>
              <a:t>Feed</a:t>
            </a:r>
            <a:endParaRPr lang="en-US" dirty="0"/>
          </a:p>
        </p:txBody>
      </p:sp>
      <p:sp>
        <p:nvSpPr>
          <p:cNvPr id="17" name="TextBox 16"/>
          <p:cNvSpPr txBox="1"/>
          <p:nvPr/>
        </p:nvSpPr>
        <p:spPr>
          <a:xfrm>
            <a:off x="4080718" y="639487"/>
            <a:ext cx="276038" cy="369332"/>
          </a:xfrm>
          <a:prstGeom prst="rect">
            <a:avLst/>
          </a:prstGeom>
          <a:noFill/>
        </p:spPr>
        <p:txBody>
          <a:bodyPr wrap="none" rtlCol="0">
            <a:spAutoFit/>
          </a:bodyPr>
          <a:lstStyle/>
          <a:p>
            <a:r>
              <a:rPr lang="en-US" dirty="0"/>
              <a:t>z</a:t>
            </a:r>
          </a:p>
        </p:txBody>
      </p:sp>
      <p:sp>
        <p:nvSpPr>
          <p:cNvPr id="18" name="TextBox 17"/>
          <p:cNvSpPr txBox="1"/>
          <p:nvPr/>
        </p:nvSpPr>
        <p:spPr>
          <a:xfrm>
            <a:off x="8487945" y="5192182"/>
            <a:ext cx="1156214" cy="369332"/>
          </a:xfrm>
          <a:prstGeom prst="rect">
            <a:avLst/>
          </a:prstGeom>
          <a:noFill/>
        </p:spPr>
        <p:txBody>
          <a:bodyPr wrap="none" rtlCol="0">
            <a:spAutoFit/>
          </a:bodyPr>
          <a:lstStyle/>
          <a:p>
            <a:r>
              <a:rPr lang="en-US" dirty="0" smtClean="0"/>
              <a:t>Cross feed</a:t>
            </a:r>
            <a:endParaRPr lang="en-US" dirty="0"/>
          </a:p>
        </p:txBody>
      </p:sp>
      <p:cxnSp>
        <p:nvCxnSpPr>
          <p:cNvPr id="19" name="Straight Arrow Connector 18"/>
          <p:cNvCxnSpPr/>
          <p:nvPr/>
        </p:nvCxnSpPr>
        <p:spPr>
          <a:xfrm flipH="1" flipV="1">
            <a:off x="4255475" y="973004"/>
            <a:ext cx="908499" cy="263151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5161611" y="3604515"/>
            <a:ext cx="1261436" cy="213746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flipV="1">
            <a:off x="5161611" y="2884533"/>
            <a:ext cx="2275809" cy="71998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5094380" y="399105"/>
            <a:ext cx="883575" cy="369332"/>
          </a:xfrm>
          <a:prstGeom prst="rect">
            <a:avLst/>
          </a:prstGeom>
          <a:noFill/>
        </p:spPr>
        <p:txBody>
          <a:bodyPr wrap="none" rtlCol="0">
            <a:spAutoFit/>
          </a:bodyPr>
          <a:lstStyle/>
          <a:p>
            <a:r>
              <a:rPr lang="en-US" dirty="0" smtClean="0"/>
              <a:t>Normal</a:t>
            </a:r>
            <a:endParaRPr lang="en-US" dirty="0"/>
          </a:p>
        </p:txBody>
      </p:sp>
      <p:sp>
        <p:nvSpPr>
          <p:cNvPr id="23" name="TextBox 22"/>
          <p:cNvSpPr txBox="1"/>
          <p:nvPr/>
        </p:nvSpPr>
        <p:spPr>
          <a:xfrm>
            <a:off x="6432109" y="5650468"/>
            <a:ext cx="284052" cy="369332"/>
          </a:xfrm>
          <a:prstGeom prst="rect">
            <a:avLst/>
          </a:prstGeom>
          <a:noFill/>
        </p:spPr>
        <p:txBody>
          <a:bodyPr wrap="none" rtlCol="0">
            <a:spAutoFit/>
          </a:bodyPr>
          <a:lstStyle/>
          <a:p>
            <a:r>
              <a:rPr lang="en-US" dirty="0" smtClean="0"/>
              <a:t>x</a:t>
            </a:r>
            <a:endParaRPr lang="en-US" dirty="0"/>
          </a:p>
        </p:txBody>
      </p:sp>
      <p:sp>
        <p:nvSpPr>
          <p:cNvPr id="24" name="TextBox 23"/>
          <p:cNvSpPr txBox="1"/>
          <p:nvPr/>
        </p:nvSpPr>
        <p:spPr>
          <a:xfrm>
            <a:off x="7521642" y="2683547"/>
            <a:ext cx="288862" cy="369332"/>
          </a:xfrm>
          <a:prstGeom prst="rect">
            <a:avLst/>
          </a:prstGeom>
          <a:noFill/>
        </p:spPr>
        <p:txBody>
          <a:bodyPr wrap="none" rtlCol="0">
            <a:spAutoFit/>
          </a:bodyPr>
          <a:lstStyle/>
          <a:p>
            <a:r>
              <a:rPr lang="en-US" dirty="0"/>
              <a:t>y</a:t>
            </a:r>
          </a:p>
        </p:txBody>
      </p:sp>
      <p:cxnSp>
        <p:nvCxnSpPr>
          <p:cNvPr id="25" name="Straight Arrow Connector 24"/>
          <p:cNvCxnSpPr/>
          <p:nvPr/>
        </p:nvCxnSpPr>
        <p:spPr>
          <a:xfrm flipH="1" flipV="1">
            <a:off x="4490432" y="3689885"/>
            <a:ext cx="436136" cy="153675"/>
          </a:xfrm>
          <a:prstGeom prst="straightConnector1">
            <a:avLst/>
          </a:prstGeom>
          <a:ln>
            <a:solidFill>
              <a:schemeClr val="bg1"/>
            </a:solidFill>
            <a:tailEnd type="triangle"/>
          </a:ln>
        </p:spPr>
        <p:style>
          <a:lnRef idx="2">
            <a:schemeClr val="accent6"/>
          </a:lnRef>
          <a:fillRef idx="0">
            <a:schemeClr val="accent6"/>
          </a:fillRef>
          <a:effectRef idx="1">
            <a:schemeClr val="accent6"/>
          </a:effectRef>
          <a:fontRef idx="minor">
            <a:schemeClr val="tx1"/>
          </a:fontRef>
        </p:style>
      </p:cxnSp>
      <p:cxnSp>
        <p:nvCxnSpPr>
          <p:cNvPr id="26" name="Straight Arrow Connector 25"/>
          <p:cNvCxnSpPr/>
          <p:nvPr/>
        </p:nvCxnSpPr>
        <p:spPr>
          <a:xfrm flipV="1">
            <a:off x="4912327" y="3481137"/>
            <a:ext cx="201654" cy="364765"/>
          </a:xfrm>
          <a:prstGeom prst="straightConnector1">
            <a:avLst/>
          </a:prstGeom>
          <a:ln>
            <a:solidFill>
              <a:schemeClr val="bg1">
                <a:lumMod val="95000"/>
              </a:schemeClr>
            </a:solidFill>
            <a:prstDash val="sysDash"/>
            <a:tailEnd type="triangle"/>
          </a:ln>
        </p:spPr>
        <p:style>
          <a:lnRef idx="2">
            <a:schemeClr val="accent6"/>
          </a:lnRef>
          <a:fillRef idx="0">
            <a:schemeClr val="accent6"/>
          </a:fillRef>
          <a:effectRef idx="1">
            <a:schemeClr val="accent6"/>
          </a:effectRef>
          <a:fontRef idx="minor">
            <a:schemeClr val="tx1"/>
          </a:fontRef>
        </p:style>
      </p:cxnSp>
      <p:cxnSp>
        <p:nvCxnSpPr>
          <p:cNvPr id="27" name="Straight Arrow Connector 26"/>
          <p:cNvCxnSpPr/>
          <p:nvPr/>
        </p:nvCxnSpPr>
        <p:spPr>
          <a:xfrm>
            <a:off x="4924503" y="3837450"/>
            <a:ext cx="631265" cy="141194"/>
          </a:xfrm>
          <a:prstGeom prst="straightConnector1">
            <a:avLst/>
          </a:prstGeom>
          <a:ln>
            <a:solidFill>
              <a:schemeClr val="bg1">
                <a:lumMod val="95000"/>
              </a:schemeClr>
            </a:solidFill>
            <a:tailEnd type="triangle"/>
          </a:ln>
        </p:spPr>
        <p:style>
          <a:lnRef idx="2">
            <a:schemeClr val="accent6"/>
          </a:lnRef>
          <a:fillRef idx="0">
            <a:schemeClr val="accent6"/>
          </a:fillRef>
          <a:effectRef idx="1">
            <a:schemeClr val="accent6"/>
          </a:effectRef>
          <a:fontRef idx="minor">
            <a:schemeClr val="tx1"/>
          </a:fontRef>
        </p:style>
      </p:cxnSp>
      <p:sp>
        <p:nvSpPr>
          <p:cNvPr id="28" name="TextBox 27"/>
          <p:cNvSpPr txBox="1"/>
          <p:nvPr/>
        </p:nvSpPr>
        <p:spPr>
          <a:xfrm>
            <a:off x="4561884" y="3265826"/>
            <a:ext cx="594586" cy="307777"/>
          </a:xfrm>
          <a:prstGeom prst="rect">
            <a:avLst/>
          </a:prstGeom>
          <a:noFill/>
        </p:spPr>
        <p:txBody>
          <a:bodyPr wrap="none" rtlCol="0">
            <a:spAutoFit/>
          </a:bodyPr>
          <a:lstStyle/>
          <a:p>
            <a:r>
              <a:rPr lang="en-US" sz="1400" dirty="0" smtClean="0">
                <a:solidFill>
                  <a:schemeClr val="bg1"/>
                </a:solidFill>
              </a:rPr>
              <a:t>radial</a:t>
            </a:r>
            <a:endParaRPr lang="en-US" sz="1400" dirty="0">
              <a:solidFill>
                <a:schemeClr val="bg1"/>
              </a:solidFill>
            </a:endParaRPr>
          </a:p>
        </p:txBody>
      </p:sp>
      <p:sp>
        <p:nvSpPr>
          <p:cNvPr id="29" name="TextBox 28"/>
          <p:cNvSpPr txBox="1"/>
          <p:nvPr/>
        </p:nvSpPr>
        <p:spPr>
          <a:xfrm>
            <a:off x="3781638" y="3379766"/>
            <a:ext cx="921534" cy="307777"/>
          </a:xfrm>
          <a:prstGeom prst="rect">
            <a:avLst/>
          </a:prstGeom>
          <a:noFill/>
        </p:spPr>
        <p:txBody>
          <a:bodyPr wrap="none" rtlCol="0">
            <a:spAutoFit/>
          </a:bodyPr>
          <a:lstStyle/>
          <a:p>
            <a:r>
              <a:rPr lang="en-US" sz="1400" dirty="0" smtClean="0">
                <a:solidFill>
                  <a:schemeClr val="bg1"/>
                </a:solidFill>
              </a:rPr>
              <a:t>tangential</a:t>
            </a:r>
            <a:endParaRPr lang="en-US" sz="1400" dirty="0">
              <a:solidFill>
                <a:schemeClr val="bg1"/>
              </a:solidFill>
            </a:endParaRPr>
          </a:p>
        </p:txBody>
      </p:sp>
      <p:cxnSp>
        <p:nvCxnSpPr>
          <p:cNvPr id="30" name="Straight Connector 29"/>
          <p:cNvCxnSpPr/>
          <p:nvPr/>
        </p:nvCxnSpPr>
        <p:spPr>
          <a:xfrm flipV="1">
            <a:off x="5570721" y="2519966"/>
            <a:ext cx="2330211" cy="881492"/>
          </a:xfrm>
          <a:prstGeom prst="line">
            <a:avLst/>
          </a:prstGeom>
          <a:ln w="104775">
            <a:solidFill>
              <a:schemeClr val="accent1">
                <a:lumMod val="40000"/>
                <a:lumOff val="60000"/>
              </a:schemeClr>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5383973" y="3911423"/>
            <a:ext cx="518027" cy="307777"/>
          </a:xfrm>
          <a:prstGeom prst="rect">
            <a:avLst/>
          </a:prstGeom>
          <a:noFill/>
        </p:spPr>
        <p:txBody>
          <a:bodyPr wrap="none" rtlCol="0">
            <a:spAutoFit/>
          </a:bodyPr>
          <a:lstStyle/>
          <a:p>
            <a:r>
              <a:rPr lang="en-US" sz="1400" dirty="0" smtClean="0">
                <a:solidFill>
                  <a:schemeClr val="bg1"/>
                </a:solidFill>
              </a:rPr>
              <a:t>axial</a:t>
            </a:r>
            <a:endParaRPr lang="en-US" sz="1400" dirty="0">
              <a:solidFill>
                <a:schemeClr val="bg1"/>
              </a:solidFill>
            </a:endParaRPr>
          </a:p>
        </p:txBody>
      </p:sp>
      <p:cxnSp>
        <p:nvCxnSpPr>
          <p:cNvPr id="32" name="Straight Connector 31"/>
          <p:cNvCxnSpPr/>
          <p:nvPr/>
        </p:nvCxnSpPr>
        <p:spPr>
          <a:xfrm flipV="1">
            <a:off x="5483327" y="2401174"/>
            <a:ext cx="2635272" cy="978592"/>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1658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00"/>
                                        <p:tgtEl>
                                          <p:spTgt spid="2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500"/>
                                        <p:tgtEl>
                                          <p:spTgt spid="18"/>
                                        </p:tgtEl>
                                      </p:cBhvr>
                                    </p:animEffect>
                                  </p:childTnLst>
                                </p:cTn>
                              </p:par>
                              <p:par>
                                <p:cTn id="17" presetID="22" presetClass="entr" presetSubtype="8"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par>
                                <p:cTn id="20" presetID="22" presetClass="entr" presetSubtype="4"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down)">
                                      <p:cBhvr>
                                        <p:cTn id="30" dur="500"/>
                                        <p:tgtEl>
                                          <p:spTgt spid="17"/>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down)">
                                      <p:cBhvr>
                                        <p:cTn id="33" dur="500"/>
                                        <p:tgtEl>
                                          <p:spTgt spid="23"/>
                                        </p:tgtEl>
                                      </p:cBhvr>
                                    </p:animEffect>
                                  </p:childTnLst>
                                </p:cTn>
                              </p:par>
                              <p:par>
                                <p:cTn id="34" presetID="22" presetClass="entr" presetSubtype="1"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600"/>
                                        <p:tgtEl>
                                          <p:spTgt spid="2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down)">
                                      <p:cBhvr>
                                        <p:cTn id="39" dur="500"/>
                                        <p:tgtEl>
                                          <p:spTgt spid="24"/>
                                        </p:tgtEl>
                                      </p:cBhvr>
                                    </p:animEffect>
                                  </p:childTnLst>
                                </p:cTn>
                              </p:par>
                              <p:par>
                                <p:cTn id="40" presetID="22" presetClass="entr" presetSubtype="4"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down)">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down)">
                                      <p:cBhvr>
                                        <p:cTn id="47" dur="500"/>
                                        <p:tgtEl>
                                          <p:spTgt spid="26"/>
                                        </p:tgtEl>
                                      </p:cBhvr>
                                    </p:animEffect>
                                  </p:childTnLst>
                                </p:cTn>
                              </p:par>
                              <p:par>
                                <p:cTn id="48" presetID="22" presetClass="entr" presetSubtype="4"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down)">
                                      <p:cBhvr>
                                        <p:cTn id="50" dur="500"/>
                                        <p:tgtEl>
                                          <p:spTgt spid="25"/>
                                        </p:tgtEl>
                                      </p:cBhvr>
                                    </p:animEffect>
                                  </p:childTnLst>
                                </p:cTn>
                              </p:par>
                              <p:par>
                                <p:cTn id="51" presetID="22" presetClass="entr" presetSubtype="8"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left)">
                                      <p:cBhvr>
                                        <p:cTn id="53" dur="500"/>
                                        <p:tgtEl>
                                          <p:spTgt spid="2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2" grpId="0"/>
      <p:bldP spid="23" grpId="0"/>
      <p:bldP spid="24" grpId="0"/>
      <p:bldP spid="28" grpId="0"/>
      <p:bldP spid="29" grpId="0"/>
      <p:bldP spid="31"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1526</TotalTime>
  <Words>1483</Words>
  <Application>Microsoft Office PowerPoint</Application>
  <PresentationFormat>Widescreen</PresentationFormat>
  <Paragraphs>203</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Cambria Math</vt:lpstr>
      <vt:lpstr>Retrospect</vt:lpstr>
      <vt:lpstr>FORCE MODELING FOR OBLIQUE CUTTING ON NON-PLANAR SURFACES</vt:lpstr>
      <vt:lpstr>PowerPoint Presentation</vt:lpstr>
      <vt:lpstr>INTRODUCTION</vt:lpstr>
      <vt:lpstr>PowerPoint Presentation</vt:lpstr>
      <vt:lpstr>PROJECT OBJECTIVE AND MOTIVATION</vt:lpstr>
      <vt:lpstr>PowerPoint Presentation</vt:lpstr>
      <vt:lpstr>PowerPoint Presentation</vt:lpstr>
      <vt:lpstr>GEOMETRICAL MODELLING OF BALL-END MILL</vt:lpstr>
      <vt:lpstr>PowerPoint Presentation</vt:lpstr>
      <vt:lpstr>PowerPoint Presentation</vt:lpstr>
      <vt:lpstr>STEP 2 &amp; 3: TOOL AND CUTTING EDGE GEOMETRIC PARAMETERS</vt:lpstr>
      <vt:lpstr>STEP 2 &amp; 3: TOOL AND CUTTING EDGE GEOMETRIC PARAMETERS</vt:lpstr>
      <vt:lpstr>PowerPoint Presentation</vt:lpstr>
      <vt:lpstr>STEP 5: IDENTIFICATION OF CUTTING ZONE</vt:lpstr>
      <vt:lpstr>STEP 5: IDENTIFICATION OF CUTTING ZONE</vt:lpstr>
      <vt:lpstr>STEP 6: CHIP DIMESIONS </vt:lpstr>
      <vt:lpstr>STEP 7: EDGE AND CUTTING FORCE COEFFICIENTS</vt:lpstr>
      <vt:lpstr>STEP 8: ELEMENTAL FORCES AND TORQUE</vt:lpstr>
      <vt:lpstr>STEP 9: FORCE CALCULATION IN TCS and FCN</vt:lpstr>
      <vt:lpstr>STEP 9: FORCE CALCULATION IN TCS and FCN</vt:lpstr>
      <vt:lpstr>PowerPoint Presentation</vt:lpstr>
      <vt:lpstr>CASE 1: Inputs parameters:  Diameter, D = 19.05mm Helix angle, i0 = 300  Rake angle, α = 00  Number of flukes, Nf = 1 Spindle speed, n=269 rpm  Table feed, St = 13.6652 mm/min Depth of cut = 6.35mm  Lead angle = 00  Tilt angle = 00</vt:lpstr>
      <vt:lpstr>CASE 1: Inputs parameters:  Diameter, D = 19.05mm Helix angle, i0 = 300  Rake angle, α = 00  Number of flukes, Nf = 1 Spindle speed, n=269 rpm  Table feed, St = 13.6652 mm/min Depth of cut = 6.35mm  Lead angle = 00  Tilt angle = 00</vt:lpstr>
      <vt:lpstr>CASE 2: Inputs parameters:  Diameter, D = 19.05mm Helix angle, i0 = 300  Rake angle, α = 00  Number of flukes, Nf = 2 Spindle speed, n=500 rpm  Table feed, St = 100 mm/min Depth of cut = 6.35mm  Lead angle = 300  Tilt angle = 300</vt:lpstr>
      <vt:lpstr>CASE 3: Inputs parameters:  Diameter, D = 20mm Helix angle, i0 = 300  Rake angle, α = 00  Number of flukes, Nf = 3 Spindle speed, n=500 rpm  Table feed, St = 100 mm/min Depth of cut = 10mm  Lead angle = 200  Tilt angle = 100</vt:lpstr>
      <vt:lpstr>CASE 3: Inputs parameters:  Diameter, D = 20mm Helix angle, i0 = 300  Rake angle, α = 00  Number of flukes, Nf = 3 Spindle speed, n=500 rpm  Table feed, St = 100 mm/min Depth of cut = 10mm  Lead angle = 200  Tilt angle = 100</vt:lpstr>
      <vt:lpstr>Determining Lead and Tilt Angles</vt:lpstr>
      <vt:lpstr>SHORTCOMINGS OF THE CURRENT MODEL</vt:lpstr>
      <vt:lpstr>CONCLUSION AND PLAN FOR PHASE II</vt:lpstr>
      <vt:lpstr>CONCLUSION AND PLAN FOR PHASE II</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Bandil</dc:creator>
  <cp:lastModifiedBy>ayushbandil0007@gmail.com</cp:lastModifiedBy>
  <cp:revision>170</cp:revision>
  <dcterms:created xsi:type="dcterms:W3CDTF">2016-09-25T12:16:12Z</dcterms:created>
  <dcterms:modified xsi:type="dcterms:W3CDTF">2016-10-19T18:18:20Z</dcterms:modified>
</cp:coreProperties>
</file>