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8"/>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5"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2" d="100"/>
          <a:sy n="102" d="100"/>
        </p:scale>
        <p:origin x="72" y="1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0017tu\Downloads\Sales+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0017tu\Downloads\Sales+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0017tu\Downloads\Sales+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0017tu\Downloads\Sales+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0017tu\Downloads\Sales+Data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[Sales+Dataset.xlsx]Sheet3!PivotTable3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Sheet3!$B$1:$B$2</c:f>
              <c:strCache>
                <c:ptCount val="1"/>
                <c:pt idx="0">
                  <c:v>Loss</c:v>
                </c:pt>
              </c:strCache>
            </c:strRef>
          </c:tx>
          <c:spPr>
            <a:solidFill>
              <a:schemeClr val="accent1"/>
            </a:solidFill>
            <a:ln>
              <a:noFill/>
            </a:ln>
            <a:effectLst/>
          </c:spPr>
          <c:invertIfNegative val="0"/>
          <c:cat>
            <c:strRef>
              <c:f>Sheet3!$A$3:$A$8</c:f>
              <c:strCache>
                <c:ptCount val="5"/>
                <c:pt idx="0">
                  <c:v>Analytics</c:v>
                </c:pt>
                <c:pt idx="1">
                  <c:v>ERP Implementation</c:v>
                </c:pt>
                <c:pt idx="2">
                  <c:v>Legacy Modernization</c:v>
                </c:pt>
                <c:pt idx="3">
                  <c:v>Technical Business Solutions</c:v>
                </c:pt>
                <c:pt idx="4">
                  <c:v>(blank)</c:v>
                </c:pt>
              </c:strCache>
            </c:strRef>
          </c:cat>
          <c:val>
            <c:numRef>
              <c:f>Sheet3!$B$3:$B$8</c:f>
              <c:numCache>
                <c:formatCode>0.00%</c:formatCode>
                <c:ptCount val="5"/>
                <c:pt idx="0">
                  <c:v>0.73665480427046259</c:v>
                </c:pt>
                <c:pt idx="1">
                  <c:v>0.7665328247339892</c:v>
                </c:pt>
                <c:pt idx="2">
                  <c:v>0.87848932676518887</c:v>
                </c:pt>
                <c:pt idx="3">
                  <c:v>0.78591033851784076</c:v>
                </c:pt>
              </c:numCache>
            </c:numRef>
          </c:val>
          <c:extLst>
            <c:ext xmlns:c16="http://schemas.microsoft.com/office/drawing/2014/chart" uri="{C3380CC4-5D6E-409C-BE32-E72D297353CC}">
              <c16:uniqueId val="{00000000-847A-488C-816D-A6A3A70D2930}"/>
            </c:ext>
          </c:extLst>
        </c:ser>
        <c:ser>
          <c:idx val="1"/>
          <c:order val="1"/>
          <c:tx>
            <c:strRef>
              <c:f>Sheet3!$C$1:$C$2</c:f>
              <c:strCache>
                <c:ptCount val="1"/>
                <c:pt idx="0">
                  <c:v>Won</c:v>
                </c:pt>
              </c:strCache>
            </c:strRef>
          </c:tx>
          <c:spPr>
            <a:solidFill>
              <a:schemeClr val="accent2"/>
            </a:solidFill>
            <a:ln>
              <a:noFill/>
            </a:ln>
            <a:effectLst/>
          </c:spPr>
          <c:invertIfNegative val="0"/>
          <c:cat>
            <c:strRef>
              <c:f>Sheet3!$A$3:$A$8</c:f>
              <c:strCache>
                <c:ptCount val="5"/>
                <c:pt idx="0">
                  <c:v>Analytics</c:v>
                </c:pt>
                <c:pt idx="1">
                  <c:v>ERP Implementation</c:v>
                </c:pt>
                <c:pt idx="2">
                  <c:v>Legacy Modernization</c:v>
                </c:pt>
                <c:pt idx="3">
                  <c:v>Technical Business Solutions</c:v>
                </c:pt>
                <c:pt idx="4">
                  <c:v>(blank)</c:v>
                </c:pt>
              </c:strCache>
            </c:strRef>
          </c:cat>
          <c:val>
            <c:numRef>
              <c:f>Sheet3!$C$3:$C$8</c:f>
              <c:numCache>
                <c:formatCode>0.00%</c:formatCode>
                <c:ptCount val="5"/>
                <c:pt idx="0">
                  <c:v>0.26334519572953735</c:v>
                </c:pt>
                <c:pt idx="1">
                  <c:v>0.23346717526601085</c:v>
                </c:pt>
                <c:pt idx="2">
                  <c:v>0.12151067323481117</c:v>
                </c:pt>
                <c:pt idx="3">
                  <c:v>0.21408966148215919</c:v>
                </c:pt>
              </c:numCache>
            </c:numRef>
          </c:val>
          <c:extLst>
            <c:ext xmlns:c16="http://schemas.microsoft.com/office/drawing/2014/chart" uri="{C3380CC4-5D6E-409C-BE32-E72D297353CC}">
              <c16:uniqueId val="{00000001-847A-488C-816D-A6A3A70D2930}"/>
            </c:ext>
          </c:extLst>
        </c:ser>
        <c:ser>
          <c:idx val="2"/>
          <c:order val="2"/>
          <c:tx>
            <c:strRef>
              <c:f>Sheet3!$D$1:$D$2</c:f>
              <c:strCache>
                <c:ptCount val="1"/>
                <c:pt idx="0">
                  <c:v>(blank)</c:v>
                </c:pt>
              </c:strCache>
            </c:strRef>
          </c:tx>
          <c:spPr>
            <a:solidFill>
              <a:schemeClr val="accent3"/>
            </a:solidFill>
            <a:ln>
              <a:noFill/>
            </a:ln>
            <a:effectLst/>
          </c:spPr>
          <c:invertIfNegative val="0"/>
          <c:cat>
            <c:strRef>
              <c:f>Sheet3!$A$3:$A$8</c:f>
              <c:strCache>
                <c:ptCount val="5"/>
                <c:pt idx="0">
                  <c:v>Analytics</c:v>
                </c:pt>
                <c:pt idx="1">
                  <c:v>ERP Implementation</c:v>
                </c:pt>
                <c:pt idx="2">
                  <c:v>Legacy Modernization</c:v>
                </c:pt>
                <c:pt idx="3">
                  <c:v>Technical Business Solutions</c:v>
                </c:pt>
                <c:pt idx="4">
                  <c:v>(blank)</c:v>
                </c:pt>
              </c:strCache>
            </c:strRef>
          </c:cat>
          <c:val>
            <c:numRef>
              <c:f>Sheet3!$D$3:$D$8</c:f>
              <c:numCache>
                <c:formatCode>0.00%</c:formatCode>
                <c:ptCount val="5"/>
                <c:pt idx="0">
                  <c:v>0</c:v>
                </c:pt>
                <c:pt idx="1">
                  <c:v>0</c:v>
                </c:pt>
                <c:pt idx="2">
                  <c:v>0</c:v>
                </c:pt>
                <c:pt idx="3">
                  <c:v>0</c:v>
                </c:pt>
              </c:numCache>
            </c:numRef>
          </c:val>
          <c:extLst>
            <c:ext xmlns:c16="http://schemas.microsoft.com/office/drawing/2014/chart" uri="{C3380CC4-5D6E-409C-BE32-E72D297353CC}">
              <c16:uniqueId val="{00000002-847A-488C-816D-A6A3A70D2930}"/>
            </c:ext>
          </c:extLst>
        </c:ser>
        <c:dLbls>
          <c:showLegendKey val="0"/>
          <c:showVal val="0"/>
          <c:showCatName val="0"/>
          <c:showSerName val="0"/>
          <c:showPercent val="0"/>
          <c:showBubbleSize val="0"/>
        </c:dLbls>
        <c:gapWidth val="219"/>
        <c:overlap val="-27"/>
        <c:axId val="147684656"/>
        <c:axId val="147665104"/>
      </c:barChart>
      <c:catAx>
        <c:axId val="14768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665104"/>
        <c:crosses val="autoZero"/>
        <c:auto val="1"/>
        <c:lblAlgn val="ctr"/>
        <c:lblOffset val="100"/>
        <c:noMultiLvlLbl val="0"/>
      </c:catAx>
      <c:valAx>
        <c:axId val="147665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684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[Sales+Dataset.xlsx]Sheet1!PivotTable2</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s>
    <c:plotArea>
      <c:layout/>
      <c:pieChart>
        <c:varyColors val="1"/>
        <c:ser>
          <c:idx val="0"/>
          <c:order val="0"/>
          <c:tx>
            <c:strRef>
              <c:f>Sheet1!$B$2:$B$3</c:f>
              <c:strCache>
                <c:ptCount val="1"/>
                <c:pt idx="0">
                  <c:v>Won</c:v>
                </c:pt>
              </c:strCache>
            </c:strRef>
          </c:tx>
          <c:dPt>
            <c:idx val="0"/>
            <c:bubble3D val="0"/>
            <c:spPr>
              <a:solidFill>
                <a:schemeClr val="accent1"/>
              </a:solidFill>
              <a:ln>
                <a:noFill/>
              </a:ln>
              <a:effectLst/>
            </c:spPr>
            <c:extLst>
              <c:ext xmlns:c16="http://schemas.microsoft.com/office/drawing/2014/chart" uri="{C3380CC4-5D6E-409C-BE32-E72D297353CC}">
                <c16:uniqueId val="{00000001-C05E-49A6-99CE-92F14E16BA7E}"/>
              </c:ext>
            </c:extLst>
          </c:dPt>
          <c:dPt>
            <c:idx val="1"/>
            <c:bubble3D val="0"/>
            <c:spPr>
              <a:solidFill>
                <a:schemeClr val="accent2"/>
              </a:solidFill>
              <a:ln>
                <a:noFill/>
              </a:ln>
              <a:effectLst/>
            </c:spPr>
            <c:extLst>
              <c:ext xmlns:c16="http://schemas.microsoft.com/office/drawing/2014/chart" uri="{C3380CC4-5D6E-409C-BE32-E72D297353CC}">
                <c16:uniqueId val="{00000003-C05E-49A6-99CE-92F14E16BA7E}"/>
              </c:ext>
            </c:extLst>
          </c:dPt>
          <c:dPt>
            <c:idx val="2"/>
            <c:bubble3D val="0"/>
            <c:spPr>
              <a:solidFill>
                <a:schemeClr val="accent3"/>
              </a:solidFill>
              <a:ln>
                <a:noFill/>
              </a:ln>
              <a:effectLst/>
            </c:spPr>
            <c:extLst>
              <c:ext xmlns:c16="http://schemas.microsoft.com/office/drawing/2014/chart" uri="{C3380CC4-5D6E-409C-BE32-E72D297353CC}">
                <c16:uniqueId val="{00000005-C05E-49A6-99CE-92F14E16BA7E}"/>
              </c:ext>
            </c:extLst>
          </c:dPt>
          <c:dPt>
            <c:idx val="3"/>
            <c:bubble3D val="0"/>
            <c:spPr>
              <a:solidFill>
                <a:schemeClr val="accent4"/>
              </a:solidFill>
              <a:ln>
                <a:noFill/>
              </a:ln>
              <a:effectLst/>
            </c:spPr>
            <c:extLst>
              <c:ext xmlns:c16="http://schemas.microsoft.com/office/drawing/2014/chart" uri="{C3380CC4-5D6E-409C-BE32-E72D297353CC}">
                <c16:uniqueId val="{00000007-C05E-49A6-99CE-92F14E16BA7E}"/>
              </c:ext>
            </c:extLst>
          </c:dPt>
          <c:dPt>
            <c:idx val="4"/>
            <c:bubble3D val="0"/>
            <c:spPr>
              <a:solidFill>
                <a:schemeClr val="accent5"/>
              </a:solidFill>
              <a:ln>
                <a:noFill/>
              </a:ln>
              <a:effectLst/>
            </c:spPr>
            <c:extLst>
              <c:ext xmlns:c16="http://schemas.microsoft.com/office/drawing/2014/chart" uri="{C3380CC4-5D6E-409C-BE32-E72D297353CC}">
                <c16:uniqueId val="{00000009-C05E-49A6-99CE-92F14E16BA7E}"/>
              </c:ext>
            </c:extLst>
          </c:dPt>
          <c:cat>
            <c:strRef>
              <c:f>Sheet1!$A$4:$A$8</c:f>
              <c:strCache>
                <c:ptCount val="4"/>
                <c:pt idx="0">
                  <c:v>Analytics</c:v>
                </c:pt>
                <c:pt idx="1">
                  <c:v>ERP Implementation</c:v>
                </c:pt>
                <c:pt idx="2">
                  <c:v>Legacy Modernization</c:v>
                </c:pt>
                <c:pt idx="3">
                  <c:v>Technical Business Solutions</c:v>
                </c:pt>
              </c:strCache>
            </c:strRef>
          </c:cat>
          <c:val>
            <c:numRef>
              <c:f>Sheet1!$B$4:$B$8</c:f>
              <c:numCache>
                <c:formatCode>0.00%</c:formatCode>
                <c:ptCount val="4"/>
                <c:pt idx="0">
                  <c:v>0.76055937639749271</c:v>
                </c:pt>
                <c:pt idx="1">
                  <c:v>0.98166272148567402</c:v>
                </c:pt>
                <c:pt idx="2">
                  <c:v>1.1516398485879744</c:v>
                </c:pt>
                <c:pt idx="3">
                  <c:v>1.0375626443066961</c:v>
                </c:pt>
              </c:numCache>
            </c:numRef>
          </c:val>
          <c:extLst>
            <c:ext xmlns:c16="http://schemas.microsoft.com/office/drawing/2014/chart" uri="{C3380CC4-5D6E-409C-BE32-E72D297353CC}">
              <c16:uniqueId val="{0000000A-C05E-49A6-99CE-92F14E16BA7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[Sales+Dataset.xlsx]Sheet4!PivotTable4</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Sheet4!$B$1:$B$2</c:f>
              <c:strCache>
                <c:ptCount val="1"/>
                <c:pt idx="0">
                  <c:v>Loss</c:v>
                </c:pt>
              </c:strCache>
            </c:strRef>
          </c:tx>
          <c:spPr>
            <a:ln w="28575" cap="rnd">
              <a:solidFill>
                <a:schemeClr val="accent1"/>
              </a:solidFill>
              <a:round/>
            </a:ln>
            <a:effectLst/>
          </c:spPr>
          <c:marker>
            <c:symbol val="none"/>
          </c:marker>
          <c:cat>
            <c:strRef>
              <c:f>Sheet4!$A$3:$A$9</c:f>
              <c:strCache>
                <c:ptCount val="6"/>
                <c:pt idx="0">
                  <c:v>Enterprise Sellers</c:v>
                </c:pt>
                <c:pt idx="1">
                  <c:v>Marketing</c:v>
                </c:pt>
                <c:pt idx="2">
                  <c:v>Online Leads</c:v>
                </c:pt>
                <c:pt idx="3">
                  <c:v>Partners</c:v>
                </c:pt>
                <c:pt idx="4">
                  <c:v>Tele Sales</c:v>
                </c:pt>
                <c:pt idx="5">
                  <c:v>(blank)</c:v>
                </c:pt>
              </c:strCache>
            </c:strRef>
          </c:cat>
          <c:val>
            <c:numRef>
              <c:f>Sheet4!$B$3:$B$9</c:f>
              <c:numCache>
                <c:formatCode>0.00%</c:formatCode>
                <c:ptCount val="6"/>
                <c:pt idx="0">
                  <c:v>0.72426491742908106</c:v>
                </c:pt>
                <c:pt idx="1">
                  <c:v>0.81428801459932376</c:v>
                </c:pt>
                <c:pt idx="2">
                  <c:v>0.93537964458804523</c:v>
                </c:pt>
                <c:pt idx="3">
                  <c:v>0.81477591036414565</c:v>
                </c:pt>
                <c:pt idx="4">
                  <c:v>0.78102766798418977</c:v>
                </c:pt>
              </c:numCache>
            </c:numRef>
          </c:val>
          <c:smooth val="0"/>
          <c:extLst>
            <c:ext xmlns:c16="http://schemas.microsoft.com/office/drawing/2014/chart" uri="{C3380CC4-5D6E-409C-BE32-E72D297353CC}">
              <c16:uniqueId val="{00000000-BC09-4C25-890F-79C2BDCA79EF}"/>
            </c:ext>
          </c:extLst>
        </c:ser>
        <c:ser>
          <c:idx val="1"/>
          <c:order val="1"/>
          <c:tx>
            <c:strRef>
              <c:f>Sheet4!$C$1:$C$2</c:f>
              <c:strCache>
                <c:ptCount val="1"/>
                <c:pt idx="0">
                  <c:v>Won</c:v>
                </c:pt>
              </c:strCache>
            </c:strRef>
          </c:tx>
          <c:spPr>
            <a:ln w="28575" cap="rnd">
              <a:solidFill>
                <a:schemeClr val="accent2"/>
              </a:solidFill>
              <a:round/>
            </a:ln>
            <a:effectLst/>
          </c:spPr>
          <c:marker>
            <c:symbol val="none"/>
          </c:marker>
          <c:cat>
            <c:strRef>
              <c:f>Sheet4!$A$3:$A$9</c:f>
              <c:strCache>
                <c:ptCount val="6"/>
                <c:pt idx="0">
                  <c:v>Enterprise Sellers</c:v>
                </c:pt>
                <c:pt idx="1">
                  <c:v>Marketing</c:v>
                </c:pt>
                <c:pt idx="2">
                  <c:v>Online Leads</c:v>
                </c:pt>
                <c:pt idx="3">
                  <c:v>Partners</c:v>
                </c:pt>
                <c:pt idx="4">
                  <c:v>Tele Sales</c:v>
                </c:pt>
                <c:pt idx="5">
                  <c:v>(blank)</c:v>
                </c:pt>
              </c:strCache>
            </c:strRef>
          </c:cat>
          <c:val>
            <c:numRef>
              <c:f>Sheet4!$C$3:$C$9</c:f>
              <c:numCache>
                <c:formatCode>0.00%</c:formatCode>
                <c:ptCount val="6"/>
                <c:pt idx="0">
                  <c:v>0.27573508257091894</c:v>
                </c:pt>
                <c:pt idx="1">
                  <c:v>0.18571198540067629</c:v>
                </c:pt>
                <c:pt idx="2">
                  <c:v>6.4620355411954766E-2</c:v>
                </c:pt>
                <c:pt idx="3">
                  <c:v>0.18522408963585435</c:v>
                </c:pt>
                <c:pt idx="4">
                  <c:v>0.21897233201581029</c:v>
                </c:pt>
              </c:numCache>
            </c:numRef>
          </c:val>
          <c:smooth val="0"/>
          <c:extLst>
            <c:ext xmlns:c16="http://schemas.microsoft.com/office/drawing/2014/chart" uri="{C3380CC4-5D6E-409C-BE32-E72D297353CC}">
              <c16:uniqueId val="{00000001-BC09-4C25-890F-79C2BDCA79EF}"/>
            </c:ext>
          </c:extLst>
        </c:ser>
        <c:ser>
          <c:idx val="2"/>
          <c:order val="2"/>
          <c:tx>
            <c:strRef>
              <c:f>Sheet4!$D$1:$D$2</c:f>
              <c:strCache>
                <c:ptCount val="1"/>
                <c:pt idx="0">
                  <c:v>(blank)</c:v>
                </c:pt>
              </c:strCache>
            </c:strRef>
          </c:tx>
          <c:spPr>
            <a:ln w="28575" cap="rnd">
              <a:solidFill>
                <a:schemeClr val="accent3"/>
              </a:solidFill>
              <a:round/>
            </a:ln>
            <a:effectLst/>
          </c:spPr>
          <c:marker>
            <c:symbol val="none"/>
          </c:marker>
          <c:cat>
            <c:strRef>
              <c:f>Sheet4!$A$3:$A$9</c:f>
              <c:strCache>
                <c:ptCount val="6"/>
                <c:pt idx="0">
                  <c:v>Enterprise Sellers</c:v>
                </c:pt>
                <c:pt idx="1">
                  <c:v>Marketing</c:v>
                </c:pt>
                <c:pt idx="2">
                  <c:v>Online Leads</c:v>
                </c:pt>
                <c:pt idx="3">
                  <c:v>Partners</c:v>
                </c:pt>
                <c:pt idx="4">
                  <c:v>Tele Sales</c:v>
                </c:pt>
                <c:pt idx="5">
                  <c:v>(blank)</c:v>
                </c:pt>
              </c:strCache>
            </c:strRef>
          </c:cat>
          <c:val>
            <c:numRef>
              <c:f>Sheet4!$D$3:$D$9</c:f>
              <c:numCache>
                <c:formatCode>0.00%</c:formatCode>
                <c:ptCount val="6"/>
                <c:pt idx="0">
                  <c:v>0</c:v>
                </c:pt>
                <c:pt idx="1">
                  <c:v>0</c:v>
                </c:pt>
                <c:pt idx="2">
                  <c:v>0</c:v>
                </c:pt>
                <c:pt idx="3">
                  <c:v>0</c:v>
                </c:pt>
                <c:pt idx="4">
                  <c:v>0</c:v>
                </c:pt>
              </c:numCache>
            </c:numRef>
          </c:val>
          <c:smooth val="0"/>
          <c:extLst>
            <c:ext xmlns:c16="http://schemas.microsoft.com/office/drawing/2014/chart" uri="{C3380CC4-5D6E-409C-BE32-E72D297353CC}">
              <c16:uniqueId val="{00000002-BC09-4C25-890F-79C2BDCA79EF}"/>
            </c:ext>
          </c:extLst>
        </c:ser>
        <c:dLbls>
          <c:showLegendKey val="0"/>
          <c:showVal val="0"/>
          <c:showCatName val="0"/>
          <c:showSerName val="0"/>
          <c:showPercent val="0"/>
          <c:showBubbleSize val="0"/>
        </c:dLbls>
        <c:smooth val="0"/>
        <c:axId val="2016008320"/>
        <c:axId val="2016008736"/>
      </c:lineChart>
      <c:catAx>
        <c:axId val="201600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008736"/>
        <c:crosses val="autoZero"/>
        <c:auto val="1"/>
        <c:lblAlgn val="ctr"/>
        <c:lblOffset val="100"/>
        <c:noMultiLvlLbl val="0"/>
      </c:catAx>
      <c:valAx>
        <c:axId val="20160087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008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[Sales+Dataset.xlsx]Sheet7!PivotTable6</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s>
    <c:plotArea>
      <c:layout/>
      <c:pieChart>
        <c:varyColors val="1"/>
        <c:ser>
          <c:idx val="0"/>
          <c:order val="0"/>
          <c:tx>
            <c:strRef>
              <c:f>Sheet7!$B$1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8D81-4325-8585-6E96F6D71FCE}"/>
              </c:ext>
            </c:extLst>
          </c:dPt>
          <c:dPt>
            <c:idx val="1"/>
            <c:bubble3D val="0"/>
            <c:spPr>
              <a:solidFill>
                <a:schemeClr val="accent2"/>
              </a:solidFill>
              <a:ln>
                <a:noFill/>
              </a:ln>
              <a:effectLst/>
            </c:spPr>
            <c:extLst>
              <c:ext xmlns:c16="http://schemas.microsoft.com/office/drawing/2014/chart" uri="{C3380CC4-5D6E-409C-BE32-E72D297353CC}">
                <c16:uniqueId val="{00000003-8D81-4325-8585-6E96F6D71FCE}"/>
              </c:ext>
            </c:extLst>
          </c:dPt>
          <c:dPt>
            <c:idx val="2"/>
            <c:bubble3D val="0"/>
            <c:spPr>
              <a:solidFill>
                <a:schemeClr val="accent3"/>
              </a:solidFill>
              <a:ln>
                <a:noFill/>
              </a:ln>
              <a:effectLst/>
            </c:spPr>
            <c:extLst>
              <c:ext xmlns:c16="http://schemas.microsoft.com/office/drawing/2014/chart" uri="{C3380CC4-5D6E-409C-BE32-E72D297353CC}">
                <c16:uniqueId val="{00000005-8D81-4325-8585-6E96F6D71FCE}"/>
              </c:ext>
            </c:extLst>
          </c:dPt>
          <c:dPt>
            <c:idx val="3"/>
            <c:bubble3D val="0"/>
            <c:spPr>
              <a:solidFill>
                <a:schemeClr val="accent4"/>
              </a:solidFill>
              <a:ln>
                <a:noFill/>
              </a:ln>
              <a:effectLst/>
            </c:spPr>
            <c:extLst>
              <c:ext xmlns:c16="http://schemas.microsoft.com/office/drawing/2014/chart" uri="{C3380CC4-5D6E-409C-BE32-E72D297353CC}">
                <c16:uniqueId val="{00000007-8D81-4325-8585-6E96F6D71FCE}"/>
              </c:ext>
            </c:extLst>
          </c:dPt>
          <c:dPt>
            <c:idx val="4"/>
            <c:bubble3D val="0"/>
            <c:spPr>
              <a:solidFill>
                <a:schemeClr val="accent5"/>
              </a:solidFill>
              <a:ln>
                <a:noFill/>
              </a:ln>
              <a:effectLst/>
            </c:spPr>
            <c:extLst>
              <c:ext xmlns:c16="http://schemas.microsoft.com/office/drawing/2014/chart" uri="{C3380CC4-5D6E-409C-BE32-E72D297353CC}">
                <c16:uniqueId val="{00000009-8D81-4325-8585-6E96F6D71FCE}"/>
              </c:ext>
            </c:extLst>
          </c:dPt>
          <c:cat>
            <c:strRef>
              <c:f>Sheet7!$A$2:$A$7</c:f>
              <c:strCache>
                <c:ptCount val="5"/>
                <c:pt idx="0">
                  <c:v>Analytics</c:v>
                </c:pt>
                <c:pt idx="1">
                  <c:v>ERP Implementation</c:v>
                </c:pt>
                <c:pt idx="2">
                  <c:v>Legacy Modernization</c:v>
                </c:pt>
                <c:pt idx="3">
                  <c:v>Technical Business Solutions</c:v>
                </c:pt>
                <c:pt idx="4">
                  <c:v>(blank)</c:v>
                </c:pt>
              </c:strCache>
            </c:strRef>
          </c:cat>
          <c:val>
            <c:numRef>
              <c:f>Sheet7!$B$2:$B$7</c:f>
              <c:numCache>
                <c:formatCode>General</c:formatCode>
                <c:ptCount val="5"/>
                <c:pt idx="0">
                  <c:v>281</c:v>
                </c:pt>
                <c:pt idx="1">
                  <c:v>49810</c:v>
                </c:pt>
                <c:pt idx="2">
                  <c:v>609</c:v>
                </c:pt>
                <c:pt idx="3">
                  <c:v>27325</c:v>
                </c:pt>
              </c:numCache>
            </c:numRef>
          </c:val>
          <c:extLst>
            <c:ext xmlns:c16="http://schemas.microsoft.com/office/drawing/2014/chart" uri="{C3380CC4-5D6E-409C-BE32-E72D297353CC}">
              <c16:uniqueId val="{0000000A-8D81-4325-8585-6E96F6D71FC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[Sales+Dataset.xlsx]Sheet8!PivotTable7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Sheet8!$B$1:$B$2</c:f>
              <c:strCache>
                <c:ptCount val="1"/>
                <c:pt idx="0">
                  <c:v>Loss</c:v>
                </c:pt>
              </c:strCache>
            </c:strRef>
          </c:tx>
          <c:spPr>
            <a:solidFill>
              <a:schemeClr val="accent1"/>
            </a:solidFill>
            <a:ln>
              <a:noFill/>
            </a:ln>
            <a:effectLst/>
          </c:spPr>
          <c:invertIfNegative val="0"/>
          <c:cat>
            <c:strRef>
              <c:f>Sheet8!$A$3:$A$11</c:f>
              <c:strCache>
                <c:ptCount val="8"/>
                <c:pt idx="0">
                  <c:v>Bengaluru</c:v>
                </c:pt>
                <c:pt idx="1">
                  <c:v>Chennai</c:v>
                </c:pt>
                <c:pt idx="2">
                  <c:v>Delhi</c:v>
                </c:pt>
                <c:pt idx="3">
                  <c:v>Hyderabad</c:v>
                </c:pt>
                <c:pt idx="4">
                  <c:v>Kolkata</c:v>
                </c:pt>
                <c:pt idx="5">
                  <c:v>Mumbai</c:v>
                </c:pt>
                <c:pt idx="6">
                  <c:v>Pune</c:v>
                </c:pt>
                <c:pt idx="7">
                  <c:v>(blank)</c:v>
                </c:pt>
              </c:strCache>
            </c:strRef>
          </c:cat>
          <c:val>
            <c:numRef>
              <c:f>Sheet8!$B$3:$B$11</c:f>
              <c:numCache>
                <c:formatCode>0.00%</c:formatCode>
                <c:ptCount val="8"/>
                <c:pt idx="0">
                  <c:v>0.78287269681742044</c:v>
                </c:pt>
                <c:pt idx="1">
                  <c:v>0.78184460887949259</c:v>
                </c:pt>
                <c:pt idx="2">
                  <c:v>0.77255316338660673</c:v>
                </c:pt>
                <c:pt idx="3">
                  <c:v>0.78108752166377815</c:v>
                </c:pt>
                <c:pt idx="4">
                  <c:v>0.78730633324272903</c:v>
                </c:pt>
                <c:pt idx="5">
                  <c:v>0.74628924833491916</c:v>
                </c:pt>
                <c:pt idx="6">
                  <c:v>0.81123512817367838</c:v>
                </c:pt>
              </c:numCache>
            </c:numRef>
          </c:val>
          <c:extLst>
            <c:ext xmlns:c16="http://schemas.microsoft.com/office/drawing/2014/chart" uri="{C3380CC4-5D6E-409C-BE32-E72D297353CC}">
              <c16:uniqueId val="{00000000-260C-49E8-A1D0-5900C47135E8}"/>
            </c:ext>
          </c:extLst>
        </c:ser>
        <c:ser>
          <c:idx val="1"/>
          <c:order val="1"/>
          <c:tx>
            <c:strRef>
              <c:f>Sheet8!$C$1:$C$2</c:f>
              <c:strCache>
                <c:ptCount val="1"/>
                <c:pt idx="0">
                  <c:v>Won</c:v>
                </c:pt>
              </c:strCache>
            </c:strRef>
          </c:tx>
          <c:spPr>
            <a:solidFill>
              <a:schemeClr val="accent2"/>
            </a:solidFill>
            <a:ln>
              <a:noFill/>
            </a:ln>
            <a:effectLst/>
          </c:spPr>
          <c:invertIfNegative val="0"/>
          <c:cat>
            <c:strRef>
              <c:f>Sheet8!$A$3:$A$11</c:f>
              <c:strCache>
                <c:ptCount val="8"/>
                <c:pt idx="0">
                  <c:v>Bengaluru</c:v>
                </c:pt>
                <c:pt idx="1">
                  <c:v>Chennai</c:v>
                </c:pt>
                <c:pt idx="2">
                  <c:v>Delhi</c:v>
                </c:pt>
                <c:pt idx="3">
                  <c:v>Hyderabad</c:v>
                </c:pt>
                <c:pt idx="4">
                  <c:v>Kolkata</c:v>
                </c:pt>
                <c:pt idx="5">
                  <c:v>Mumbai</c:v>
                </c:pt>
                <c:pt idx="6">
                  <c:v>Pune</c:v>
                </c:pt>
                <c:pt idx="7">
                  <c:v>(blank)</c:v>
                </c:pt>
              </c:strCache>
            </c:strRef>
          </c:cat>
          <c:val>
            <c:numRef>
              <c:f>Sheet8!$C$3:$C$11</c:f>
              <c:numCache>
                <c:formatCode>0.00%</c:formatCode>
                <c:ptCount val="8"/>
                <c:pt idx="0">
                  <c:v>0.21712730318257956</c:v>
                </c:pt>
                <c:pt idx="1">
                  <c:v>0.21815539112050739</c:v>
                </c:pt>
                <c:pt idx="2">
                  <c:v>0.22744683661339321</c:v>
                </c:pt>
                <c:pt idx="3">
                  <c:v>0.21891247833622185</c:v>
                </c:pt>
                <c:pt idx="4">
                  <c:v>0.212693666757271</c:v>
                </c:pt>
                <c:pt idx="5">
                  <c:v>0.25371075166508089</c:v>
                </c:pt>
                <c:pt idx="6">
                  <c:v>0.1887648718263216</c:v>
                </c:pt>
              </c:numCache>
            </c:numRef>
          </c:val>
          <c:extLst>
            <c:ext xmlns:c16="http://schemas.microsoft.com/office/drawing/2014/chart" uri="{C3380CC4-5D6E-409C-BE32-E72D297353CC}">
              <c16:uniqueId val="{00000001-260C-49E8-A1D0-5900C47135E8}"/>
            </c:ext>
          </c:extLst>
        </c:ser>
        <c:ser>
          <c:idx val="2"/>
          <c:order val="2"/>
          <c:tx>
            <c:strRef>
              <c:f>Sheet8!$D$1:$D$2</c:f>
              <c:strCache>
                <c:ptCount val="1"/>
                <c:pt idx="0">
                  <c:v>(blank)</c:v>
                </c:pt>
              </c:strCache>
            </c:strRef>
          </c:tx>
          <c:spPr>
            <a:solidFill>
              <a:schemeClr val="accent3"/>
            </a:solidFill>
            <a:ln>
              <a:noFill/>
            </a:ln>
            <a:effectLst/>
          </c:spPr>
          <c:invertIfNegative val="0"/>
          <c:cat>
            <c:strRef>
              <c:f>Sheet8!$A$3:$A$11</c:f>
              <c:strCache>
                <c:ptCount val="8"/>
                <c:pt idx="0">
                  <c:v>Bengaluru</c:v>
                </c:pt>
                <c:pt idx="1">
                  <c:v>Chennai</c:v>
                </c:pt>
                <c:pt idx="2">
                  <c:v>Delhi</c:v>
                </c:pt>
                <c:pt idx="3">
                  <c:v>Hyderabad</c:v>
                </c:pt>
                <c:pt idx="4">
                  <c:v>Kolkata</c:v>
                </c:pt>
                <c:pt idx="5">
                  <c:v>Mumbai</c:v>
                </c:pt>
                <c:pt idx="6">
                  <c:v>Pune</c:v>
                </c:pt>
                <c:pt idx="7">
                  <c:v>(blank)</c:v>
                </c:pt>
              </c:strCache>
            </c:strRef>
          </c:cat>
          <c:val>
            <c:numRef>
              <c:f>Sheet8!$D$3:$D$11</c:f>
              <c:numCache>
                <c:formatCode>0.00%</c:formatCode>
                <c:ptCount val="8"/>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2-260C-49E8-A1D0-5900C47135E8}"/>
            </c:ext>
          </c:extLst>
        </c:ser>
        <c:dLbls>
          <c:showLegendKey val="0"/>
          <c:showVal val="0"/>
          <c:showCatName val="0"/>
          <c:showSerName val="0"/>
          <c:showPercent val="0"/>
          <c:showBubbleSize val="0"/>
        </c:dLbls>
        <c:gapWidth val="219"/>
        <c:overlap val="-27"/>
        <c:axId val="224123728"/>
        <c:axId val="185812272"/>
      </c:barChart>
      <c:catAx>
        <c:axId val="22412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2272"/>
        <c:crosses val="autoZero"/>
        <c:auto val="1"/>
        <c:lblAlgn val="ctr"/>
        <c:lblOffset val="100"/>
        <c:noMultiLvlLbl val="0"/>
      </c:catAx>
      <c:valAx>
        <c:axId val="1858122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4123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All the frameworks that are used should be mentioned.</a:t>
            </a:r>
            <a:endParaRPr dirty="0"/>
          </a:p>
          <a:p>
            <a:pPr marL="457200" lvl="0" indent="-228600" algn="l" rtl="0">
              <a:lnSpc>
                <a:spcPct val="100000"/>
              </a:lnSpc>
              <a:spcBef>
                <a:spcPts val="0"/>
              </a:spcBef>
              <a:spcAft>
                <a:spcPts val="0"/>
              </a:spcAft>
              <a:buSzPts val="1400"/>
              <a:buFont typeface="Lato"/>
              <a:buChar char="-"/>
            </a:pPr>
            <a:r>
              <a:rPr lang="en-US" dirty="0"/>
              <a:t>A suitable reason is a must to provide here</a:t>
            </a:r>
            <a:endParaRPr dirty="0"/>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Use the “download as” feature of Coggle if you are using the tool.</a:t>
            </a:r>
            <a:endParaRPr/>
          </a:p>
          <a:p>
            <a:pPr marL="457200" lvl="0" indent="-228600" algn="l" rtl="0">
              <a:lnSpc>
                <a:spcPct val="100000"/>
              </a:lnSpc>
              <a:spcBef>
                <a:spcPts val="0"/>
              </a:spcBef>
              <a:spcAft>
                <a:spcPts val="0"/>
              </a:spcAft>
              <a:buSzPts val="1400"/>
              <a:buFont typeface="Lato"/>
              <a:buChar char="-"/>
            </a:pPr>
            <a:r>
              <a:rPr lang="en-US"/>
              <a:t>Provide one image with complete tree along with separate elements where the text is readable.</a:t>
            </a:r>
            <a:endParaRPr/>
          </a:p>
          <a:p>
            <a:pPr marL="457200" lvl="0" indent="-228600" algn="l" rtl="0">
              <a:lnSpc>
                <a:spcPct val="100000"/>
              </a:lnSpc>
              <a:spcBef>
                <a:spcPts val="0"/>
              </a:spcBef>
              <a:spcAft>
                <a:spcPts val="0"/>
              </a:spcAft>
              <a:buSzPts val="1400"/>
              <a:buChar char="-"/>
            </a:pPr>
            <a:r>
              <a:rPr lang="en-US"/>
              <a:t>Copy the slide if you require more space</a:t>
            </a: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Make </a:t>
            </a:r>
            <a:r>
              <a:rPr lang="en-US" sz="2000">
                <a:solidFill>
                  <a:srgbClr val="757070"/>
                </a:solidFill>
                <a:latin typeface="Lato"/>
                <a:ea typeface="Lato"/>
                <a:cs typeface="Lato"/>
                <a:sym typeface="Lato"/>
              </a:rPr>
              <a:t>the changes in the</a:t>
            </a:r>
            <a:r>
              <a:rPr lang="en-US" sz="2000" b="0" i="0" u="none" strike="noStrike" cap="none">
                <a:solidFill>
                  <a:srgbClr val="757070"/>
                </a:solidFill>
                <a:latin typeface="Lato"/>
                <a:ea typeface="Lato"/>
                <a:cs typeface="Lato"/>
                <a:sym typeface="Lato"/>
              </a:rPr>
              <a:t> PPT </a:t>
            </a:r>
            <a:r>
              <a:rPr lang="en-US" sz="2000">
                <a:solidFill>
                  <a:srgbClr val="757070"/>
                </a:solidFill>
                <a:latin typeface="Lato"/>
                <a:ea typeface="Lato"/>
                <a:cs typeface="Lato"/>
                <a:sym typeface="Lato"/>
              </a:rPr>
              <a:t>as you solve the parts</a:t>
            </a:r>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This file contains the template for all the parts of the project.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Check the instructions added in the note section of every slide for clarity.</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Don’t move around any image or text box</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If you require more/lesser elements, be careful when you copy/delete the existing ones.</a:t>
            </a:r>
            <a:endParaRP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p:txBody>
      </p:sp>
      <p:pic>
        <p:nvPicPr>
          <p:cNvPr id="1026" name="Picture 2">
            <a:extLst>
              <a:ext uri="{FF2B5EF4-FFF2-40B4-BE49-F238E27FC236}">
                <a16:creationId xmlns:a16="http://schemas.microsoft.com/office/drawing/2014/main" id="{51497B4F-1503-DCA8-7DE7-2C45118B6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2636" y="9123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Technology primary- conversion rate in %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sz="1400" b="0" i="0" u="none" strike="noStrike" cap="none" dirty="0">
                <a:solidFill>
                  <a:srgbClr val="000000"/>
                </a:solidFill>
                <a:latin typeface="Lato"/>
                <a:ea typeface="Lato"/>
                <a:cs typeface="Lato"/>
                <a:sym typeface="Lato"/>
              </a:rPr>
              <a:t>Technology primary</a:t>
            </a:r>
            <a:r>
              <a:rPr lang="en-IN" dirty="0">
                <a:latin typeface="Lato"/>
                <a:ea typeface="Lato"/>
                <a:cs typeface="Lato"/>
                <a:sym typeface="Lato"/>
              </a:rPr>
              <a:t>- analytics shows higher conversion won rate at 26.33%</a:t>
            </a:r>
          </a:p>
          <a:p>
            <a:pPr marL="285750" indent="-285750">
              <a:buFont typeface="Arial" panose="020B0604020202020204" pitchFamily="34" charset="0"/>
              <a:buChar char="•"/>
            </a:pPr>
            <a:r>
              <a:rPr lang="en-IN" sz="1400" b="0" i="0" u="none" strike="noStrike" cap="none" dirty="0">
                <a:solidFill>
                  <a:srgbClr val="000000"/>
                </a:solidFill>
                <a:latin typeface="Lato"/>
                <a:ea typeface="Lato"/>
                <a:cs typeface="Lato"/>
                <a:sym typeface="Lato"/>
              </a:rPr>
              <a:t>Technology primary</a:t>
            </a:r>
            <a:r>
              <a:rPr lang="en-IN" dirty="0">
                <a:latin typeface="Lato"/>
                <a:ea typeface="Lato"/>
                <a:cs typeface="Lato"/>
                <a:sym typeface="Lato"/>
              </a:rPr>
              <a:t>- legacy modernization shows lower conversion won rate at 12.15%%</a:t>
            </a:r>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3314" name="Picture 2">
            <a:extLst>
              <a:ext uri="{FF2B5EF4-FFF2-40B4-BE49-F238E27FC236}">
                <a16:creationId xmlns:a16="http://schemas.microsoft.com/office/drawing/2014/main" id="{7F3A8E89-B053-3C3B-6E31-2F97A66CA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2844"/>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EE9219CB-1AD3-782F-3040-0F3423F178D3}"/>
              </a:ext>
            </a:extLst>
          </p:cNvPr>
          <p:cNvGraphicFramePr>
            <a:graphicFrameLocks/>
          </p:cNvGraphicFramePr>
          <p:nvPr>
            <p:extLst>
              <p:ext uri="{D42A27DB-BD31-4B8C-83A1-F6EECF244321}">
                <p14:modId xmlns:p14="http://schemas.microsoft.com/office/powerpoint/2010/main" val="820030005"/>
              </p:ext>
            </p:extLst>
          </p:nvPr>
        </p:nvGraphicFramePr>
        <p:xfrm>
          <a:off x="6857531" y="3602067"/>
          <a:ext cx="4714875"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lang="en-IN" dirty="0"/>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r>
              <a:rPr lang="en-US" dirty="0">
                <a:latin typeface="Lato"/>
                <a:ea typeface="Lato"/>
                <a:cs typeface="Lato"/>
                <a:sym typeface="Lato"/>
              </a:rPr>
              <a:t>Technology primary of conversion rate by opportunity size (USD)</a:t>
            </a:r>
          </a:p>
          <a:p>
            <a:endParaRPr lang="en-US" dirty="0">
              <a:latin typeface="Lato"/>
              <a:ea typeface="Lato"/>
              <a:cs typeface="Lato"/>
              <a:sym typeface="Lato"/>
            </a:endParaRPr>
          </a:p>
          <a:p>
            <a:pPr marL="285750" indent="-285750">
              <a:buFont typeface="Arial" panose="020B0604020202020204" pitchFamily="34" charset="0"/>
              <a:buChar char="•"/>
            </a:pPr>
            <a:endParaRPr lang="en-US" dirty="0">
              <a:latin typeface="Lato"/>
              <a:ea typeface="Lato"/>
              <a:cs typeface="Lato"/>
              <a:sym typeface="Lato"/>
            </a:endParaRPr>
          </a:p>
          <a:p>
            <a:pPr marL="285750" indent="-285750">
              <a:buFont typeface="Arial" panose="020B0604020202020204" pitchFamily="34" charset="0"/>
              <a:buChar char="•"/>
            </a:pPr>
            <a:r>
              <a:rPr lang="en-US" dirty="0">
                <a:latin typeface="Lato"/>
                <a:ea typeface="Lato"/>
                <a:cs typeface="Lato"/>
                <a:sym typeface="Lato"/>
              </a:rPr>
              <a:t>Legacy modernization shows higher conversion won rate at  29%</a:t>
            </a:r>
          </a:p>
          <a:p>
            <a:pPr marL="285750" indent="-285750">
              <a:buFont typeface="Arial" panose="020B0604020202020204" pitchFamily="34" charset="0"/>
              <a:buChar char="•"/>
            </a:pPr>
            <a:r>
              <a:rPr lang="en-US" dirty="0">
                <a:latin typeface="Lato"/>
                <a:ea typeface="Lato"/>
                <a:cs typeface="Lato"/>
                <a:sym typeface="Lato"/>
              </a:rPr>
              <a:t>Analytics shows lower conversion won rate at 19%</a:t>
            </a:r>
            <a:endParaRPr lang="en-US" dirty="0"/>
          </a:p>
          <a:p>
            <a:pPr marL="285750" marR="0" lvl="0" indent="-285750" algn="l" rtl="0">
              <a:lnSpc>
                <a:spcPct val="100000"/>
              </a:lnSpc>
              <a:spcBef>
                <a:spcPts val="0"/>
              </a:spcBef>
              <a:spcAft>
                <a:spcPts val="0"/>
              </a:spcAft>
              <a:buFont typeface="Arial" panose="020B0604020202020204" pitchFamily="34" charset="0"/>
              <a:buChar char="•"/>
            </a:pPr>
            <a:endParaRPr lang="en-IN"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4338" name="Picture 2">
            <a:extLst>
              <a:ext uri="{FF2B5EF4-FFF2-40B4-BE49-F238E27FC236}">
                <a16:creationId xmlns:a16="http://schemas.microsoft.com/office/drawing/2014/main" id="{F785A75E-0215-3429-9B75-22D028B4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92845"/>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DF6006B9-6B26-8D2D-C00A-7987146B6B44}"/>
              </a:ext>
            </a:extLst>
          </p:cNvPr>
          <p:cNvGraphicFramePr>
            <a:graphicFrameLocks/>
          </p:cNvGraphicFramePr>
          <p:nvPr>
            <p:extLst>
              <p:ext uri="{D42A27DB-BD31-4B8C-83A1-F6EECF244321}">
                <p14:modId xmlns:p14="http://schemas.microsoft.com/office/powerpoint/2010/main" val="3632136197"/>
              </p:ext>
            </p:extLst>
          </p:nvPr>
        </p:nvGraphicFramePr>
        <p:xfrm>
          <a:off x="6857531" y="2859117"/>
          <a:ext cx="4714875"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B2B sales medium- conversion rate %</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Enterprise seller shows higher conversion won rate at 27.57%</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Online leads shows lower conversion won rate at 6.46%</a:t>
            </a:r>
            <a:endParaRPr dirty="0"/>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5362" name="Picture 2">
            <a:extLst>
              <a:ext uri="{FF2B5EF4-FFF2-40B4-BE49-F238E27FC236}">
                <a16:creationId xmlns:a16="http://schemas.microsoft.com/office/drawing/2014/main" id="{BB860DAB-E166-8724-3A14-EFE41CD74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F8F7366-650A-BCC4-1979-2BB3B23F6A6F}"/>
              </a:ext>
            </a:extLst>
          </p:cNvPr>
          <p:cNvGraphicFramePr>
            <a:graphicFrameLocks/>
          </p:cNvGraphicFramePr>
          <p:nvPr>
            <p:extLst>
              <p:ext uri="{D42A27DB-BD31-4B8C-83A1-F6EECF244321}">
                <p14:modId xmlns:p14="http://schemas.microsoft.com/office/powerpoint/2010/main" val="2580337947"/>
              </p:ext>
            </p:extLst>
          </p:nvPr>
        </p:nvGraphicFramePr>
        <p:xfrm>
          <a:off x="6857531" y="2859117"/>
          <a:ext cx="4714875"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i="0" u="none" strike="noStrike" cap="none" dirty="0">
                <a:solidFill>
                  <a:srgbClr val="000000"/>
                </a:solidFill>
                <a:latin typeface="Lato"/>
                <a:ea typeface="Lato"/>
                <a:cs typeface="Lato"/>
                <a:sym typeface="Lato"/>
              </a:rPr>
              <a:t>No business from client last year- counting basis </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endParaRPr lang="en-IN" sz="140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Last year no business shows legacy modernization and analytics at lower counting 609 and 281 respectively</a:t>
            </a:r>
          </a:p>
          <a:p>
            <a:pPr marL="285750" marR="0" lvl="0" indent="-285750" algn="l" rtl="0">
              <a:lnSpc>
                <a:spcPct val="100000"/>
              </a:lnSpc>
              <a:spcBef>
                <a:spcPts val="0"/>
              </a:spcBef>
              <a:spcAft>
                <a:spcPts val="0"/>
              </a:spcAft>
              <a:buFont typeface="Arial" panose="020B0604020202020204" pitchFamily="34" charset="0"/>
              <a:buChar char="•"/>
            </a:pPr>
            <a:r>
              <a:rPr lang="en-IN" sz="1400" i="0" u="none" strike="noStrike" cap="none" dirty="0">
                <a:solidFill>
                  <a:srgbClr val="000000"/>
                </a:solidFill>
                <a:latin typeface="Lato"/>
                <a:ea typeface="Lato"/>
                <a:cs typeface="Lato"/>
                <a:sym typeface="Lato"/>
              </a:rPr>
              <a:t>Overall technology primary- last year no business </a:t>
            </a:r>
            <a:r>
              <a:rPr lang="en-IN" dirty="0">
                <a:latin typeface="Lato"/>
                <a:ea typeface="Lato"/>
                <a:cs typeface="Lato"/>
                <a:sym typeface="Lato"/>
              </a:rPr>
              <a:t>shows at counting 78025</a:t>
            </a: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i="0" u="none" strike="noStrike" cap="none" dirty="0">
              <a:solidFill>
                <a:srgbClr val="000000"/>
              </a:solidFill>
              <a:latin typeface="Lato"/>
              <a:ea typeface="Lato"/>
              <a:cs typeface="Lato"/>
              <a:sym typeface="Lato"/>
            </a:endParaRPr>
          </a:p>
        </p:txBody>
      </p:sp>
      <p:pic>
        <p:nvPicPr>
          <p:cNvPr id="16386" name="Picture 2">
            <a:extLst>
              <a:ext uri="{FF2B5EF4-FFF2-40B4-BE49-F238E27FC236}">
                <a16:creationId xmlns:a16="http://schemas.microsoft.com/office/drawing/2014/main" id="{93C4F7DA-E0CD-10F1-2909-289B7A129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48B5F5BF-BE7C-BBCB-98BC-E41594E5CF70}"/>
              </a:ext>
            </a:extLst>
          </p:cNvPr>
          <p:cNvGraphicFramePr>
            <a:graphicFrameLocks/>
          </p:cNvGraphicFramePr>
          <p:nvPr>
            <p:extLst>
              <p:ext uri="{D42A27DB-BD31-4B8C-83A1-F6EECF244321}">
                <p14:modId xmlns:p14="http://schemas.microsoft.com/office/powerpoint/2010/main" val="3863024516"/>
              </p:ext>
            </p:extLst>
          </p:nvPr>
        </p:nvGraphicFramePr>
        <p:xfrm>
          <a:off x="6886106" y="3657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Conversion won rate in % on city base</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Mumbai and Delhi shows higher conversion won rate 25.37% and 22.74 respectively</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Pune and Kolkata shows lower conversion won rate 18.88% and 21.27% respectively</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7043C593-B856-35E7-8355-347FE9D6268E}"/>
              </a:ext>
            </a:extLst>
          </p:cNvPr>
          <p:cNvGraphicFramePr>
            <a:graphicFrameLocks/>
          </p:cNvGraphicFramePr>
          <p:nvPr>
            <p:extLst>
              <p:ext uri="{D42A27DB-BD31-4B8C-83A1-F6EECF244321}">
                <p14:modId xmlns:p14="http://schemas.microsoft.com/office/powerpoint/2010/main" val="1381026753"/>
              </p:ext>
            </p:extLst>
          </p:nvPr>
        </p:nvGraphicFramePr>
        <p:xfrm>
          <a:off x="6857531" y="3657600"/>
          <a:ext cx="4714875"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17188" y="1798905"/>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Technology and innovation should be on high priority</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Invest in Hiring teach savvy employee or technology consultant</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This investment will help to increase won conversion rate in future</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lang="en-IN"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Overall technology primary conversion average loss rate is 77.41%</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Last year no business show ERP implementation at higher counting </a:t>
            </a:r>
            <a:r>
              <a:rPr lang="en-IN" b="0" i="0" u="none" strike="noStrike" dirty="0">
                <a:solidFill>
                  <a:srgbClr val="000000"/>
                </a:solidFill>
                <a:effectLst/>
                <a:latin typeface="Calibri" panose="020F0502020204030204" pitchFamily="34" charset="0"/>
              </a:rPr>
              <a:t>49810</a:t>
            </a:r>
            <a:r>
              <a:rPr lang="en-IN" dirty="0"/>
              <a:t> </a:t>
            </a:r>
            <a:endParaRPr lang="en-US" dirty="0">
              <a:latin typeface="Lato"/>
              <a:ea typeface="Lato"/>
              <a:cs typeface="Lato"/>
              <a:sym typeface="Lato"/>
            </a:endParaRPr>
          </a:p>
          <a:p>
            <a:pPr marL="285750" indent="-285750">
              <a:buFont typeface="Arial" panose="020B0604020202020204" pitchFamily="34" charset="0"/>
              <a:buChar char="•"/>
            </a:pPr>
            <a:r>
              <a:rPr lang="en-US" dirty="0">
                <a:latin typeface="Lato"/>
                <a:ea typeface="Lato"/>
                <a:cs typeface="Lato"/>
                <a:sym typeface="Lato"/>
              </a:rPr>
              <a:t>Pune and Kolkata shows lower conversion won rate 18.88% and 21.27% respectively</a:t>
            </a:r>
          </a:p>
          <a:p>
            <a:pPr marL="285750" marR="0" lvl="0" indent="-285750" algn="l" rtl="0">
              <a:lnSpc>
                <a:spcPct val="100000"/>
              </a:lnSpc>
              <a:spcBef>
                <a:spcPts val="0"/>
              </a:spcBef>
              <a:spcAft>
                <a:spcPts val="0"/>
              </a:spcAft>
              <a:buFont typeface="Arial" panose="020B0604020202020204" pitchFamily="34" charset="0"/>
              <a:buChar char="•"/>
            </a:pPr>
            <a:r>
              <a:rPr lang="en-IN" b="0" i="0" u="none" strike="noStrike" cap="none" dirty="0">
                <a:solidFill>
                  <a:srgbClr val="000000"/>
                </a:solidFill>
                <a:latin typeface="Lato"/>
                <a:ea typeface="Lato"/>
                <a:cs typeface="Lato"/>
                <a:sym typeface="Lato"/>
              </a:rPr>
              <a:t>Interview with new and existing customer shows they are not buying because </a:t>
            </a:r>
            <a:r>
              <a:rPr lang="en-IN" dirty="0">
                <a:latin typeface="Lato"/>
                <a:ea typeface="Lato"/>
                <a:cs typeface="Lato"/>
                <a:sym typeface="Lato"/>
              </a:rPr>
              <a:t>no new technology and innovation</a:t>
            </a:r>
          </a:p>
          <a:p>
            <a:pPr marL="285750" marR="0" lvl="0" indent="-285750" algn="l" rtl="0">
              <a:lnSpc>
                <a:spcPct val="100000"/>
              </a:lnSpc>
              <a:spcBef>
                <a:spcPts val="0"/>
              </a:spcBef>
              <a:spcAft>
                <a:spcPts val="0"/>
              </a:spcAft>
              <a:buFont typeface="Arial" panose="020B0604020202020204" pitchFamily="34" charset="0"/>
              <a:buChar char="•"/>
            </a:pPr>
            <a:r>
              <a:rPr lang="en-IN" b="0" i="0" u="none" strike="noStrike" cap="none" dirty="0">
                <a:solidFill>
                  <a:srgbClr val="000000"/>
                </a:solidFill>
                <a:latin typeface="Lato"/>
                <a:ea typeface="Lato"/>
                <a:cs typeface="Lato"/>
                <a:sym typeface="Lato"/>
              </a:rPr>
              <a:t>No investment in technology and innovation result in declining conversion rate</a:t>
            </a:r>
            <a:endParaRPr lang="en-US"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pic>
        <p:nvPicPr>
          <p:cNvPr id="18434" name="Picture 2">
            <a:extLst>
              <a:ext uri="{FF2B5EF4-FFF2-40B4-BE49-F238E27FC236}">
                <a16:creationId xmlns:a16="http://schemas.microsoft.com/office/drawing/2014/main" id="{3D40C618-BA10-CD34-D260-4DF5FE73C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56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2305-48EF-6DAD-C2EF-4E689CED667D}"/>
              </a:ext>
            </a:extLst>
          </p:cNvPr>
          <p:cNvSpPr>
            <a:spLocks noGrp="1"/>
          </p:cNvSpPr>
          <p:nvPr>
            <p:ph type="ctrTitle"/>
          </p:nvPr>
        </p:nvSpPr>
        <p:spPr>
          <a:xfrm>
            <a:off x="848751" y="46892"/>
            <a:ext cx="9819249" cy="3463071"/>
          </a:xfrm>
        </p:spPr>
        <p:txBody>
          <a:bodyPr/>
          <a:lstStyle/>
          <a:p>
            <a:br>
              <a:rPr lang="en-GB" sz="1600" dirty="0"/>
            </a:br>
            <a:br>
              <a:rPr lang="en-GB" sz="1600" dirty="0"/>
            </a:br>
            <a:br>
              <a:rPr lang="en-GB" sz="1600" dirty="0"/>
            </a:br>
            <a:br>
              <a:rPr lang="en-GB" sz="1600" dirty="0"/>
            </a:br>
            <a:br>
              <a:rPr lang="en-GB" sz="1600" dirty="0"/>
            </a:br>
            <a:br>
              <a:rPr lang="en-GB" sz="1600" dirty="0"/>
            </a:br>
            <a:br>
              <a:rPr lang="en-GB" sz="1600" dirty="0"/>
            </a:br>
            <a:br>
              <a:rPr lang="en-GB" sz="1600" dirty="0"/>
            </a:br>
            <a:br>
              <a:rPr lang="en-GB" sz="1600" dirty="0"/>
            </a:br>
            <a:br>
              <a:rPr lang="en-GB" sz="1600" dirty="0"/>
            </a:br>
            <a:r>
              <a:rPr lang="en-GB" sz="2000" b="1" u="sng" dirty="0">
                <a:solidFill>
                  <a:srgbClr val="FF0000"/>
                </a:solidFill>
              </a:rPr>
              <a:t>PART III B : PRESENTINGS FINDINGS</a:t>
            </a:r>
            <a:br>
              <a:rPr lang="en-GB" sz="2000" b="1" u="sng" dirty="0">
                <a:solidFill>
                  <a:srgbClr val="FF0000"/>
                </a:solidFill>
              </a:rPr>
            </a:br>
            <a:r>
              <a:rPr lang="en-GB" sz="2000" b="1" u="sng" dirty="0">
                <a:solidFill>
                  <a:srgbClr val="FF0000"/>
                </a:solidFill>
              </a:rPr>
              <a:t>Sales Pipeline conversion at a SaaS </a:t>
            </a:r>
            <a:r>
              <a:rPr lang="en-GB" sz="2000" b="1" u="sng" dirty="0" err="1">
                <a:solidFill>
                  <a:srgbClr val="FF0000"/>
                </a:solidFill>
              </a:rPr>
              <a:t>Startup</a:t>
            </a:r>
            <a:br>
              <a:rPr lang="en-GB" sz="1600" dirty="0"/>
            </a:br>
            <a:br>
              <a:rPr lang="en-GB" sz="1600" dirty="0"/>
            </a:br>
            <a:r>
              <a:rPr lang="en-GB" sz="1600" dirty="0">
                <a:effectLst>
                  <a:outerShdw blurRad="38100" dist="38100" dir="2700000" algn="tl">
                    <a:srgbClr val="000000">
                      <a:alpha val="43137"/>
                    </a:srgbClr>
                  </a:outerShdw>
                </a:effectLst>
              </a:rPr>
              <a:t>Higher Sales Pipeline </a:t>
            </a:r>
            <a:r>
              <a:rPr lang="en-GB" sz="1600" dirty="0" err="1">
                <a:effectLst>
                  <a:outerShdw blurRad="38100" dist="38100" dir="2700000" algn="tl">
                    <a:srgbClr val="000000">
                      <a:alpha val="43137"/>
                    </a:srgbClr>
                  </a:outerShdw>
                </a:effectLst>
              </a:rPr>
              <a:t>Converison</a:t>
            </a:r>
            <a:r>
              <a:rPr lang="en-GB" sz="1600" dirty="0">
                <a:effectLst>
                  <a:outerShdw blurRad="38100" dist="38100" dir="2700000" algn="tl">
                    <a:srgbClr val="000000">
                      <a:alpha val="43137"/>
                    </a:srgbClr>
                  </a:outerShdw>
                </a:effectLst>
              </a:rPr>
              <a:t> Won Rate </a:t>
            </a:r>
            <a:br>
              <a:rPr lang="en-IN" sz="1600" dirty="0"/>
            </a:br>
            <a:br>
              <a:rPr lang="en-IN" sz="1600" dirty="0"/>
            </a:br>
            <a:br>
              <a:rPr lang="en-IN" sz="1600" dirty="0"/>
            </a:br>
            <a:br>
              <a:rPr lang="en-IN" sz="1600" dirty="0"/>
            </a:br>
            <a:r>
              <a:rPr lang="en-IN" sz="1600" dirty="0">
                <a:effectLst>
                  <a:outerShdw blurRad="38100" dist="38100" dir="2700000" algn="tl">
                    <a:srgbClr val="000000">
                      <a:alpha val="43137"/>
                    </a:srgbClr>
                  </a:outerShdw>
                </a:effectLst>
              </a:rPr>
              <a:t>New Technology and Innovation</a:t>
            </a:r>
            <a:br>
              <a:rPr lang="en-IN" sz="1600" dirty="0"/>
            </a:br>
            <a:br>
              <a:rPr lang="en-IN" sz="1600" dirty="0"/>
            </a:br>
            <a:br>
              <a:rPr lang="en-IN" sz="1600" dirty="0"/>
            </a:br>
            <a:br>
              <a:rPr lang="en-IN" sz="1600" dirty="0"/>
            </a:br>
            <a:br>
              <a:rPr lang="en-IN" sz="1600" dirty="0"/>
            </a:br>
            <a:br>
              <a:rPr lang="en-IN" sz="1600" dirty="0"/>
            </a:br>
            <a:br>
              <a:rPr lang="en-IN" sz="1600" dirty="0"/>
            </a:br>
            <a:endParaRPr lang="en-IN" sz="1600" dirty="0"/>
          </a:p>
        </p:txBody>
      </p:sp>
      <p:sp>
        <p:nvSpPr>
          <p:cNvPr id="3" name="Subtitle 2">
            <a:extLst>
              <a:ext uri="{FF2B5EF4-FFF2-40B4-BE49-F238E27FC236}">
                <a16:creationId xmlns:a16="http://schemas.microsoft.com/office/drawing/2014/main" id="{20F6265B-6C98-B641-B1F5-265DDE1E6676}"/>
              </a:ext>
            </a:extLst>
          </p:cNvPr>
          <p:cNvSpPr>
            <a:spLocks noGrp="1"/>
          </p:cNvSpPr>
          <p:nvPr>
            <p:ph type="subTitle" idx="1"/>
          </p:nvPr>
        </p:nvSpPr>
        <p:spPr>
          <a:xfrm>
            <a:off x="206324" y="3029243"/>
            <a:ext cx="11849685" cy="1856936"/>
          </a:xfrm>
        </p:spPr>
        <p:txBody>
          <a:bodyPr/>
          <a:lstStyle/>
          <a:p>
            <a:pPr algn="l"/>
            <a:r>
              <a:rPr lang="en-GB" sz="1600" dirty="0">
                <a:effectLst>
                  <a:outerShdw blurRad="38100" dist="38100" dir="2700000" algn="tl">
                    <a:srgbClr val="000000">
                      <a:alpha val="43137"/>
                    </a:srgbClr>
                  </a:outerShdw>
                </a:effectLst>
              </a:rPr>
              <a:t>        Customer need new features and innovation                          Management old buying decisions on clients       </a:t>
            </a:r>
          </a:p>
          <a:p>
            <a:pPr algn="l"/>
            <a:endParaRPr lang="en-GB" sz="1600" dirty="0"/>
          </a:p>
          <a:p>
            <a:pPr algn="l"/>
            <a:endParaRPr lang="en-GB" sz="1600" dirty="0"/>
          </a:p>
          <a:p>
            <a:pPr algn="l"/>
            <a:endParaRPr lang="en-GB" sz="1600" dirty="0"/>
          </a:p>
          <a:p>
            <a:pPr algn="l"/>
            <a:endParaRPr lang="en-GB" sz="1600" dirty="0"/>
          </a:p>
          <a:p>
            <a:pPr algn="l">
              <a:lnSpc>
                <a:spcPct val="100000"/>
              </a:lnSpc>
            </a:pPr>
            <a:r>
              <a:rPr lang="en-GB" sz="1600" dirty="0">
                <a:effectLst>
                  <a:outerShdw blurRad="38100" dist="38100" dir="2700000" algn="tl">
                    <a:srgbClr val="000000">
                      <a:alpha val="43137"/>
                    </a:srgbClr>
                  </a:outerShdw>
                </a:effectLst>
              </a:rPr>
              <a:t>Customer can buy                Customer buy features and innovations                   No Innovations low                          Sales team             </a:t>
            </a:r>
          </a:p>
          <a:p>
            <a:pPr algn="l">
              <a:lnSpc>
                <a:spcPct val="100000"/>
              </a:lnSpc>
            </a:pPr>
            <a:r>
              <a:rPr lang="en-GB" sz="1600" dirty="0">
                <a:effectLst>
                  <a:outerShdw blurRad="38100" dist="38100" dir="2700000" algn="tl">
                    <a:srgbClr val="000000">
                      <a:alpha val="43137"/>
                    </a:srgbClr>
                  </a:outerShdw>
                </a:effectLst>
              </a:rPr>
              <a:t> afford product                                        at competitors                                           low conversion rate               neglect customer need</a:t>
            </a:r>
          </a:p>
          <a:p>
            <a:pPr algn="l"/>
            <a:endParaRPr lang="en-GB" sz="1600" dirty="0"/>
          </a:p>
          <a:p>
            <a:pPr algn="l"/>
            <a:endParaRPr lang="en-IN" sz="1600" dirty="0"/>
          </a:p>
        </p:txBody>
      </p:sp>
      <p:cxnSp>
        <p:nvCxnSpPr>
          <p:cNvPr id="5" name="Straight Arrow Connector 4">
            <a:extLst>
              <a:ext uri="{FF2B5EF4-FFF2-40B4-BE49-F238E27FC236}">
                <a16:creationId xmlns:a16="http://schemas.microsoft.com/office/drawing/2014/main" id="{3E2974DD-5C58-DF58-6377-C053B1648B84}"/>
              </a:ext>
            </a:extLst>
          </p:cNvPr>
          <p:cNvCxnSpPr>
            <a:cxnSpLocks/>
            <a:stCxn id="2" idx="0"/>
            <a:endCxn id="2" idx="0"/>
          </p:cNvCxnSpPr>
          <p:nvPr/>
        </p:nvCxnSpPr>
        <p:spPr>
          <a:xfrm>
            <a:off x="5758376" y="4689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62E4D9-FF72-B9DD-B9F1-FAA029597064}"/>
              </a:ext>
            </a:extLst>
          </p:cNvPr>
          <p:cNvCxnSpPr/>
          <p:nvPr/>
        </p:nvCxnSpPr>
        <p:spPr>
          <a:xfrm>
            <a:off x="6063175" y="1036320"/>
            <a:ext cx="0" cy="6377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79E2CCA1-58A7-DAB9-4528-6D9C28F2B153}"/>
              </a:ext>
            </a:extLst>
          </p:cNvPr>
          <p:cNvCxnSpPr/>
          <p:nvPr/>
        </p:nvCxnSpPr>
        <p:spPr>
          <a:xfrm flipH="1">
            <a:off x="3638843" y="1955409"/>
            <a:ext cx="2302412" cy="1148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3508F08B-D4E0-82D7-AC45-6BFD3F397294}"/>
              </a:ext>
            </a:extLst>
          </p:cNvPr>
          <p:cNvCxnSpPr/>
          <p:nvPr/>
        </p:nvCxnSpPr>
        <p:spPr>
          <a:xfrm>
            <a:off x="6096000" y="1964788"/>
            <a:ext cx="2222695" cy="11301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6F8E5727-2DAD-9BE0-BAF3-19452EA6BBA4}"/>
              </a:ext>
            </a:extLst>
          </p:cNvPr>
          <p:cNvCxnSpPr/>
          <p:nvPr/>
        </p:nvCxnSpPr>
        <p:spPr>
          <a:xfrm flipH="1">
            <a:off x="771380" y="3465342"/>
            <a:ext cx="1702190" cy="12649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16203AC2-850B-5D37-A600-1ECB0C12EC61}"/>
              </a:ext>
            </a:extLst>
          </p:cNvPr>
          <p:cNvCxnSpPr/>
          <p:nvPr/>
        </p:nvCxnSpPr>
        <p:spPr>
          <a:xfrm>
            <a:off x="2499360" y="3429000"/>
            <a:ext cx="1448972" cy="12180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679559BF-77DD-1FC5-A5FB-A20B5ED13DD6}"/>
              </a:ext>
            </a:extLst>
          </p:cNvPr>
          <p:cNvCxnSpPr>
            <a:cxnSpLocks/>
          </p:cNvCxnSpPr>
          <p:nvPr/>
        </p:nvCxnSpPr>
        <p:spPr>
          <a:xfrm flipH="1">
            <a:off x="7588344" y="3465342"/>
            <a:ext cx="665871" cy="142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5134030F-F0C0-931E-CC40-424910003EC8}"/>
              </a:ext>
            </a:extLst>
          </p:cNvPr>
          <p:cNvCxnSpPr>
            <a:cxnSpLocks/>
          </p:cNvCxnSpPr>
          <p:nvPr/>
        </p:nvCxnSpPr>
        <p:spPr>
          <a:xfrm>
            <a:off x="8297589" y="3465342"/>
            <a:ext cx="2431371" cy="12649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2" name="Picture 2">
            <a:extLst>
              <a:ext uri="{FF2B5EF4-FFF2-40B4-BE49-F238E27FC236}">
                <a16:creationId xmlns:a16="http://schemas.microsoft.com/office/drawing/2014/main" id="{A26E2B24-BDA1-D366-6293-C6E5EFCC4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2009" y="18389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79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a:t>
            </a:r>
            <a:r>
              <a:rPr lang="en-US" sz="3400" dirty="0" err="1">
                <a:solidFill>
                  <a:srgbClr val="5A5A5A"/>
                </a:solidFill>
              </a:rPr>
              <a:t>Ayush</a:t>
            </a:r>
            <a:r>
              <a:rPr lang="en-US" sz="3400" dirty="0">
                <a:solidFill>
                  <a:srgbClr val="5A5A5A"/>
                </a:solidFill>
              </a:rPr>
              <a:t> Bansal</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br>
              <a:rPr lang="en-US" dirty="0"/>
            </a:br>
            <a:r>
              <a:rPr lang="en-US" sz="2000" dirty="0">
                <a:solidFill>
                  <a:srgbClr val="5A5A5A"/>
                </a:solidFill>
              </a:rPr>
              <a:t>The sales pipeline conversion percentage at </a:t>
            </a:r>
            <a:r>
              <a:rPr lang="en-US" sz="2000" dirty="0" err="1">
                <a:solidFill>
                  <a:srgbClr val="5A5A5A"/>
                </a:solidFill>
              </a:rPr>
              <a:t>TechnoServe</a:t>
            </a:r>
            <a:r>
              <a:rPr lang="en-US" sz="2000" dirty="0">
                <a:solidFill>
                  <a:srgbClr val="5A5A5A"/>
                </a:solidFill>
              </a:rPr>
              <a:t>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a:t>
            </a:r>
            <a:r>
              <a:rPr lang="en-US" sz="2000" dirty="0" err="1">
                <a:solidFill>
                  <a:srgbClr val="5A5A5A"/>
                </a:solidFill>
              </a:rPr>
              <a:t>TechnoServe</a:t>
            </a:r>
            <a:r>
              <a:rPr lang="en-US" sz="2000" dirty="0">
                <a:solidFill>
                  <a:srgbClr val="5A5A5A"/>
                </a:solidFill>
              </a:rPr>
              <a:t>,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pic>
        <p:nvPicPr>
          <p:cNvPr id="2050" name="Picture 2">
            <a:extLst>
              <a:ext uri="{FF2B5EF4-FFF2-40B4-BE49-F238E27FC236}">
                <a16:creationId xmlns:a16="http://schemas.microsoft.com/office/drawing/2014/main" id="{BC1717C9-A632-8382-9C7B-CAF87CA5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1169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1.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00" name="Google Shape;100;p14"/>
          <p:cNvGrpSpPr/>
          <p:nvPr/>
        </p:nvGrpSpPr>
        <p:grpSpPr>
          <a:xfrm>
            <a:off x="589265" y="2008707"/>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The SaaS Startup</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dirty="0">
                  <a:solidFill>
                    <a:srgbClr val="091E42"/>
                  </a:solidFill>
                  <a:effectLst/>
                  <a:latin typeface="freight-text-pro"/>
                </a:rPr>
                <a:t>The company’s sales pipeline conversion percentage has dropped from 35% to 25% at present.</a:t>
              </a:r>
              <a:endParaRPr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dirty="0">
                  <a:solidFill>
                    <a:srgbClr val="091E42"/>
                  </a:solidFill>
                  <a:effectLst/>
                  <a:latin typeface="freight-text-pro"/>
                </a:rPr>
                <a:t>at the end of the last fiscal FY 2017-18</a:t>
              </a:r>
              <a:endParaRPr dirty="0"/>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Innovation, customer, sales related issue </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In the sales pipeline conversion </a:t>
              </a:r>
              <a:endParaRPr dirty="0"/>
            </a:p>
          </p:txBody>
        </p:sp>
      </p:grpSp>
      <p:pic>
        <p:nvPicPr>
          <p:cNvPr id="3074" name="Picture 2">
            <a:extLst>
              <a:ext uri="{FF2B5EF4-FFF2-40B4-BE49-F238E27FC236}">
                <a16:creationId xmlns:a16="http://schemas.microsoft.com/office/drawing/2014/main" id="{99A740F0-77A8-2FD7-B0F2-D8B05EB4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7069"/>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What is the strength of sales team</a:t>
              </a: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What is the length of project</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How much conversion targeted</a:t>
              </a: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dirty="0"/>
                <a:t>Is there technology to add new features in the product</a:t>
              </a:r>
            </a:p>
            <a:p>
              <a:pPr marL="285750" marR="0" lvl="0" indent="-285750" algn="l" rtl="0">
                <a:lnSpc>
                  <a:spcPct val="100000"/>
                </a:lnSpc>
                <a:spcBef>
                  <a:spcPts val="0"/>
                </a:spcBef>
                <a:spcAft>
                  <a:spcPts val="0"/>
                </a:spcAft>
                <a:buFont typeface="Arial" panose="020B0604020202020204" pitchFamily="34" charset="0"/>
                <a:buChar char="•"/>
              </a:pPr>
              <a:r>
                <a:rPr lang="en-IN" dirty="0"/>
                <a:t>Is company ready to hire talented tech employee or hire tech consultant</a:t>
              </a:r>
            </a:p>
            <a:p>
              <a:pPr marL="285750" marR="0" lvl="0" indent="-285750" algn="l" rtl="0">
                <a:lnSpc>
                  <a:spcPct val="100000"/>
                </a:lnSpc>
                <a:spcBef>
                  <a:spcPts val="0"/>
                </a:spcBef>
                <a:spcAft>
                  <a:spcPts val="0"/>
                </a:spcAft>
                <a:buFont typeface="Arial" panose="020B0604020202020204" pitchFamily="34" charset="0"/>
                <a:buChar char="•"/>
              </a:pPr>
              <a:r>
                <a:rPr lang="en-IN" dirty="0"/>
                <a:t>Is sales team skilled to answer customer query</a:t>
              </a:r>
              <a:endParaRPr dirty="0"/>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r>
                <a:rPr lang="en-US" dirty="0">
                  <a:latin typeface="Lato"/>
                  <a:ea typeface="Lato"/>
                  <a:cs typeface="Lato"/>
                  <a:sym typeface="Lato"/>
                </a:rPr>
                <a:t>It will reduce more sales conversion pipeline rate in future</a:t>
              </a:r>
              <a:endParaRPr lang="en-US" dirty="0"/>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It will impact company future profit.</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It will impact company market share.</a:t>
              </a:r>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sz="1400" b="0" i="0" u="none" strike="noStrike" cap="none" dirty="0">
                  <a:solidFill>
                    <a:srgbClr val="000000"/>
                  </a:solidFill>
                  <a:latin typeface="Lato"/>
                  <a:ea typeface="Lato"/>
                  <a:cs typeface="Lato"/>
                  <a:sym typeface="Lato"/>
                </a:rPr>
                <a:t>New technology and innovation will increase sales conversion pipeline rate</a:t>
              </a: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Investing in new technology will reduce the cost</a:t>
              </a: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New technology will make sales team more powerful to convince and convert customer</a:t>
              </a:r>
            </a:p>
          </p:txBody>
        </p:sp>
      </p:grpSp>
      <p:pic>
        <p:nvPicPr>
          <p:cNvPr id="4098" name="Picture 2">
            <a:extLst>
              <a:ext uri="{FF2B5EF4-FFF2-40B4-BE49-F238E27FC236}">
                <a16:creationId xmlns:a16="http://schemas.microsoft.com/office/drawing/2014/main" id="{3AA2F4A2-948F-4640-F51C-3C29EC43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4707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BANT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b="0" i="0" dirty="0">
                <a:solidFill>
                  <a:srgbClr val="091E42"/>
                </a:solidFill>
                <a:effectLst/>
                <a:latin typeface="freight-text-pro"/>
              </a:rPr>
              <a:t>The BANT is a framework that helps you identify good leads from the customer pool.</a:t>
            </a: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b="0" i="0" dirty="0">
                <a:solidFill>
                  <a:schemeClr val="tx1"/>
                </a:solidFill>
                <a:latin typeface="freight-text-pro"/>
              </a:rPr>
              <a:t>The framework helps you measure the quality of sales prospects and analyses their likelihood of converting into successful customers. </a:t>
            </a:r>
            <a:endParaRPr sz="1600" b="1" i="0" u="none" cap="none" dirty="0">
              <a:solidFill>
                <a:schemeClr val="tx1"/>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600" dirty="0"/>
              <a:t>After taking the interview of existing customer and new customer. Came to the point that customer don’t want to buy the product because of no new additional feature and innovation in the product </a:t>
            </a:r>
            <a:endParaRPr sz="1600"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122" name="Picture 2">
            <a:extLst>
              <a:ext uri="{FF2B5EF4-FFF2-40B4-BE49-F238E27FC236}">
                <a16:creationId xmlns:a16="http://schemas.microsoft.com/office/drawing/2014/main" id="{343A968B-FF48-E49A-D51F-E334705C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Provide the structure of the framework here</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(You can attach the screenshot or multiple screenshots depending on the clarity of the image)</a:t>
            </a:r>
            <a:endParaRPr/>
          </a:p>
        </p:txBody>
      </p:sp>
      <p:pic>
        <p:nvPicPr>
          <p:cNvPr id="6146" name="Picture 2">
            <a:extLst>
              <a:ext uri="{FF2B5EF4-FFF2-40B4-BE49-F238E27FC236}">
                <a16:creationId xmlns:a16="http://schemas.microsoft.com/office/drawing/2014/main" id="{5CDF4712-1FE9-C21A-63B9-17FAF26A5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6E9EA23-628F-54D7-759D-0A8698770844}"/>
              </a:ext>
            </a:extLst>
          </p:cNvPr>
          <p:cNvPicPr>
            <a:picLocks noChangeAspect="1"/>
          </p:cNvPicPr>
          <p:nvPr/>
        </p:nvPicPr>
        <p:blipFill>
          <a:blip r:embed="rId4"/>
          <a:stretch>
            <a:fillRect/>
          </a:stretch>
        </p:blipFill>
        <p:spPr>
          <a:xfrm>
            <a:off x="0" y="1690688"/>
            <a:ext cx="12192000" cy="51673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2009465"/>
            <a:ext cx="11162675" cy="4593842"/>
            <a:chOff x="589265" y="4632481"/>
            <a:chExt cx="2041200" cy="229238"/>
          </a:xfrm>
        </p:grpSpPr>
        <p:sp>
          <p:nvSpPr>
            <p:cNvPr id="138" name="Google Shape;138;p18"/>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1 - budget</a:t>
              </a:r>
              <a:endParaRPr dirty="0">
                <a:solidFill>
                  <a:schemeClr val="dk1"/>
                </a:solidFill>
              </a:endParaRPr>
            </a:p>
            <a:p>
              <a:pPr marL="0" lvl="0" indent="0" algn="l" rtl="0">
                <a:spcBef>
                  <a:spcPts val="0"/>
                </a:spcBef>
                <a:spcAft>
                  <a:spcPts val="0"/>
                </a:spcAft>
                <a:buClr>
                  <a:schemeClr val="dk1"/>
                </a:buClr>
                <a:buFont typeface="Arial"/>
                <a:buNone/>
              </a:pPr>
              <a:endParaRPr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Is customer afford the products – yes / no, answer is yes</a:t>
              </a:r>
            </a:p>
            <a:p>
              <a:pPr marL="0" lvl="0" indent="0" algn="l" rtl="0">
                <a:spcBef>
                  <a:spcPts val="0"/>
                </a:spcBef>
                <a:spcAft>
                  <a:spcPts val="0"/>
                </a:spcAft>
                <a:buClr>
                  <a:schemeClr val="dk1"/>
                </a:buClr>
                <a:buFont typeface="Arial"/>
                <a:buNone/>
              </a:pPr>
              <a:endParaRPr lang="en-US"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Hypotheses 1: if customer afford the product – why customer doesn’t want to buy the products</a:t>
              </a:r>
            </a:p>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Hypotheses 2: why customer doesn’t want to buy the products – customer want new innovation and additional features in the product.</a:t>
              </a:r>
              <a:endParaRPr sz="1800" b="1" dirty="0">
                <a:latin typeface="Lato"/>
                <a:ea typeface="Lato"/>
                <a:cs typeface="Lato"/>
                <a:sym typeface="Lato"/>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2 – Need </a:t>
              </a:r>
              <a:endParaRPr lang="en-IN" dirty="0"/>
            </a:p>
            <a:p>
              <a:pPr marL="0" marR="0" lvl="0" indent="0" algn="l" rtl="0">
                <a:lnSpc>
                  <a:spcPct val="100000"/>
                </a:lnSpc>
                <a:spcBef>
                  <a:spcPts val="0"/>
                </a:spcBef>
                <a:spcAft>
                  <a:spcPts val="0"/>
                </a:spcAft>
                <a:buNone/>
              </a:pP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800" b="1" dirty="0">
                  <a:solidFill>
                    <a:schemeClr val="dk1"/>
                  </a:solidFill>
                  <a:latin typeface="Lato"/>
                  <a:ea typeface="Lato"/>
                  <a:cs typeface="Lato"/>
                  <a:sym typeface="Lato"/>
                </a:rPr>
                <a:t>Hypotheses 1:</a:t>
              </a:r>
              <a:r>
                <a:rPr lang="en-IN" sz="1800" b="1" dirty="0">
                  <a:latin typeface="Lato"/>
                  <a:ea typeface="Lato"/>
                  <a:cs typeface="Lato"/>
                  <a:sym typeface="Lato"/>
                </a:rPr>
                <a:t> new technology and innovation is very important for prospects</a:t>
              </a:r>
            </a:p>
            <a:p>
              <a:pPr marL="0" marR="0" lvl="0" indent="0" algn="l" rtl="0">
                <a:lnSpc>
                  <a:spcPct val="100000"/>
                </a:lnSpc>
                <a:spcBef>
                  <a:spcPts val="0"/>
                </a:spcBef>
                <a:spcAft>
                  <a:spcPts val="0"/>
                </a:spcAft>
                <a:buNone/>
              </a:pP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Hypotheses 2: why management did not take new features and innovation issue on high priority</a:t>
              </a:r>
              <a:r>
                <a:rPr lang="en-IN" sz="1800" b="1" dirty="0">
                  <a:latin typeface="Lato"/>
                  <a:ea typeface="Lato"/>
                  <a:cs typeface="Lato"/>
                  <a:sym typeface="Lato"/>
                </a:rPr>
                <a:t> </a:t>
              </a: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7170" name="Picture 2">
            <a:extLst>
              <a:ext uri="{FF2B5EF4-FFF2-40B4-BE49-F238E27FC236}">
                <a16:creationId xmlns:a16="http://schemas.microsoft.com/office/drawing/2014/main" id="{FA6ED1F7-A857-8505-6778-ECC23B6FC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126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3040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 – Management</a:t>
              </a: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lang="en-US" sz="1800" b="1" dirty="0">
                  <a:solidFill>
                    <a:schemeClr val="dk1"/>
                  </a:solidFill>
                  <a:latin typeface="Lato"/>
                  <a:ea typeface="Lato"/>
                  <a:cs typeface="Lato"/>
                  <a:sym typeface="Lato"/>
                </a:rPr>
                <a:t>Hypotheses 1: why sales team neglected the customer’s need</a:t>
              </a: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Hypotheses 2: sales team can’t promise to customer for additional features and innovation which competitor gives.</a:t>
              </a:r>
              <a:endParaRPr dirty="0"/>
            </a:p>
            <a:p>
              <a:pPr marL="0" marR="0" lvl="0" indent="0" algn="l" rtl="0">
                <a:lnSpc>
                  <a:spcPct val="100000"/>
                </a:lnSpc>
                <a:spcBef>
                  <a:spcPts val="0"/>
                </a:spcBef>
                <a:spcAft>
                  <a:spcPts val="0"/>
                </a:spcAft>
                <a:buNone/>
              </a:pP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Hypotheses 3: why company is stuck with old technology – company is not hiring talented people or not hire technology consultant to suggest of new innovation and technology</a:t>
              </a:r>
            </a:p>
            <a:p>
              <a:pPr marL="0" marR="0" lvl="0" indent="0" algn="l" rtl="0">
                <a:lnSpc>
                  <a:spcPct val="100000"/>
                </a:lnSpc>
                <a:spcBef>
                  <a:spcPts val="0"/>
                </a:spcBef>
                <a:spcAft>
                  <a:spcPts val="0"/>
                </a:spcAft>
                <a:buNone/>
              </a:pP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Hypotheses 4: authority </a:t>
              </a:r>
              <a:r>
                <a:rPr kumimoji="0" lang="en-US" sz="1800" b="1" i="0" u="none" strike="noStrike" kern="0" cap="none" spc="0" normalizeH="0" baseline="0" noProof="0" dirty="0" err="1">
                  <a:ln>
                    <a:noFill/>
                  </a:ln>
                  <a:solidFill>
                    <a:srgbClr val="000000"/>
                  </a:solidFill>
                  <a:effectLst/>
                  <a:uLnTx/>
                  <a:uFillTx/>
                  <a:latin typeface="Lato"/>
                  <a:ea typeface="Lato"/>
                  <a:cs typeface="Lato"/>
                  <a:sym typeface="Lato"/>
                </a:rPr>
                <a:t>does’t</a:t>
              </a: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 want to invest to hire techno savvy people or technology consultant to suggest new innovation and technology.</a:t>
              </a: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77254"/>
              <a:ext cx="2041200" cy="84465"/>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 – time frame</a:t>
              </a: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Hypotheses 1: is this prospects have the importance means to add new technology and innovation in </a:t>
              </a:r>
              <a:r>
                <a:rPr kumimoji="0" lang="en-US" sz="1800" b="1" i="0" u="none" strike="noStrike" kern="0" cap="none" spc="0" normalizeH="0" baseline="0" noProof="0" dirty="0" err="1">
                  <a:ln>
                    <a:noFill/>
                  </a:ln>
                  <a:solidFill>
                    <a:srgbClr val="000000"/>
                  </a:solidFill>
                  <a:effectLst/>
                  <a:uLnTx/>
                  <a:uFillTx/>
                  <a:latin typeface="Lato"/>
                  <a:ea typeface="Lato"/>
                  <a:cs typeface="Lato"/>
                  <a:sym typeface="Lato"/>
                </a:rPr>
                <a:t>yor</a:t>
              </a: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 product</a:t>
              </a:r>
            </a:p>
            <a:p>
              <a:pPr marL="0" marR="0" lvl="0" indent="0" algn="l" rtl="0">
                <a:lnSpc>
                  <a:spcPct val="100000"/>
                </a:lnSpc>
                <a:spcBef>
                  <a:spcPts val="0"/>
                </a:spcBef>
                <a:spcAft>
                  <a:spcPts val="0"/>
                </a:spcAft>
                <a:buNone/>
              </a:pPr>
              <a:r>
                <a:rPr kumimoji="0" lang="en-US" sz="1800" b="1" i="0" u="none" strike="noStrike" kern="0" cap="none" spc="0" normalizeH="0" baseline="0" noProof="0" dirty="0">
                  <a:ln>
                    <a:noFill/>
                  </a:ln>
                  <a:solidFill>
                    <a:srgbClr val="000000"/>
                  </a:solidFill>
                  <a:effectLst/>
                  <a:uLnTx/>
                  <a:uFillTx/>
                  <a:latin typeface="Lato"/>
                  <a:ea typeface="Lato"/>
                  <a:cs typeface="Lato"/>
                  <a:sym typeface="Lato"/>
                </a:rPr>
                <a:t>Hypotheses 2: how long do they intend to take to implement the solution provided, and how quickly can management  meet the requirement?</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8194" name="Picture 2">
            <a:extLst>
              <a:ext uri="{FF2B5EF4-FFF2-40B4-BE49-F238E27FC236}">
                <a16:creationId xmlns:a16="http://schemas.microsoft.com/office/drawing/2014/main" id="{35EA2329-C095-3EB6-21B1-ABAE703CA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5469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Overall technology primary conversion average won rate shows </a:t>
            </a:r>
            <a:r>
              <a:rPr lang="en-IN" b="1" i="0" u="none" strike="noStrike" dirty="0">
                <a:solidFill>
                  <a:srgbClr val="000000"/>
                </a:solidFill>
                <a:effectLst/>
                <a:latin typeface="Calibri" panose="020F0502020204030204" pitchFamily="34" charset="0"/>
              </a:rPr>
              <a:t>22.59%</a:t>
            </a:r>
            <a:r>
              <a:rPr lang="en-IN" dirty="0"/>
              <a:t> </a:t>
            </a:r>
            <a:endParaRPr dirty="0"/>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medium conversion average won rate shows 22.59%</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sz="1400" b="0" i="0" u="none" strike="noStrike" cap="none" dirty="0">
                <a:solidFill>
                  <a:srgbClr val="000000"/>
                </a:solidFill>
                <a:latin typeface="Lato"/>
                <a:ea typeface="Lato"/>
                <a:cs typeface="Lato"/>
                <a:sym typeface="Lato"/>
              </a:rPr>
              <a:t>Technology primary – legacy modernization shows lower conversion won rate at 12.15%</a:t>
            </a: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Online leads shows lower conversion won rate at 6.46%</a:t>
            </a:r>
          </a:p>
          <a:p>
            <a:pPr marL="285750" marR="0" lvl="0" indent="-285750" algn="l" rtl="0">
              <a:lnSpc>
                <a:spcPct val="100000"/>
              </a:lnSpc>
              <a:spcBef>
                <a:spcPts val="0"/>
              </a:spcBef>
              <a:spcAft>
                <a:spcPts val="0"/>
              </a:spcAft>
              <a:buFont typeface="Arial" panose="020B0604020202020204" pitchFamily="34" charset="0"/>
              <a:buChar char="•"/>
            </a:pPr>
            <a:r>
              <a:rPr lang="en-IN" sz="1400" b="0" i="0" u="none" strike="noStrike" cap="none" dirty="0">
                <a:solidFill>
                  <a:srgbClr val="000000"/>
                </a:solidFill>
                <a:latin typeface="Lato"/>
                <a:ea typeface="Lato"/>
                <a:cs typeface="Lato"/>
                <a:sym typeface="Lato"/>
              </a:rPr>
              <a:t>Last year </a:t>
            </a:r>
            <a:r>
              <a:rPr lang="en-IN" dirty="0">
                <a:latin typeface="Lato"/>
                <a:ea typeface="Lato"/>
                <a:cs typeface="Lato"/>
                <a:sym typeface="Lato"/>
              </a:rPr>
              <a:t>no business show ERP implementation at higher counting 49810</a:t>
            </a:r>
          </a:p>
          <a:p>
            <a:pPr marL="285750" indent="-285750">
              <a:buFont typeface="Arial" panose="020B0604020202020204" pitchFamily="34" charset="0"/>
              <a:buChar char="•"/>
            </a:pPr>
            <a:r>
              <a:rPr lang="en-US" dirty="0">
                <a:latin typeface="Lato"/>
                <a:ea typeface="Lato"/>
                <a:cs typeface="Lato"/>
                <a:sym typeface="Lato"/>
              </a:rPr>
              <a:t>Pune and Kolkata shows lower conversion won rate 18.88% and 21.27% respectively</a:t>
            </a: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Overall conversion average won rate on city basis is 22%.</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1836</Words>
  <Application>Microsoft Office PowerPoint</Application>
  <PresentationFormat>Widescreen</PresentationFormat>
  <Paragraphs>370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Lato</vt:lpstr>
      <vt:lpstr>freight-text-pro</vt:lpstr>
      <vt:lpstr>Calibri</vt:lpstr>
      <vt:lpstr>Office Theme</vt:lpstr>
      <vt:lpstr>ASSIGNMENT GUIDELINES</vt:lpstr>
      <vt:lpstr>ASSIGNMENT   Name: Ayush Bansal</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          PART III B : PRESENTINGS FINDINGS Sales Pipeline conversion at a SaaS Startup  Higher Sales Pipeline Converison Won Rate     New Technology and Innovation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cp:lastModifiedBy>Urvashi Bansal</cp:lastModifiedBy>
  <cp:revision>12</cp:revision>
  <dcterms:modified xsi:type="dcterms:W3CDTF">2022-11-27T04:35:50Z</dcterms:modified>
</cp:coreProperties>
</file>