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9" r:id="rId1"/>
  </p:sldMasterIdLst>
  <p:sldIdLst>
    <p:sldId id="275" r:id="rId2"/>
    <p:sldId id="281" r:id="rId3"/>
    <p:sldId id="256" r:id="rId4"/>
    <p:sldId id="259" r:id="rId5"/>
    <p:sldId id="283" r:id="rId6"/>
    <p:sldId id="284" r:id="rId7"/>
    <p:sldId id="285" r:id="rId8"/>
    <p:sldId id="286" r:id="rId9"/>
    <p:sldId id="287" r:id="rId10"/>
    <p:sldId id="288" r:id="rId11"/>
    <p:sldId id="289" r:id="rId12"/>
    <p:sldId id="290" r:id="rId13"/>
    <p:sldId id="291"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1" autoAdjust="0"/>
    <p:restoredTop sz="95806" autoAdjust="0"/>
  </p:normalViewPr>
  <p:slideViewPr>
    <p:cSldViewPr snapToGrid="0">
      <p:cViewPr varScale="1">
        <p:scale>
          <a:sx n="63" d="100"/>
          <a:sy n="63" d="100"/>
        </p:scale>
        <p:origin x="7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165737E-561C-47C1-BEA3-017F3919216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23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490DC-F937-43BF-A756-026D2FB0255D}"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23399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53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73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399642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88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88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60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79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15337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490DC-F937-43BF-A756-026D2FB0255D}"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5737E-561C-47C1-BEA3-017F3919216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43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490DC-F937-43BF-A756-026D2FB0255D}"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39735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490DC-F937-43BF-A756-026D2FB0255D}"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5737E-561C-47C1-BEA3-017F3919216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1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0490DC-F937-43BF-A756-026D2FB0255D}"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65737E-561C-47C1-BEA3-017F3919216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23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490DC-F937-43BF-A756-026D2FB0255D}"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288409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490DC-F937-43BF-A756-026D2FB0255D}"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5737E-561C-47C1-BEA3-017F3919216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4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490DC-F937-43BF-A756-026D2FB0255D}"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5737E-561C-47C1-BEA3-017F39192164}" type="slidenum">
              <a:rPr lang="en-IN" smtClean="0"/>
              <a:t>‹#›</a:t>
            </a:fld>
            <a:endParaRPr lang="en-IN"/>
          </a:p>
        </p:txBody>
      </p:sp>
    </p:spTree>
    <p:extLst>
      <p:ext uri="{BB962C8B-B14F-4D97-AF65-F5344CB8AC3E}">
        <p14:creationId xmlns:p14="http://schemas.microsoft.com/office/powerpoint/2010/main" val="52123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0490DC-F937-43BF-A756-026D2FB0255D}" type="datetimeFigureOut">
              <a:rPr lang="en-IN" smtClean="0"/>
              <a:t>18-05-2023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65737E-561C-47C1-BEA3-017F39192164}" type="slidenum">
              <a:rPr lang="en-IN" smtClean="0"/>
              <a:t>‹#›</a:t>
            </a:fld>
            <a:endParaRPr lang="en-IN"/>
          </a:p>
        </p:txBody>
      </p:sp>
    </p:spTree>
    <p:extLst>
      <p:ext uri="{BB962C8B-B14F-4D97-AF65-F5344CB8AC3E}">
        <p14:creationId xmlns:p14="http://schemas.microsoft.com/office/powerpoint/2010/main" val="3133136357"/>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 id="214748434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77AD-B0B8-907A-F0D6-5BFBF6BD2F41}"/>
              </a:ext>
            </a:extLst>
          </p:cNvPr>
          <p:cNvSpPr>
            <a:spLocks noGrp="1"/>
          </p:cNvSpPr>
          <p:nvPr>
            <p:ph type="ctrTitle"/>
          </p:nvPr>
        </p:nvSpPr>
        <p:spPr>
          <a:xfrm>
            <a:off x="1931107" y="1625599"/>
            <a:ext cx="8329786" cy="2244414"/>
          </a:xfrm>
        </p:spPr>
        <p:txBody>
          <a:bodyPr>
            <a:normAutofit fontScale="90000"/>
          </a:bodyPr>
          <a:lstStyle/>
          <a:p>
            <a:pPr algn="ctr"/>
            <a:br>
              <a:rPr lang="en-US" sz="6600" dirty="0">
                <a:solidFill>
                  <a:schemeClr val="accent1">
                    <a:lumMod val="75000"/>
                  </a:schemeClr>
                </a:solidFill>
                <a:latin typeface="Algerian" panose="04020705040A02060702" pitchFamily="82" charset="0"/>
              </a:rPr>
            </a:br>
            <a:r>
              <a:rPr lang="en-US" sz="6600" dirty="0">
                <a:solidFill>
                  <a:schemeClr val="accent1">
                    <a:lumMod val="75000"/>
                  </a:schemeClr>
                </a:solidFill>
                <a:latin typeface="Algerian" panose="04020705040A02060702" pitchFamily="82" charset="0"/>
              </a:rPr>
              <a:t>Types of SUBSTITUTION CIPHER</a:t>
            </a:r>
            <a:br>
              <a:rPr lang="en-US" sz="6600" dirty="0">
                <a:solidFill>
                  <a:schemeClr val="accent1">
                    <a:lumMod val="75000"/>
                  </a:schemeClr>
                </a:solidFill>
              </a:rPr>
            </a:br>
            <a:endParaRPr lang="en-IN" sz="3600" dirty="0">
              <a:solidFill>
                <a:schemeClr val="accent1">
                  <a:lumMod val="75000"/>
                </a:schemeClr>
              </a:solidFill>
            </a:endParaRPr>
          </a:p>
        </p:txBody>
      </p:sp>
      <p:sp>
        <p:nvSpPr>
          <p:cNvPr id="4" name="Subtitle 3">
            <a:extLst>
              <a:ext uri="{FF2B5EF4-FFF2-40B4-BE49-F238E27FC236}">
                <a16:creationId xmlns:a16="http://schemas.microsoft.com/office/drawing/2014/main" id="{D60601EE-34B7-B5B5-9008-DDF1BC5177CD}"/>
              </a:ext>
            </a:extLst>
          </p:cNvPr>
          <p:cNvSpPr>
            <a:spLocks noGrp="1"/>
          </p:cNvSpPr>
          <p:nvPr>
            <p:ph type="subTitle" idx="1"/>
          </p:nvPr>
        </p:nvSpPr>
        <p:spPr>
          <a:xfrm>
            <a:off x="1936700" y="3870013"/>
            <a:ext cx="7766936" cy="1096899"/>
          </a:xfrm>
        </p:spPr>
        <p:txBody>
          <a:bodyPr>
            <a:normAutofit fontScale="40000" lnSpcReduction="20000"/>
          </a:bodyPr>
          <a:lstStyle/>
          <a:p>
            <a:endParaRPr lang="en-US" dirty="0">
              <a:solidFill>
                <a:srgbClr val="002060"/>
              </a:solidFill>
            </a:endParaRPr>
          </a:p>
          <a:p>
            <a:r>
              <a:rPr lang="en-US" sz="5800" dirty="0">
                <a:solidFill>
                  <a:schemeClr val="accent1">
                    <a:lumMod val="75000"/>
                  </a:schemeClr>
                </a:solidFill>
              </a:rPr>
              <a:t>(</a:t>
            </a:r>
            <a:r>
              <a:rPr lang="en-US" sz="5800" dirty="0" err="1">
                <a:solidFill>
                  <a:schemeClr val="accent1">
                    <a:lumMod val="75000"/>
                  </a:schemeClr>
                </a:solidFill>
              </a:rPr>
              <a:t>Ceaser</a:t>
            </a:r>
            <a:r>
              <a:rPr lang="en-US" sz="5800" dirty="0">
                <a:solidFill>
                  <a:schemeClr val="accent1">
                    <a:lumMod val="75000"/>
                  </a:schemeClr>
                </a:solidFill>
              </a:rPr>
              <a:t> , one-time pad, </a:t>
            </a:r>
            <a:r>
              <a:rPr lang="en-US" sz="5800" dirty="0" err="1">
                <a:solidFill>
                  <a:schemeClr val="accent1">
                    <a:lumMod val="75000"/>
                  </a:schemeClr>
                </a:solidFill>
              </a:rPr>
              <a:t>playfair</a:t>
            </a:r>
            <a:r>
              <a:rPr lang="en-US" sz="5800" dirty="0">
                <a:solidFill>
                  <a:schemeClr val="accent1">
                    <a:lumMod val="75000"/>
                  </a:schemeClr>
                </a:solidFill>
              </a:rPr>
              <a:t> cipher )</a:t>
            </a:r>
            <a:endParaRPr lang="en-US" sz="5800" dirty="0">
              <a:solidFill>
                <a:srgbClr val="002060"/>
              </a:solidFill>
            </a:endParaRPr>
          </a:p>
          <a:p>
            <a:r>
              <a:rPr lang="en-US" dirty="0">
                <a:solidFill>
                  <a:srgbClr val="002060"/>
                </a:solidFill>
              </a:rPr>
              <a:t>                                                                                          </a:t>
            </a:r>
          </a:p>
          <a:p>
            <a:r>
              <a:rPr lang="en-US" dirty="0">
                <a:solidFill>
                  <a:srgbClr val="002060"/>
                </a:solidFill>
              </a:rPr>
              <a:t>                                                                                  </a:t>
            </a:r>
            <a:endParaRPr lang="en-IN" dirty="0">
              <a:solidFill>
                <a:srgbClr val="002060"/>
              </a:solidFill>
            </a:endParaRPr>
          </a:p>
        </p:txBody>
      </p:sp>
    </p:spTree>
    <p:extLst>
      <p:ext uri="{BB962C8B-B14F-4D97-AF65-F5344CB8AC3E}">
        <p14:creationId xmlns:p14="http://schemas.microsoft.com/office/powerpoint/2010/main" val="1509081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194EA-7E29-467E-A3FE-870EE2D96A60}"/>
              </a:ext>
            </a:extLst>
          </p:cNvPr>
          <p:cNvSpPr>
            <a:spLocks noGrp="1"/>
          </p:cNvSpPr>
          <p:nvPr>
            <p:ph idx="1"/>
          </p:nvPr>
        </p:nvSpPr>
        <p:spPr>
          <a:xfrm>
            <a:off x="1612232" y="705853"/>
            <a:ext cx="9440967" cy="6152147"/>
          </a:xfrm>
        </p:spPr>
        <p:txBody>
          <a:bodyPr>
            <a:normAutofit lnSpcReduction="10000"/>
          </a:bodyPr>
          <a:lstStyle/>
          <a:p>
            <a:pPr algn="l">
              <a:lnSpc>
                <a:spcPct val="150000"/>
              </a:lnSpc>
              <a:buFont typeface="Wingdings" panose="05000000000000000000" pitchFamily="2" charset="2"/>
              <a:buChar char="Ø"/>
            </a:pPr>
            <a:r>
              <a:rPr lang="en-US" b="1" i="0" dirty="0">
                <a:solidFill>
                  <a:schemeClr val="tx1"/>
                </a:solidFill>
                <a:effectLst/>
                <a:latin typeface="+mj-lt"/>
              </a:rPr>
              <a:t>Victim Targeting: </a:t>
            </a:r>
            <a:r>
              <a:rPr lang="en-US" b="0" i="0" dirty="0">
                <a:solidFill>
                  <a:schemeClr val="tx1"/>
                </a:solidFill>
                <a:effectLst/>
                <a:latin typeface="+mj-lt"/>
              </a:rPr>
              <a:t>The attacker then selects a target victim, typically a specific network or server, and instructs the compromised handlers to flood the victim's network with a large volume of traffic.</a:t>
            </a:r>
          </a:p>
          <a:p>
            <a:pPr algn="l">
              <a:lnSpc>
                <a:spcPct val="150000"/>
              </a:lnSpc>
              <a:buFont typeface="Wingdings" panose="05000000000000000000" pitchFamily="2" charset="2"/>
              <a:buChar char="Ø"/>
            </a:pPr>
            <a:r>
              <a:rPr lang="en-US" b="1" i="0" dirty="0">
                <a:solidFill>
                  <a:schemeClr val="tx1"/>
                </a:solidFill>
                <a:effectLst/>
                <a:latin typeface="+mj-lt"/>
              </a:rPr>
              <a:t>UDP Flood: </a:t>
            </a:r>
            <a:r>
              <a:rPr lang="en-US" b="0" i="0" dirty="0" err="1">
                <a:solidFill>
                  <a:schemeClr val="tx1"/>
                </a:solidFill>
                <a:effectLst/>
                <a:latin typeface="+mj-lt"/>
              </a:rPr>
              <a:t>Trinoo</a:t>
            </a:r>
            <a:r>
              <a:rPr lang="en-US" b="0" i="0" dirty="0">
                <a:solidFill>
                  <a:schemeClr val="tx1"/>
                </a:solidFill>
                <a:effectLst/>
                <a:latin typeface="+mj-lt"/>
              </a:rPr>
              <a:t> uses User Datagram Protocol (UDP) flood attacks, where a high volume of UDP packets are sent to the victim's network. These packets are often spoofed, meaning they contain forged source IP addresses, making it difficult to trace the attack back to the original source.</a:t>
            </a:r>
          </a:p>
          <a:p>
            <a:pPr algn="l">
              <a:lnSpc>
                <a:spcPct val="150000"/>
              </a:lnSpc>
              <a:buFont typeface="Wingdings" panose="05000000000000000000" pitchFamily="2" charset="2"/>
              <a:buChar char="Ø"/>
            </a:pPr>
            <a:r>
              <a:rPr lang="en-US" b="1" i="0" dirty="0">
                <a:solidFill>
                  <a:schemeClr val="tx1"/>
                </a:solidFill>
                <a:effectLst/>
                <a:latin typeface="+mj-lt"/>
              </a:rPr>
              <a:t>Network Overload: </a:t>
            </a:r>
            <a:r>
              <a:rPr lang="en-US" b="0" i="0" dirty="0">
                <a:solidFill>
                  <a:schemeClr val="tx1"/>
                </a:solidFill>
                <a:effectLst/>
                <a:latin typeface="+mj-lt"/>
              </a:rPr>
              <a:t>The victim's network infrastructure becomes overwhelmed by the flood of UDP packets, consuming its available resources such as bandwidth, processing power, and memory. This results in a significant degradation or complete loss of services for legitimate users.</a:t>
            </a:r>
          </a:p>
          <a:p>
            <a:endParaRPr lang="en-IN" dirty="0"/>
          </a:p>
        </p:txBody>
      </p:sp>
    </p:spTree>
    <p:extLst>
      <p:ext uri="{BB962C8B-B14F-4D97-AF65-F5344CB8AC3E}">
        <p14:creationId xmlns:p14="http://schemas.microsoft.com/office/powerpoint/2010/main" val="367978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A715-4175-7DAA-1FE0-E66EFBFD63A0}"/>
              </a:ext>
            </a:extLst>
          </p:cNvPr>
          <p:cNvSpPr>
            <a:spLocks noGrp="1"/>
          </p:cNvSpPr>
          <p:nvPr>
            <p:ph type="title"/>
          </p:nvPr>
        </p:nvSpPr>
        <p:spPr>
          <a:xfrm>
            <a:off x="1894345" y="624110"/>
            <a:ext cx="8911687" cy="1280890"/>
          </a:xfrm>
        </p:spPr>
        <p:txBody>
          <a:bodyPr/>
          <a:lstStyle/>
          <a:p>
            <a:r>
              <a:rPr lang="en-US" sz="2400" b="1" i="0" dirty="0">
                <a:solidFill>
                  <a:srgbClr val="002060"/>
                </a:solidFill>
                <a:effectLst/>
                <a:latin typeface="Söhne"/>
              </a:rPr>
              <a:t>5. TFN (</a:t>
            </a:r>
            <a:r>
              <a:rPr lang="en-US" sz="2400" b="1" dirty="0">
                <a:solidFill>
                  <a:srgbClr val="002060"/>
                </a:solidFill>
                <a:latin typeface="Söhne"/>
              </a:rPr>
              <a:t>T</a:t>
            </a:r>
            <a:r>
              <a:rPr lang="en-US" sz="2400" b="1" i="0" dirty="0">
                <a:solidFill>
                  <a:srgbClr val="002060"/>
                </a:solidFill>
                <a:effectLst/>
                <a:latin typeface="Söhne"/>
              </a:rPr>
              <a:t>ribal </a:t>
            </a:r>
            <a:r>
              <a:rPr lang="en-US" sz="2400" b="1" dirty="0">
                <a:solidFill>
                  <a:srgbClr val="002060"/>
                </a:solidFill>
                <a:latin typeface="Söhne"/>
              </a:rPr>
              <a:t>F</a:t>
            </a:r>
            <a:r>
              <a:rPr lang="en-US" sz="2400" b="1" i="0" dirty="0">
                <a:solidFill>
                  <a:srgbClr val="002060"/>
                </a:solidFill>
                <a:effectLst/>
                <a:latin typeface="Söhne"/>
              </a:rPr>
              <a:t>lood </a:t>
            </a:r>
            <a:r>
              <a:rPr lang="en-US" sz="2400" b="1" dirty="0">
                <a:solidFill>
                  <a:srgbClr val="002060"/>
                </a:solidFill>
                <a:latin typeface="Söhne"/>
              </a:rPr>
              <a:t>N</a:t>
            </a:r>
            <a:r>
              <a:rPr lang="en-US" sz="2400" b="1" i="0" dirty="0">
                <a:solidFill>
                  <a:srgbClr val="002060"/>
                </a:solidFill>
                <a:effectLst/>
                <a:latin typeface="Söhne"/>
              </a:rPr>
              <a:t>etwork)</a:t>
            </a:r>
            <a:br>
              <a:rPr lang="en-IN" sz="3600" b="1" dirty="0">
                <a:solidFill>
                  <a:srgbClr val="002060"/>
                </a:solidFill>
              </a:rPr>
            </a:br>
            <a:endParaRPr lang="en-IN" dirty="0"/>
          </a:p>
        </p:txBody>
      </p:sp>
      <p:sp>
        <p:nvSpPr>
          <p:cNvPr id="3" name="Content Placeholder 2">
            <a:extLst>
              <a:ext uri="{FF2B5EF4-FFF2-40B4-BE49-F238E27FC236}">
                <a16:creationId xmlns:a16="http://schemas.microsoft.com/office/drawing/2014/main" id="{753EB807-3DCF-F4F0-AACC-183196526EAA}"/>
              </a:ext>
            </a:extLst>
          </p:cNvPr>
          <p:cNvSpPr>
            <a:spLocks noGrp="1"/>
          </p:cNvSpPr>
          <p:nvPr>
            <p:ph idx="1"/>
          </p:nvPr>
        </p:nvSpPr>
        <p:spPr>
          <a:xfrm>
            <a:off x="1894345" y="1208408"/>
            <a:ext cx="9845857" cy="5649592"/>
          </a:xfrm>
        </p:spPr>
        <p:txBody>
          <a:bodyPr>
            <a:normAutofit fontScale="92500" lnSpcReduction="20000"/>
          </a:bodyPr>
          <a:lstStyle/>
          <a:p>
            <a:pPr marL="0" indent="0" algn="l">
              <a:lnSpc>
                <a:spcPct val="150000"/>
              </a:lnSpc>
              <a:buNone/>
            </a:pPr>
            <a:r>
              <a:rPr lang="en-US" b="0" i="0" dirty="0">
                <a:solidFill>
                  <a:schemeClr val="tx1"/>
                </a:solidFill>
                <a:effectLst/>
                <a:latin typeface="+mj-lt"/>
              </a:rPr>
              <a:t>The TFN (Tribal Flood Network) attack was a type of Distributed Denial of Service (DDoS) attack that was prevalent in the late 1990s. It was one of the earliest known DDoS attack methods. The TFN attack leveraged a network of compromised computers, often referred to as a "botnet," to flood a target system with a high volume of malicious traffic.</a:t>
            </a:r>
            <a:endParaRPr lang="en-US" b="1" i="0" dirty="0">
              <a:solidFill>
                <a:schemeClr val="tx1"/>
              </a:solidFill>
              <a:effectLst/>
              <a:latin typeface="+mj-lt"/>
            </a:endParaRPr>
          </a:p>
          <a:p>
            <a:pPr marL="0" indent="0" algn="l">
              <a:lnSpc>
                <a:spcPct val="150000"/>
              </a:lnSpc>
              <a:buNone/>
            </a:pPr>
            <a:r>
              <a:rPr lang="en-US" b="1" i="0" dirty="0">
                <a:solidFill>
                  <a:schemeClr val="tx1"/>
                </a:solidFill>
                <a:effectLst/>
                <a:latin typeface="+mj-lt"/>
              </a:rPr>
              <a:t>Here's a general overview of how the TFN attack typically worked:</a:t>
            </a:r>
          </a:p>
          <a:p>
            <a:pPr algn="l">
              <a:lnSpc>
                <a:spcPct val="150000"/>
              </a:lnSpc>
              <a:buFont typeface="Wingdings" panose="05000000000000000000" pitchFamily="2" charset="2"/>
              <a:buChar char="Ø"/>
            </a:pPr>
            <a:r>
              <a:rPr lang="en-US" b="1" i="0" dirty="0">
                <a:solidFill>
                  <a:schemeClr val="tx1"/>
                </a:solidFill>
                <a:effectLst/>
                <a:latin typeface="+mj-lt"/>
              </a:rPr>
              <a:t>Compromised computers: </a:t>
            </a:r>
            <a:r>
              <a:rPr lang="en-US" b="0" i="0" dirty="0">
                <a:solidFill>
                  <a:schemeClr val="tx1"/>
                </a:solidFill>
                <a:effectLst/>
                <a:latin typeface="+mj-lt"/>
              </a:rPr>
              <a:t>The attacker would infect and control a network of computers by using malware or exploiting vulnerabilities. These compromised computers would become part of the attacker's botnet.</a:t>
            </a:r>
          </a:p>
          <a:p>
            <a:pPr algn="l">
              <a:lnSpc>
                <a:spcPct val="150000"/>
              </a:lnSpc>
              <a:buFont typeface="Wingdings" panose="05000000000000000000" pitchFamily="2" charset="2"/>
              <a:buChar char="Ø"/>
            </a:pPr>
            <a:r>
              <a:rPr lang="en-US" b="1" i="0" dirty="0">
                <a:solidFill>
                  <a:schemeClr val="tx1"/>
                </a:solidFill>
                <a:effectLst/>
                <a:latin typeface="+mj-lt"/>
              </a:rPr>
              <a:t>Command and control: </a:t>
            </a:r>
            <a:r>
              <a:rPr lang="en-US" b="0" i="0" dirty="0">
                <a:solidFill>
                  <a:schemeClr val="tx1"/>
                </a:solidFill>
                <a:effectLst/>
                <a:latin typeface="+mj-lt"/>
              </a:rPr>
              <a:t>The attacker would communicate with the compromised computers, instructing them on the target and the attack parameters.</a:t>
            </a:r>
          </a:p>
          <a:p>
            <a:endParaRPr lang="en-IN" dirty="0"/>
          </a:p>
        </p:txBody>
      </p:sp>
    </p:spTree>
    <p:extLst>
      <p:ext uri="{BB962C8B-B14F-4D97-AF65-F5344CB8AC3E}">
        <p14:creationId xmlns:p14="http://schemas.microsoft.com/office/powerpoint/2010/main" val="264107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23CB6-B05E-9706-7D59-1A514CD2615A}"/>
              </a:ext>
            </a:extLst>
          </p:cNvPr>
          <p:cNvSpPr>
            <a:spLocks noGrp="1"/>
          </p:cNvSpPr>
          <p:nvPr>
            <p:ph idx="1"/>
          </p:nvPr>
        </p:nvSpPr>
        <p:spPr>
          <a:xfrm>
            <a:off x="1706489" y="845104"/>
            <a:ext cx="8915400" cy="6012896"/>
          </a:xfrm>
        </p:spPr>
        <p:txBody>
          <a:bodyPr>
            <a:normAutofit/>
          </a:bodyPr>
          <a:lstStyle/>
          <a:p>
            <a:pPr algn="l">
              <a:lnSpc>
                <a:spcPct val="150000"/>
              </a:lnSpc>
              <a:buFont typeface="Wingdings" panose="05000000000000000000" pitchFamily="2" charset="2"/>
              <a:buChar char="Ø"/>
            </a:pPr>
            <a:r>
              <a:rPr lang="en-US" b="1" i="0" dirty="0">
                <a:solidFill>
                  <a:schemeClr val="tx1"/>
                </a:solidFill>
                <a:effectLst/>
                <a:latin typeface="+mj-lt"/>
              </a:rPr>
              <a:t>Coordinated attack: </a:t>
            </a:r>
            <a:r>
              <a:rPr lang="en-US" b="0" i="0" dirty="0">
                <a:solidFill>
                  <a:schemeClr val="tx1"/>
                </a:solidFill>
                <a:effectLst/>
                <a:latin typeface="+mj-lt"/>
              </a:rPr>
              <a:t>Once the attacker initiated the attack, the compromised computers in the botnet would simultaneously send a flood of network traffic to the target system.</a:t>
            </a:r>
          </a:p>
          <a:p>
            <a:pPr algn="l">
              <a:lnSpc>
                <a:spcPct val="150000"/>
              </a:lnSpc>
              <a:buFont typeface="Wingdings" panose="05000000000000000000" pitchFamily="2" charset="2"/>
              <a:buChar char="Ø"/>
            </a:pPr>
            <a:r>
              <a:rPr lang="en-US" b="1" i="0" dirty="0">
                <a:solidFill>
                  <a:schemeClr val="tx1"/>
                </a:solidFill>
                <a:effectLst/>
                <a:latin typeface="+mj-lt"/>
              </a:rPr>
              <a:t>Denial of Service:</a:t>
            </a:r>
            <a:r>
              <a:rPr lang="en-US" b="0" i="0" dirty="0">
                <a:solidFill>
                  <a:schemeClr val="tx1"/>
                </a:solidFill>
                <a:effectLst/>
                <a:latin typeface="+mj-lt"/>
              </a:rPr>
              <a:t> The high volume of malicious traffic overwhelmed the target system's resources, such as network bandwidth, processing power, or memory. As a result, the target system became unresponsive or inaccessible to legitimate users.</a:t>
            </a:r>
          </a:p>
          <a:p>
            <a:endParaRPr lang="en-IN" dirty="0"/>
          </a:p>
        </p:txBody>
      </p:sp>
    </p:spTree>
    <p:extLst>
      <p:ext uri="{BB962C8B-B14F-4D97-AF65-F5344CB8AC3E}">
        <p14:creationId xmlns:p14="http://schemas.microsoft.com/office/powerpoint/2010/main" val="414359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D3E4-E676-D639-F053-EAD0833E0EBB}"/>
              </a:ext>
            </a:extLst>
          </p:cNvPr>
          <p:cNvSpPr>
            <a:spLocks noGrp="1"/>
          </p:cNvSpPr>
          <p:nvPr>
            <p:ph type="title"/>
          </p:nvPr>
        </p:nvSpPr>
        <p:spPr>
          <a:xfrm>
            <a:off x="1612233" y="293062"/>
            <a:ext cx="10579767" cy="1307432"/>
          </a:xfrm>
        </p:spPr>
        <p:txBody>
          <a:bodyPr>
            <a:normAutofit/>
          </a:bodyPr>
          <a:lstStyle/>
          <a:p>
            <a:pPr algn="ctr"/>
            <a:r>
              <a:rPr lang="en-IN" sz="3000" b="1" dirty="0">
                <a:latin typeface="Bahnschrift" panose="020B0502040204020203" pitchFamily="34" charset="0"/>
              </a:rPr>
              <a:t>Difference Between </a:t>
            </a:r>
            <a:br>
              <a:rPr lang="en-IN" sz="3000" b="1" dirty="0">
                <a:latin typeface="Bahnschrift" panose="020B0502040204020203" pitchFamily="34" charset="0"/>
              </a:rPr>
            </a:br>
            <a:r>
              <a:rPr lang="en-IN" sz="3000" b="1" dirty="0">
                <a:latin typeface="Bahnschrift" panose="020B0502040204020203" pitchFamily="34" charset="0"/>
              </a:rPr>
              <a:t>DOS &amp; DDOS </a:t>
            </a:r>
          </a:p>
        </p:txBody>
      </p:sp>
      <p:graphicFrame>
        <p:nvGraphicFramePr>
          <p:cNvPr id="5" name="Table 5">
            <a:extLst>
              <a:ext uri="{FF2B5EF4-FFF2-40B4-BE49-F238E27FC236}">
                <a16:creationId xmlns:a16="http://schemas.microsoft.com/office/drawing/2014/main" id="{D90C4A76-1DC5-1E39-7999-006F5F34C990}"/>
              </a:ext>
            </a:extLst>
          </p:cNvPr>
          <p:cNvGraphicFramePr>
            <a:graphicFrameLocks noGrp="1"/>
          </p:cNvGraphicFramePr>
          <p:nvPr>
            <p:ph idx="1"/>
            <p:extLst>
              <p:ext uri="{D42A27DB-BD31-4B8C-83A1-F6EECF244321}">
                <p14:modId xmlns:p14="http://schemas.microsoft.com/office/powerpoint/2010/main" val="688022335"/>
              </p:ext>
            </p:extLst>
          </p:nvPr>
        </p:nvGraphicFramePr>
        <p:xfrm>
          <a:off x="2565150" y="1339516"/>
          <a:ext cx="8915400" cy="539817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140764702"/>
                    </a:ext>
                  </a:extLst>
                </a:gridCol>
                <a:gridCol w="4457700">
                  <a:extLst>
                    <a:ext uri="{9D8B030D-6E8A-4147-A177-3AD203B41FA5}">
                      <a16:colId xmlns:a16="http://schemas.microsoft.com/office/drawing/2014/main" val="582894161"/>
                    </a:ext>
                  </a:extLst>
                </a:gridCol>
              </a:tblGrid>
              <a:tr h="1079634">
                <a:tc>
                  <a:txBody>
                    <a:bodyPr/>
                    <a:lstStyle/>
                    <a:p>
                      <a:pPr algn="ctr"/>
                      <a:r>
                        <a:rPr lang="en-IN" sz="2200" dirty="0"/>
                        <a:t>DOS</a:t>
                      </a:r>
                    </a:p>
                    <a:p>
                      <a:pPr algn="ctr"/>
                      <a:r>
                        <a:rPr lang="en-IN" sz="2200" dirty="0"/>
                        <a:t>(Denial-of-Service)</a:t>
                      </a:r>
                    </a:p>
                  </a:txBody>
                  <a:tcPr/>
                </a:tc>
                <a:tc>
                  <a:txBody>
                    <a:bodyPr/>
                    <a:lstStyle/>
                    <a:p>
                      <a:pPr algn="ctr"/>
                      <a:r>
                        <a:rPr lang="en-IN" sz="2200" b="1" dirty="0"/>
                        <a:t>DDOS</a:t>
                      </a:r>
                    </a:p>
                    <a:p>
                      <a:pPr algn="ctr"/>
                      <a:r>
                        <a:rPr lang="en-IN" sz="2200" b="1" dirty="0"/>
                        <a:t>(Distributed Denial-of-Service)</a:t>
                      </a:r>
                    </a:p>
                  </a:txBody>
                  <a:tcPr/>
                </a:tc>
                <a:extLst>
                  <a:ext uri="{0D108BD9-81ED-4DB2-BD59-A6C34878D82A}">
                    <a16:rowId xmlns:a16="http://schemas.microsoft.com/office/drawing/2014/main" val="1447172664"/>
                  </a:ext>
                </a:extLst>
              </a:tr>
              <a:tr h="1079634">
                <a:tc>
                  <a:txBody>
                    <a:bodyPr/>
                    <a:lstStyle/>
                    <a:p>
                      <a:r>
                        <a:rPr lang="en-US" sz="1800" b="0" i="0" kern="1200" dirty="0">
                          <a:solidFill>
                            <a:schemeClr val="dk1"/>
                          </a:solidFill>
                          <a:effectLst/>
                          <a:latin typeface="+mn-lt"/>
                          <a:ea typeface="+mn-ea"/>
                          <a:cs typeface="+mn-cs"/>
                        </a:rPr>
                        <a:t>DOS Stands for Denial of service attack.</a:t>
                      </a:r>
                      <a:endParaRPr lang="en-IN" dirty="0"/>
                    </a:p>
                  </a:txBody>
                  <a:tcPr/>
                </a:tc>
                <a:tc>
                  <a:txBody>
                    <a:bodyPr/>
                    <a:lstStyle/>
                    <a:p>
                      <a:r>
                        <a:rPr lang="en-US" sz="1800" b="0" i="0" kern="1200" dirty="0">
                          <a:solidFill>
                            <a:schemeClr val="dk1"/>
                          </a:solidFill>
                          <a:effectLst/>
                          <a:latin typeface="+mn-lt"/>
                          <a:ea typeface="+mn-ea"/>
                          <a:cs typeface="+mn-cs"/>
                        </a:rPr>
                        <a:t>DDOS Stands for Distributed Denial of service attack.</a:t>
                      </a:r>
                      <a:endParaRPr lang="en-IN" dirty="0"/>
                    </a:p>
                  </a:txBody>
                  <a:tcPr/>
                </a:tc>
                <a:extLst>
                  <a:ext uri="{0D108BD9-81ED-4DB2-BD59-A6C34878D82A}">
                    <a16:rowId xmlns:a16="http://schemas.microsoft.com/office/drawing/2014/main" val="1866198744"/>
                  </a:ext>
                </a:extLst>
              </a:tr>
              <a:tr h="1079634">
                <a:tc>
                  <a:txBody>
                    <a:bodyPr/>
                    <a:lstStyle/>
                    <a:p>
                      <a:r>
                        <a:rPr lang="en-US" sz="1800" b="0" i="0" kern="1200" dirty="0">
                          <a:solidFill>
                            <a:schemeClr val="dk1"/>
                          </a:solidFill>
                          <a:effectLst/>
                          <a:latin typeface="+mn-lt"/>
                          <a:ea typeface="+mn-ea"/>
                          <a:cs typeface="+mn-cs"/>
                        </a:rPr>
                        <a:t>In Dos attack single system targets the victim system.</a:t>
                      </a:r>
                      <a:endParaRPr lang="en-IN" dirty="0"/>
                    </a:p>
                  </a:txBody>
                  <a:tcPr/>
                </a:tc>
                <a:tc>
                  <a:txBody>
                    <a:bodyPr/>
                    <a:lstStyle/>
                    <a:p>
                      <a:r>
                        <a:rPr lang="en-US" sz="1800" b="0" i="0" kern="1200" dirty="0">
                          <a:solidFill>
                            <a:schemeClr val="dk1"/>
                          </a:solidFill>
                          <a:effectLst/>
                          <a:latin typeface="+mn-lt"/>
                          <a:ea typeface="+mn-ea"/>
                          <a:cs typeface="+mn-cs"/>
                        </a:rPr>
                        <a:t>In DDoS multiple systems attacks the victims system.</a:t>
                      </a:r>
                      <a:endParaRPr lang="en-IN" dirty="0"/>
                    </a:p>
                  </a:txBody>
                  <a:tcPr/>
                </a:tc>
                <a:extLst>
                  <a:ext uri="{0D108BD9-81ED-4DB2-BD59-A6C34878D82A}">
                    <a16:rowId xmlns:a16="http://schemas.microsoft.com/office/drawing/2014/main" val="3839591030"/>
                  </a:ext>
                </a:extLst>
              </a:tr>
              <a:tr h="1079634">
                <a:tc>
                  <a:txBody>
                    <a:bodyPr/>
                    <a:lstStyle/>
                    <a:p>
                      <a:r>
                        <a:rPr lang="en-US" sz="1800" b="0" i="0" kern="1200" dirty="0">
                          <a:solidFill>
                            <a:schemeClr val="dk1"/>
                          </a:solidFill>
                          <a:effectLst/>
                          <a:latin typeface="+mn-lt"/>
                          <a:ea typeface="+mn-ea"/>
                          <a:cs typeface="+mn-cs"/>
                        </a:rPr>
                        <a:t>Victim PC is loaded from the packet of data sent from a single location.</a:t>
                      </a:r>
                      <a:endParaRPr lang="en-IN" dirty="0"/>
                    </a:p>
                  </a:txBody>
                  <a:tcPr/>
                </a:tc>
                <a:tc>
                  <a:txBody>
                    <a:bodyPr/>
                    <a:lstStyle/>
                    <a:p>
                      <a:r>
                        <a:rPr lang="en-US" sz="1800" b="0" i="0" kern="1200" dirty="0">
                          <a:solidFill>
                            <a:schemeClr val="dk1"/>
                          </a:solidFill>
                          <a:effectLst/>
                          <a:latin typeface="+mn-lt"/>
                          <a:ea typeface="+mn-ea"/>
                          <a:cs typeface="+mn-cs"/>
                        </a:rPr>
                        <a:t>Victim PC is loaded from the packet of data sent from Multiple location.</a:t>
                      </a:r>
                      <a:endParaRPr lang="en-IN" dirty="0"/>
                    </a:p>
                  </a:txBody>
                  <a:tcPr/>
                </a:tc>
                <a:extLst>
                  <a:ext uri="{0D108BD9-81ED-4DB2-BD59-A6C34878D82A}">
                    <a16:rowId xmlns:a16="http://schemas.microsoft.com/office/drawing/2014/main" val="3793649577"/>
                  </a:ext>
                </a:extLst>
              </a:tr>
              <a:tr h="1079634">
                <a:tc>
                  <a:txBody>
                    <a:bodyPr/>
                    <a:lstStyle/>
                    <a:p>
                      <a:r>
                        <a:rPr lang="en-US" sz="1800" b="0" i="0" kern="1200" dirty="0">
                          <a:solidFill>
                            <a:schemeClr val="dk1"/>
                          </a:solidFill>
                          <a:effectLst/>
                          <a:latin typeface="+mn-lt"/>
                          <a:ea typeface="+mn-ea"/>
                          <a:cs typeface="+mn-cs"/>
                        </a:rPr>
                        <a:t>Dos attack is slower as compared to DDoS.</a:t>
                      </a:r>
                      <a:endParaRPr lang="en-IN" dirty="0"/>
                    </a:p>
                  </a:txBody>
                  <a:tcPr/>
                </a:tc>
                <a:tc>
                  <a:txBody>
                    <a:bodyPr/>
                    <a:lstStyle/>
                    <a:p>
                      <a:r>
                        <a:rPr lang="en-IN" sz="1800" b="0" i="0" kern="1200" dirty="0">
                          <a:solidFill>
                            <a:schemeClr val="dk1"/>
                          </a:solidFill>
                          <a:effectLst/>
                          <a:latin typeface="+mn-lt"/>
                          <a:ea typeface="+mn-ea"/>
                          <a:cs typeface="+mn-cs"/>
                        </a:rPr>
                        <a:t>DDoS attack is faster than Dos Attack.</a:t>
                      </a:r>
                      <a:endParaRPr lang="en-IN" dirty="0"/>
                    </a:p>
                  </a:txBody>
                  <a:tcPr/>
                </a:tc>
                <a:extLst>
                  <a:ext uri="{0D108BD9-81ED-4DB2-BD59-A6C34878D82A}">
                    <a16:rowId xmlns:a16="http://schemas.microsoft.com/office/drawing/2014/main" val="1253176093"/>
                  </a:ext>
                </a:extLst>
              </a:tr>
            </a:tbl>
          </a:graphicData>
        </a:graphic>
      </p:graphicFrame>
    </p:spTree>
    <p:extLst>
      <p:ext uri="{BB962C8B-B14F-4D97-AF65-F5344CB8AC3E}">
        <p14:creationId xmlns:p14="http://schemas.microsoft.com/office/powerpoint/2010/main" val="110805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A6E8AE13-AAB2-7905-FBA8-D73BE24E1F58}"/>
              </a:ext>
            </a:extLst>
          </p:cNvPr>
          <p:cNvGraphicFramePr>
            <a:graphicFrameLocks noGrp="1"/>
          </p:cNvGraphicFramePr>
          <p:nvPr>
            <p:ph idx="1"/>
            <p:extLst>
              <p:ext uri="{D42A27DB-BD31-4B8C-83A1-F6EECF244321}">
                <p14:modId xmlns:p14="http://schemas.microsoft.com/office/powerpoint/2010/main" val="1109937472"/>
              </p:ext>
            </p:extLst>
          </p:nvPr>
        </p:nvGraphicFramePr>
        <p:xfrm>
          <a:off x="2910055" y="862865"/>
          <a:ext cx="8311398" cy="5132270"/>
        </p:xfrm>
        <a:graphic>
          <a:graphicData uri="http://schemas.openxmlformats.org/drawingml/2006/table">
            <a:tbl>
              <a:tblPr firstRow="1" bandRow="1">
                <a:tableStyleId>{5C22544A-7EE6-4342-B048-85BDC9FD1C3A}</a:tableStyleId>
              </a:tblPr>
              <a:tblGrid>
                <a:gridCol w="4155699">
                  <a:extLst>
                    <a:ext uri="{9D8B030D-6E8A-4147-A177-3AD203B41FA5}">
                      <a16:colId xmlns:a16="http://schemas.microsoft.com/office/drawing/2014/main" val="294854893"/>
                    </a:ext>
                  </a:extLst>
                </a:gridCol>
                <a:gridCol w="4155699">
                  <a:extLst>
                    <a:ext uri="{9D8B030D-6E8A-4147-A177-3AD203B41FA5}">
                      <a16:colId xmlns:a16="http://schemas.microsoft.com/office/drawing/2014/main" val="1629316861"/>
                    </a:ext>
                  </a:extLst>
                </a:gridCol>
              </a:tblGrid>
              <a:tr h="1328099">
                <a:tc>
                  <a:txBody>
                    <a:bodyPr/>
                    <a:lstStyle/>
                    <a:p>
                      <a:r>
                        <a:rPr lang="en-US" sz="1800" b="0" i="0" kern="1200" dirty="0">
                          <a:solidFill>
                            <a:schemeClr val="tx1"/>
                          </a:solidFill>
                          <a:effectLst/>
                          <a:latin typeface="+mn-lt"/>
                          <a:ea typeface="+mn-ea"/>
                          <a:cs typeface="+mn-cs"/>
                        </a:rPr>
                        <a:t>Can be blocked easily as only one system is used.</a:t>
                      </a:r>
                      <a:endParaRPr lang="en-IN" dirty="0">
                        <a:solidFill>
                          <a:schemeClr val="tx1"/>
                        </a:solidFill>
                      </a:endParaRPr>
                    </a:p>
                  </a:txBody>
                  <a:tcPr/>
                </a:tc>
                <a:tc>
                  <a:txBody>
                    <a:bodyPr/>
                    <a:lstStyle/>
                    <a:p>
                      <a:r>
                        <a:rPr lang="en-US" sz="1800" b="0" i="0" kern="1200" dirty="0">
                          <a:solidFill>
                            <a:schemeClr val="tx1"/>
                          </a:solidFill>
                          <a:effectLst/>
                          <a:latin typeface="+mn-lt"/>
                          <a:ea typeface="+mn-ea"/>
                          <a:cs typeface="+mn-cs"/>
                        </a:rPr>
                        <a:t>It is difficult to block this attack as multiple devices are sending packets and attacking from multiple locations.</a:t>
                      </a:r>
                      <a:endParaRPr lang="en-IN" dirty="0">
                        <a:solidFill>
                          <a:schemeClr val="tx1"/>
                        </a:solidFill>
                      </a:endParaRPr>
                    </a:p>
                  </a:txBody>
                  <a:tcPr/>
                </a:tc>
                <a:extLst>
                  <a:ext uri="{0D108BD9-81ED-4DB2-BD59-A6C34878D82A}">
                    <a16:rowId xmlns:a16="http://schemas.microsoft.com/office/drawing/2014/main" val="179851051"/>
                  </a:ext>
                </a:extLst>
              </a:tr>
              <a:tr h="1268057">
                <a:tc>
                  <a:txBody>
                    <a:bodyPr/>
                    <a:lstStyle/>
                    <a:p>
                      <a:r>
                        <a:rPr lang="en-US" sz="1800" b="0" i="0" kern="1200" dirty="0">
                          <a:solidFill>
                            <a:schemeClr val="dk1"/>
                          </a:solidFill>
                          <a:effectLst/>
                          <a:latin typeface="+mn-lt"/>
                          <a:ea typeface="+mn-ea"/>
                          <a:cs typeface="+mn-cs"/>
                        </a:rPr>
                        <a:t>In DOS Attack only single device is used with DOS Attack tools.</a:t>
                      </a:r>
                      <a:endParaRPr lang="en-IN" dirty="0"/>
                    </a:p>
                  </a:txBody>
                  <a:tcPr/>
                </a:tc>
                <a:tc>
                  <a:txBody>
                    <a:bodyPr/>
                    <a:lstStyle/>
                    <a:p>
                      <a:r>
                        <a:rPr lang="en-US" sz="1800" b="0" i="0" kern="1200" dirty="0">
                          <a:solidFill>
                            <a:schemeClr val="dk1"/>
                          </a:solidFill>
                          <a:effectLst/>
                          <a:latin typeface="+mn-lt"/>
                          <a:ea typeface="+mn-ea"/>
                          <a:cs typeface="+mn-cs"/>
                        </a:rPr>
                        <a:t>In DDoS </a:t>
                      </a:r>
                      <a:r>
                        <a:rPr lang="en-US" sz="1800" b="0" i="0" kern="1200" dirty="0" err="1">
                          <a:solidFill>
                            <a:schemeClr val="dk1"/>
                          </a:solidFill>
                          <a:effectLst/>
                          <a:latin typeface="+mn-lt"/>
                          <a:ea typeface="+mn-ea"/>
                          <a:cs typeface="+mn-cs"/>
                        </a:rPr>
                        <a:t>attack,The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volumeBots</a:t>
                      </a:r>
                      <a:r>
                        <a:rPr lang="en-US" sz="1800" b="0" i="0" kern="1200" dirty="0">
                          <a:solidFill>
                            <a:schemeClr val="dk1"/>
                          </a:solidFill>
                          <a:effectLst/>
                          <a:latin typeface="+mn-lt"/>
                          <a:ea typeface="+mn-ea"/>
                          <a:cs typeface="+mn-cs"/>
                        </a:rPr>
                        <a:t> are used to attack at the same time.</a:t>
                      </a:r>
                      <a:endParaRPr lang="en-IN" dirty="0"/>
                    </a:p>
                  </a:txBody>
                  <a:tcPr/>
                </a:tc>
                <a:extLst>
                  <a:ext uri="{0D108BD9-81ED-4DB2-BD59-A6C34878D82A}">
                    <a16:rowId xmlns:a16="http://schemas.microsoft.com/office/drawing/2014/main" val="361432718"/>
                  </a:ext>
                </a:extLst>
              </a:tr>
              <a:tr h="1268057">
                <a:tc>
                  <a:txBody>
                    <a:bodyPr/>
                    <a:lstStyle/>
                    <a:p>
                      <a:r>
                        <a:rPr lang="en-US" sz="1800" b="0" i="0" kern="1200" dirty="0">
                          <a:solidFill>
                            <a:schemeClr val="dk1"/>
                          </a:solidFill>
                          <a:effectLst/>
                          <a:latin typeface="+mn-lt"/>
                          <a:ea typeface="+mn-ea"/>
                          <a:cs typeface="+mn-cs"/>
                        </a:rPr>
                        <a:t>DOS Attacks are Easy to trace.</a:t>
                      </a:r>
                      <a:endParaRPr lang="en-IN" dirty="0"/>
                    </a:p>
                  </a:txBody>
                  <a:tcPr/>
                </a:tc>
                <a:tc>
                  <a:txBody>
                    <a:bodyPr/>
                    <a:lstStyle/>
                    <a:p>
                      <a:r>
                        <a:rPr lang="en-US" sz="1800" b="0" i="0" kern="1200" dirty="0">
                          <a:solidFill>
                            <a:schemeClr val="dk1"/>
                          </a:solidFill>
                          <a:effectLst/>
                          <a:latin typeface="+mn-lt"/>
                          <a:ea typeface="+mn-ea"/>
                          <a:cs typeface="+mn-cs"/>
                        </a:rPr>
                        <a:t>DDOS Attacks are Difficult to trace.</a:t>
                      </a:r>
                      <a:endParaRPr lang="en-IN" dirty="0"/>
                    </a:p>
                  </a:txBody>
                  <a:tcPr/>
                </a:tc>
                <a:extLst>
                  <a:ext uri="{0D108BD9-81ED-4DB2-BD59-A6C34878D82A}">
                    <a16:rowId xmlns:a16="http://schemas.microsoft.com/office/drawing/2014/main" val="2607879855"/>
                  </a:ext>
                </a:extLst>
              </a:tr>
              <a:tr h="1268057">
                <a:tc>
                  <a:txBody>
                    <a:bodyPr/>
                    <a:lstStyle/>
                    <a:p>
                      <a:r>
                        <a:rPr lang="en-US" sz="1800" b="0" i="0" kern="1200" dirty="0">
                          <a:solidFill>
                            <a:schemeClr val="dk1"/>
                          </a:solidFill>
                          <a:effectLst/>
                          <a:latin typeface="+mn-lt"/>
                          <a:ea typeface="+mn-ea"/>
                          <a:cs typeface="+mn-cs"/>
                        </a:rPr>
                        <a:t>Volume of traffic in the Dos attack is less as compared to </a:t>
                      </a:r>
                      <a:r>
                        <a:rPr lang="en-US" sz="1800" b="0" i="0" kern="1200" dirty="0" err="1">
                          <a:solidFill>
                            <a:schemeClr val="dk1"/>
                          </a:solidFill>
                          <a:effectLst/>
                          <a:latin typeface="+mn-lt"/>
                          <a:ea typeface="+mn-ea"/>
                          <a:cs typeface="+mn-cs"/>
                        </a:rPr>
                        <a:t>DDos</a:t>
                      </a:r>
                      <a:r>
                        <a:rPr lang="en-US" sz="1800" b="0" i="0" kern="1200" dirty="0">
                          <a:solidFill>
                            <a:schemeClr val="dk1"/>
                          </a:solidFill>
                          <a:effectLst/>
                          <a:latin typeface="+mn-lt"/>
                          <a:ea typeface="+mn-ea"/>
                          <a:cs typeface="+mn-cs"/>
                        </a:rPr>
                        <a:t>.</a:t>
                      </a:r>
                      <a:endParaRPr lang="en-IN" dirty="0"/>
                    </a:p>
                  </a:txBody>
                  <a:tcPr/>
                </a:tc>
                <a:tc>
                  <a:txBody>
                    <a:bodyPr/>
                    <a:lstStyle/>
                    <a:p>
                      <a:r>
                        <a:rPr lang="en-US" sz="1800" b="0" i="0" kern="1200" dirty="0">
                          <a:solidFill>
                            <a:schemeClr val="dk1"/>
                          </a:solidFill>
                          <a:effectLst/>
                          <a:latin typeface="+mn-lt"/>
                          <a:ea typeface="+mn-ea"/>
                          <a:cs typeface="+mn-cs"/>
                        </a:rPr>
                        <a:t>DDoS attacks allow the attacker to send massive volumes of traffic to the victim network.</a:t>
                      </a:r>
                      <a:endParaRPr lang="en-IN" dirty="0"/>
                    </a:p>
                  </a:txBody>
                  <a:tcPr/>
                </a:tc>
                <a:extLst>
                  <a:ext uri="{0D108BD9-81ED-4DB2-BD59-A6C34878D82A}">
                    <a16:rowId xmlns:a16="http://schemas.microsoft.com/office/drawing/2014/main" val="418009927"/>
                  </a:ext>
                </a:extLst>
              </a:tr>
            </a:tbl>
          </a:graphicData>
        </a:graphic>
      </p:graphicFrame>
    </p:spTree>
    <p:extLst>
      <p:ext uri="{BB962C8B-B14F-4D97-AF65-F5344CB8AC3E}">
        <p14:creationId xmlns:p14="http://schemas.microsoft.com/office/powerpoint/2010/main" val="107017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02F3-A27C-500E-A2F9-CF353DFB573E}"/>
              </a:ext>
            </a:extLst>
          </p:cNvPr>
          <p:cNvSpPr>
            <a:spLocks noGrp="1"/>
          </p:cNvSpPr>
          <p:nvPr>
            <p:ph type="title"/>
          </p:nvPr>
        </p:nvSpPr>
        <p:spPr>
          <a:xfrm>
            <a:off x="1624946" y="1263048"/>
            <a:ext cx="8596668" cy="1320800"/>
          </a:xfrm>
        </p:spPr>
        <p:txBody>
          <a:bodyPr>
            <a:normAutofit/>
          </a:bodyPr>
          <a:lstStyle/>
          <a:p>
            <a:pPr algn="ctr"/>
            <a:r>
              <a:rPr lang="en-US" sz="4500" b="1" dirty="0">
                <a:latin typeface="Arial Black" panose="020B0A04020102020204" pitchFamily="34" charset="0"/>
              </a:rPr>
              <a:t>CONTENT</a:t>
            </a:r>
            <a:endParaRPr lang="en-IN" sz="45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40B478E-3380-2D38-F17D-80AACABDBCFC}"/>
              </a:ext>
            </a:extLst>
          </p:cNvPr>
          <p:cNvSpPr>
            <a:spLocks noGrp="1"/>
          </p:cNvSpPr>
          <p:nvPr>
            <p:ph idx="1"/>
          </p:nvPr>
        </p:nvSpPr>
        <p:spPr>
          <a:xfrm>
            <a:off x="1358054" y="2475549"/>
            <a:ext cx="8596668" cy="3880773"/>
          </a:xfrm>
        </p:spPr>
        <p:txBody>
          <a:bodyPr>
            <a:normAutofit/>
          </a:bodyPr>
          <a:lstStyle/>
          <a:p>
            <a:pPr algn="ctr">
              <a:lnSpc>
                <a:spcPct val="150000"/>
              </a:lnSpc>
              <a:buFont typeface="Wingdings" panose="05000000000000000000" pitchFamily="2" charset="2"/>
              <a:buChar char="q"/>
            </a:pPr>
            <a:r>
              <a:rPr lang="en-US" sz="2800" dirty="0">
                <a:latin typeface="Cambria" panose="02040503050406030204" pitchFamily="18" charset="0"/>
                <a:ea typeface="Cambria" panose="02040503050406030204" pitchFamily="18" charset="0"/>
              </a:rPr>
              <a:t>What is substitution cipher?</a:t>
            </a:r>
          </a:p>
          <a:p>
            <a:pPr algn="ctr">
              <a:lnSpc>
                <a:spcPct val="150000"/>
              </a:lnSpc>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Three types of substitution cipher !</a:t>
            </a:r>
            <a:r>
              <a:rPr lang="en-US" sz="2800" dirty="0">
                <a:latin typeface="Cambria" panose="02040503050406030204" pitchFamily="18" charset="0"/>
                <a:ea typeface="Cambria" panose="02040503050406030204" pitchFamily="18" charset="0"/>
              </a:rPr>
              <a:t>!</a:t>
            </a:r>
            <a:endParaRPr lang="en-US" sz="2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938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E8828D-CBD4-AA6C-746D-34F9BA4D0E22}"/>
              </a:ext>
            </a:extLst>
          </p:cNvPr>
          <p:cNvSpPr>
            <a:spLocks noGrp="1"/>
          </p:cNvSpPr>
          <p:nvPr>
            <p:ph type="ctrTitle"/>
          </p:nvPr>
        </p:nvSpPr>
        <p:spPr>
          <a:xfrm>
            <a:off x="1048138" y="597484"/>
            <a:ext cx="9144000" cy="73492"/>
          </a:xfrm>
        </p:spPr>
        <p:txBody>
          <a:bodyPr>
            <a:noAutofit/>
          </a:bodyPr>
          <a:lstStyle/>
          <a:p>
            <a:pPr algn="ctr"/>
            <a:r>
              <a:rPr lang="en-IN" sz="3200" b="0" i="0" dirty="0">
                <a:solidFill>
                  <a:srgbClr val="424242"/>
                </a:solidFill>
                <a:effectLst/>
                <a:latin typeface="Bahnschrift Condensed" panose="020B0502040204020203" pitchFamily="34" charset="0"/>
              </a:rPr>
              <a:t>Substitution Cipher</a:t>
            </a:r>
          </a:p>
        </p:txBody>
      </p:sp>
      <p:sp>
        <p:nvSpPr>
          <p:cNvPr id="9" name="Content Placeholder 8">
            <a:extLst>
              <a:ext uri="{FF2B5EF4-FFF2-40B4-BE49-F238E27FC236}">
                <a16:creationId xmlns:a16="http://schemas.microsoft.com/office/drawing/2014/main" id="{7D0CF2B8-D1EB-814A-6981-62DF89021B80}"/>
              </a:ext>
            </a:extLst>
          </p:cNvPr>
          <p:cNvSpPr>
            <a:spLocks noGrp="1"/>
          </p:cNvSpPr>
          <p:nvPr>
            <p:ph type="subTitle" idx="1"/>
          </p:nvPr>
        </p:nvSpPr>
        <p:spPr>
          <a:xfrm>
            <a:off x="2458720" y="1513840"/>
            <a:ext cx="7284720" cy="3850640"/>
          </a:xfrm>
        </p:spPr>
        <p:txBody>
          <a:bodyPr>
            <a:normAutofit fontScale="62500" lnSpcReduction="20000"/>
          </a:bodyPr>
          <a:lstStyle/>
          <a:p>
            <a:pPr marL="0" indent="0" algn="l">
              <a:buNone/>
            </a:pPr>
            <a:endParaRPr lang="en-US" sz="3000" b="0" i="0" dirty="0">
              <a:solidFill>
                <a:srgbClr val="374151"/>
              </a:solidFill>
              <a:effectLst/>
              <a:latin typeface="Arial" panose="020B0604020202020204" pitchFamily="34" charset="0"/>
              <a:cs typeface="Arial" panose="020B0604020202020204" pitchFamily="34" charset="0"/>
            </a:endParaRPr>
          </a:p>
          <a:p>
            <a:pPr marL="0" indent="0" algn="l">
              <a:buNone/>
            </a:pPr>
            <a:r>
              <a:rPr lang="en-US" sz="4300" b="0" i="0" dirty="0">
                <a:solidFill>
                  <a:srgbClr val="374151"/>
                </a:solidFill>
                <a:effectLst/>
                <a:latin typeface="Arial" panose="020B0604020202020204" pitchFamily="34" charset="0"/>
                <a:cs typeface="Arial" panose="020B0604020202020204" pitchFamily="34" charset="0"/>
              </a:rPr>
              <a:t>A substitution cipher is a method of encryption where each letter in the plaintext (original message) is replaced with another letter or symbol according to a predetermined substitution key. The key specifies the mapping between the original letters and their corresponding replacements. This technique is a form of symmetric encryption because the same key is used for both encryption and decryption.</a:t>
            </a:r>
            <a:endParaRPr lang="en-IN" sz="43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766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13C208-FDAD-7B79-0A06-62F553F3E8CA}"/>
              </a:ext>
            </a:extLst>
          </p:cNvPr>
          <p:cNvSpPr txBox="1"/>
          <p:nvPr/>
        </p:nvSpPr>
        <p:spPr>
          <a:xfrm>
            <a:off x="965200" y="920621"/>
            <a:ext cx="9656709" cy="9017853"/>
          </a:xfrm>
          <a:prstGeom prst="rect">
            <a:avLst/>
          </a:prstGeom>
          <a:noFill/>
        </p:spPr>
        <p:txBody>
          <a:bodyPr wrap="square">
            <a:spAutoFit/>
          </a:bodyPr>
          <a:lstStyle/>
          <a:p>
            <a:pPr algn="ctr"/>
            <a:r>
              <a:rPr lang="en-IN" sz="4000" b="0" i="0" dirty="0">
                <a:solidFill>
                  <a:srgbClr val="424242"/>
                </a:solidFill>
                <a:effectLst/>
                <a:latin typeface="Brush Script MT" panose="03060802040406070304" pitchFamily="66" charset="0"/>
              </a:rPr>
              <a:t>Caesar Cipher</a:t>
            </a:r>
          </a:p>
          <a:p>
            <a:endParaRPr lang="en-IN" sz="4000" dirty="0">
              <a:solidFill>
                <a:srgbClr val="424242"/>
              </a:solidFill>
              <a:latin typeface="Brush Script MT" panose="03060802040406070304" pitchFamily="66" charset="0"/>
            </a:endParaRPr>
          </a:p>
          <a:p>
            <a:endParaRPr lang="en-US" sz="2000" b="0" i="0" dirty="0">
              <a:solidFill>
                <a:srgbClr val="424242"/>
              </a:solidFill>
              <a:effectLst/>
              <a:latin typeface="Verdana" panose="020B0604030504040204" pitchFamily="34" charset="0"/>
            </a:endParaRPr>
          </a:p>
          <a:p>
            <a:r>
              <a:rPr lang="en-US" sz="2800" b="0" i="0" dirty="0">
                <a:solidFill>
                  <a:srgbClr val="424242"/>
                </a:solidFill>
                <a:effectLst/>
                <a:latin typeface="Times New Roman" panose="02020603050405020304" pitchFamily="18" charset="0"/>
                <a:cs typeface="Times New Roman" panose="02020603050405020304" pitchFamily="18" charset="0"/>
              </a:rPr>
              <a:t>A Caesar cipher is one of the simplest and most well-known encryption techniques.</a:t>
            </a:r>
          </a:p>
          <a:p>
            <a:endParaRPr lang="en-US" sz="2800" dirty="0">
              <a:solidFill>
                <a:srgbClr val="424242"/>
              </a:solidFill>
              <a:latin typeface="Times New Roman" panose="02020603050405020304" pitchFamily="18" charset="0"/>
              <a:cs typeface="Times New Roman" panose="02020603050405020304" pitchFamily="18" charset="0"/>
            </a:endParaRPr>
          </a:p>
          <a:p>
            <a:r>
              <a:rPr lang="en-US" sz="2800" b="0" i="0" dirty="0">
                <a:solidFill>
                  <a:srgbClr val="424242"/>
                </a:solidFill>
                <a:effectLst/>
                <a:latin typeface="Times New Roman" panose="02020603050405020304" pitchFamily="18" charset="0"/>
                <a:cs typeface="Times New Roman" panose="02020603050405020304" pitchFamily="18" charset="0"/>
              </a:rPr>
              <a:t>Named after Julius Caesar, it is one of the oldest types of ciphers and is based on the simplest monoalphabetic cipher. It is considered a weak method of cryptography, as it is easy to decode the message owing to its minimum security techniques</a:t>
            </a:r>
            <a:r>
              <a:rPr lang="en-US" sz="2000" b="0" i="0" dirty="0">
                <a:solidFill>
                  <a:srgbClr val="424242"/>
                </a:solidFill>
                <a:effectLst/>
                <a:latin typeface="Verdana" panose="020B0604030504040204" pitchFamily="34" charset="0"/>
              </a:rPr>
              <a:t>.</a:t>
            </a:r>
          </a:p>
          <a:p>
            <a:endParaRPr lang="en-US" sz="2000" dirty="0">
              <a:solidFill>
                <a:srgbClr val="424242"/>
              </a:solidFill>
              <a:latin typeface="Verdana" panose="020B0604030504040204" pitchFamily="34" charset="0"/>
            </a:endParaRPr>
          </a:p>
          <a:p>
            <a:endParaRPr lang="en-US" sz="2000" b="0" i="0" dirty="0">
              <a:solidFill>
                <a:srgbClr val="424242"/>
              </a:solidFill>
              <a:effectLst/>
              <a:latin typeface="Verdana" panose="020B0604030504040204" pitchFamily="34" charset="0"/>
            </a:endParaRPr>
          </a:p>
          <a:p>
            <a:endParaRPr lang="en-IN" sz="2000" b="0" i="0" dirty="0">
              <a:solidFill>
                <a:srgbClr val="424242"/>
              </a:solidFill>
              <a:effectLst/>
              <a:latin typeface="Brush Script MT" panose="03060802040406070304" pitchFamily="66" charset="0"/>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a:p>
            <a:pPr algn="l"/>
            <a:endParaRPr lang="en-US" sz="1600" dirty="0"/>
          </a:p>
          <a:p>
            <a:pPr algn="l"/>
            <a:endParaRPr lang="en-US" sz="1600" b="0" i="0" dirty="0">
              <a:effectLst/>
            </a:endParaRPr>
          </a:p>
        </p:txBody>
      </p:sp>
    </p:spTree>
    <p:extLst>
      <p:ext uri="{BB962C8B-B14F-4D97-AF65-F5344CB8AC3E}">
        <p14:creationId xmlns:p14="http://schemas.microsoft.com/office/powerpoint/2010/main" val="417562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3C3C7-68AC-FAE1-F859-FB3A65623A60}"/>
              </a:ext>
            </a:extLst>
          </p:cNvPr>
          <p:cNvSpPr>
            <a:spLocks noGrp="1"/>
          </p:cNvSpPr>
          <p:nvPr>
            <p:ph idx="1"/>
          </p:nvPr>
        </p:nvSpPr>
        <p:spPr>
          <a:xfrm>
            <a:off x="1721111" y="1195106"/>
            <a:ext cx="8915400" cy="5108231"/>
          </a:xfrm>
        </p:spPr>
        <p:txBody>
          <a:bodyPr>
            <a:normAutofit fontScale="85000" lnSpcReduction="10000"/>
          </a:bodyPr>
          <a:lstStyle/>
          <a:p>
            <a:pPr marL="0" indent="0">
              <a:buNone/>
            </a:pPr>
            <a:r>
              <a:rPr lang="en-US" sz="2600" b="0" i="0" dirty="0">
                <a:solidFill>
                  <a:srgbClr val="374151"/>
                </a:solidFill>
                <a:effectLst/>
                <a:latin typeface="Sitka Display Semibold" pitchFamily="2" charset="0"/>
              </a:rPr>
              <a:t>In a Caesar cipher, each letter in the plaintext is shifted a certain number of positions down the alphabet. For example, with a shift of 3, "A" would be replaced by "D," "B" by "E," and so on. When reaching the end of the alphabet, the counting wraps around to the beginning.</a:t>
            </a:r>
          </a:p>
          <a:p>
            <a:pPr marL="0" indent="0" algn="l">
              <a:buNone/>
            </a:pPr>
            <a:endParaRPr lang="en-US" sz="2500" b="0" i="0" dirty="0">
              <a:solidFill>
                <a:srgbClr val="374151"/>
              </a:solidFill>
              <a:effectLst/>
              <a:latin typeface="Bell MT" panose="02020503060305020303" pitchFamily="18" charset="0"/>
            </a:endParaRPr>
          </a:p>
          <a:p>
            <a:pPr marL="0" indent="0" algn="l">
              <a:buNone/>
            </a:pPr>
            <a:r>
              <a:rPr lang="en-US" sz="2500" b="0" i="0" dirty="0">
                <a:solidFill>
                  <a:srgbClr val="374151"/>
                </a:solidFill>
                <a:effectLst/>
                <a:latin typeface="Bell MT" panose="02020503060305020303" pitchFamily="18" charset="0"/>
              </a:rPr>
              <a:t>Here's an example to illustrate the process:</a:t>
            </a:r>
          </a:p>
          <a:p>
            <a:pPr algn="l"/>
            <a:r>
              <a:rPr lang="en-US" sz="2500" b="0" i="0" dirty="0">
                <a:solidFill>
                  <a:srgbClr val="374151"/>
                </a:solidFill>
                <a:effectLst/>
                <a:latin typeface="Bell MT" panose="02020503060305020303" pitchFamily="18" charset="0"/>
              </a:rPr>
              <a:t>Plaintext: HELLO Shift: 3</a:t>
            </a:r>
          </a:p>
          <a:p>
            <a:pPr algn="l"/>
            <a:r>
              <a:rPr lang="en-US" sz="2500" b="0" i="0" dirty="0">
                <a:solidFill>
                  <a:srgbClr val="374151"/>
                </a:solidFill>
                <a:effectLst/>
                <a:latin typeface="Bell MT" panose="02020503060305020303" pitchFamily="18" charset="0"/>
              </a:rPr>
              <a:t>To encrypt the plaintext "HELLO" using a Caesar cipher with a shift of 3, we start by looking at the first letter, "H." We shift it three positions down the alphabet, so it becomes "K." The next letter, "E," also gets shifted three positions and becomes "H." The same process is applied to the remaining letters:</a:t>
            </a:r>
          </a:p>
          <a:p>
            <a:pPr algn="l"/>
            <a:r>
              <a:rPr lang="en-US" sz="2500" b="0" i="0" dirty="0">
                <a:solidFill>
                  <a:srgbClr val="374151"/>
                </a:solidFill>
                <a:effectLst/>
                <a:latin typeface="Bell MT" panose="02020503060305020303" pitchFamily="18" charset="0"/>
              </a:rPr>
              <a:t>Plaintext: H E L </a:t>
            </a:r>
            <a:r>
              <a:rPr lang="en-US" sz="2500" b="0" i="0" dirty="0" err="1">
                <a:solidFill>
                  <a:srgbClr val="374151"/>
                </a:solidFill>
                <a:effectLst/>
                <a:latin typeface="Bell MT" panose="02020503060305020303" pitchFamily="18" charset="0"/>
              </a:rPr>
              <a:t>L</a:t>
            </a:r>
            <a:r>
              <a:rPr lang="en-US" sz="2500" b="0" i="0" dirty="0">
                <a:solidFill>
                  <a:srgbClr val="374151"/>
                </a:solidFill>
                <a:effectLst/>
                <a:latin typeface="Bell MT" panose="02020503060305020303" pitchFamily="18" charset="0"/>
              </a:rPr>
              <a:t> O Shifted by 3: K H O </a:t>
            </a:r>
            <a:r>
              <a:rPr lang="en-US" sz="2500" b="0" i="0" dirty="0" err="1">
                <a:solidFill>
                  <a:srgbClr val="374151"/>
                </a:solidFill>
                <a:effectLst/>
                <a:latin typeface="Bell MT" panose="02020503060305020303" pitchFamily="18" charset="0"/>
              </a:rPr>
              <a:t>O</a:t>
            </a:r>
            <a:r>
              <a:rPr lang="en-US" sz="2500" b="0" i="0" dirty="0">
                <a:solidFill>
                  <a:srgbClr val="374151"/>
                </a:solidFill>
                <a:effectLst/>
                <a:latin typeface="Bell MT" panose="02020503060305020303" pitchFamily="18" charset="0"/>
              </a:rPr>
              <a:t> R</a:t>
            </a:r>
          </a:p>
          <a:p>
            <a:pPr algn="l"/>
            <a:r>
              <a:rPr lang="en-US" sz="2500" b="0" i="0" dirty="0">
                <a:solidFill>
                  <a:srgbClr val="374151"/>
                </a:solidFill>
                <a:effectLst/>
                <a:latin typeface="Bell MT" panose="02020503060305020303" pitchFamily="18" charset="0"/>
              </a:rPr>
              <a:t>The encrypted message, or ciphertext, is "KHOOR."</a:t>
            </a:r>
          </a:p>
          <a:p>
            <a:pPr marL="0" indent="0">
              <a:buNone/>
            </a:pPr>
            <a:endParaRPr lang="en-IN" b="1" dirty="0">
              <a:solidFill>
                <a:schemeClr val="tx1"/>
              </a:solidFill>
              <a:latin typeface="+mj-lt"/>
            </a:endParaRPr>
          </a:p>
        </p:txBody>
      </p:sp>
    </p:spTree>
    <p:extLst>
      <p:ext uri="{BB962C8B-B14F-4D97-AF65-F5344CB8AC3E}">
        <p14:creationId xmlns:p14="http://schemas.microsoft.com/office/powerpoint/2010/main" val="20210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FB2EF2-F6A9-9384-CAE1-BDE54D528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863600"/>
            <a:ext cx="9550399" cy="4450080"/>
          </a:xfrm>
        </p:spPr>
      </p:pic>
    </p:spTree>
    <p:extLst>
      <p:ext uri="{BB962C8B-B14F-4D97-AF65-F5344CB8AC3E}">
        <p14:creationId xmlns:p14="http://schemas.microsoft.com/office/powerpoint/2010/main" val="392725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D8D52BE-B66A-7DD0-E35D-91D724FCA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040" y="1623378"/>
            <a:ext cx="7254239" cy="1304925"/>
          </a:xfrm>
        </p:spPr>
      </p:pic>
      <p:pic>
        <p:nvPicPr>
          <p:cNvPr id="11" name="Picture 10">
            <a:extLst>
              <a:ext uri="{FF2B5EF4-FFF2-40B4-BE49-F238E27FC236}">
                <a16:creationId xmlns:a16="http://schemas.microsoft.com/office/drawing/2014/main" id="{20344748-6F7F-DF78-A87B-06BEFE867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040" y="3772852"/>
            <a:ext cx="7254239" cy="1461770"/>
          </a:xfrm>
          <a:prstGeom prst="rect">
            <a:avLst/>
          </a:prstGeom>
        </p:spPr>
      </p:pic>
    </p:spTree>
    <p:extLst>
      <p:ext uri="{BB962C8B-B14F-4D97-AF65-F5344CB8AC3E}">
        <p14:creationId xmlns:p14="http://schemas.microsoft.com/office/powerpoint/2010/main" val="60954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4A8CC-44CB-59B2-CF07-60B7B9ECEDA1}"/>
              </a:ext>
            </a:extLst>
          </p:cNvPr>
          <p:cNvSpPr>
            <a:spLocks noGrp="1"/>
          </p:cNvSpPr>
          <p:nvPr>
            <p:ph idx="1"/>
          </p:nvPr>
        </p:nvSpPr>
        <p:spPr>
          <a:xfrm>
            <a:off x="1610339" y="329878"/>
            <a:ext cx="10204672" cy="6528122"/>
          </a:xfrm>
        </p:spPr>
        <p:txBody>
          <a:bodyPr>
            <a:normAutofit fontScale="25000" lnSpcReduction="20000"/>
          </a:bodyPr>
          <a:lstStyle/>
          <a:p>
            <a:pPr algn="l">
              <a:lnSpc>
                <a:spcPct val="170000"/>
              </a:lnSpc>
              <a:buFont typeface="Wingdings" panose="05000000000000000000" pitchFamily="2" charset="2"/>
              <a:buChar char="Ø"/>
            </a:pPr>
            <a:r>
              <a:rPr lang="en-US" sz="7200" b="1" i="0" dirty="0">
                <a:solidFill>
                  <a:schemeClr val="tx1"/>
                </a:solidFill>
                <a:effectLst/>
                <a:latin typeface="+mj-lt"/>
              </a:rPr>
              <a:t>Amplification and Spoofing: </a:t>
            </a:r>
            <a:r>
              <a:rPr lang="en-US" sz="7200" b="0" i="0" dirty="0">
                <a:solidFill>
                  <a:schemeClr val="tx1"/>
                </a:solidFill>
                <a:effectLst/>
                <a:latin typeface="+mj-lt"/>
              </a:rPr>
              <a:t>In a UDP flood attack, the attacker typically spoofs the source IP address of the UDP packets, making them appear to come from various source IP addresses. This makes it harder to trace the origin of the attack. The attacker may also utilize botnets (networks of compromised devices) to distribute the attack traffic.</a:t>
            </a:r>
          </a:p>
          <a:p>
            <a:pPr algn="l">
              <a:lnSpc>
                <a:spcPct val="170000"/>
              </a:lnSpc>
              <a:buFont typeface="Wingdings" panose="05000000000000000000" pitchFamily="2" charset="2"/>
              <a:buChar char="Ø"/>
            </a:pPr>
            <a:r>
              <a:rPr lang="en-US" sz="7200" b="1" i="0" dirty="0">
                <a:solidFill>
                  <a:schemeClr val="tx1"/>
                </a:solidFill>
                <a:effectLst/>
                <a:latin typeface="+mj-lt"/>
              </a:rPr>
              <a:t>Flood of UDP Packets: </a:t>
            </a:r>
            <a:r>
              <a:rPr lang="en-US" sz="7200" b="0" i="0" dirty="0">
                <a:solidFill>
                  <a:schemeClr val="tx1"/>
                </a:solidFill>
                <a:effectLst/>
                <a:latin typeface="+mj-lt"/>
              </a:rPr>
              <a:t>The attacker sends a high volume of UDP packets to the target server or network, targeting specific ports or sending packets to random ports. Since UDP does not have built-in mechanisms for flow control or congestion control, the target system has limited means to handle and process the flood of incoming UDP packets.</a:t>
            </a:r>
          </a:p>
          <a:p>
            <a:pPr algn="l">
              <a:lnSpc>
                <a:spcPct val="170000"/>
              </a:lnSpc>
              <a:buFont typeface="Wingdings" panose="05000000000000000000" pitchFamily="2" charset="2"/>
              <a:buChar char="Ø"/>
            </a:pPr>
            <a:r>
              <a:rPr lang="en-US" sz="7200" b="1" i="0" dirty="0">
                <a:solidFill>
                  <a:schemeClr val="tx1"/>
                </a:solidFill>
                <a:effectLst/>
                <a:latin typeface="+mj-lt"/>
              </a:rPr>
              <a:t>Resource Exhaustion: </a:t>
            </a:r>
            <a:r>
              <a:rPr lang="en-US" sz="7200" b="0" i="0" dirty="0">
                <a:solidFill>
                  <a:schemeClr val="tx1"/>
                </a:solidFill>
                <a:effectLst/>
                <a:latin typeface="+mj-lt"/>
              </a:rPr>
              <a:t>As the target server or network receives the flood of UDP packets, its resources become overwhelmed. The system may struggle to process and handle the excessive volume of incoming packets, leading to network congestion, high CPU or memory utilization, or even crashes.</a:t>
            </a:r>
          </a:p>
          <a:p>
            <a:endParaRPr lang="en-IN" dirty="0"/>
          </a:p>
        </p:txBody>
      </p:sp>
    </p:spTree>
    <p:extLst>
      <p:ext uri="{BB962C8B-B14F-4D97-AF65-F5344CB8AC3E}">
        <p14:creationId xmlns:p14="http://schemas.microsoft.com/office/powerpoint/2010/main" val="303119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BD31-8F8B-FE4F-CD85-F4AD2A9C2DFD}"/>
              </a:ext>
            </a:extLst>
          </p:cNvPr>
          <p:cNvSpPr>
            <a:spLocks noGrp="1"/>
          </p:cNvSpPr>
          <p:nvPr>
            <p:ph type="title"/>
          </p:nvPr>
        </p:nvSpPr>
        <p:spPr>
          <a:xfrm>
            <a:off x="1640156" y="624110"/>
            <a:ext cx="8911687" cy="1280890"/>
          </a:xfrm>
        </p:spPr>
        <p:txBody>
          <a:bodyPr/>
          <a:lstStyle/>
          <a:p>
            <a:r>
              <a:rPr lang="en-US" sz="2400" b="1" dirty="0">
                <a:solidFill>
                  <a:srgbClr val="002060"/>
                </a:solidFill>
              </a:rPr>
              <a:t>4. </a:t>
            </a:r>
            <a:r>
              <a:rPr lang="en-IN" sz="2400" b="1" i="0" dirty="0" err="1">
                <a:solidFill>
                  <a:srgbClr val="002060"/>
                </a:solidFill>
                <a:effectLst/>
              </a:rPr>
              <a:t>Trinoo</a:t>
            </a:r>
            <a:br>
              <a:rPr lang="en-IN" sz="3600" b="1" dirty="0">
                <a:solidFill>
                  <a:srgbClr val="002060"/>
                </a:solidFill>
              </a:rPr>
            </a:br>
            <a:endParaRPr lang="en-IN" dirty="0"/>
          </a:p>
        </p:txBody>
      </p:sp>
      <p:sp>
        <p:nvSpPr>
          <p:cNvPr id="3" name="Content Placeholder 2">
            <a:extLst>
              <a:ext uri="{FF2B5EF4-FFF2-40B4-BE49-F238E27FC236}">
                <a16:creationId xmlns:a16="http://schemas.microsoft.com/office/drawing/2014/main" id="{8AD7A567-F906-2CFF-E544-54108A6C768C}"/>
              </a:ext>
            </a:extLst>
          </p:cNvPr>
          <p:cNvSpPr>
            <a:spLocks noGrp="1"/>
          </p:cNvSpPr>
          <p:nvPr>
            <p:ph idx="1"/>
          </p:nvPr>
        </p:nvSpPr>
        <p:spPr>
          <a:xfrm>
            <a:off x="1640156" y="1092457"/>
            <a:ext cx="9984752" cy="5500848"/>
          </a:xfrm>
        </p:spPr>
        <p:txBody>
          <a:bodyPr>
            <a:normAutofit fontScale="25000" lnSpcReduction="20000"/>
          </a:bodyPr>
          <a:lstStyle/>
          <a:p>
            <a:pPr marL="0" indent="0" algn="l">
              <a:lnSpc>
                <a:spcPct val="170000"/>
              </a:lnSpc>
              <a:buNone/>
            </a:pPr>
            <a:r>
              <a:rPr lang="en-US" sz="7200" b="0" i="0" dirty="0" err="1">
                <a:solidFill>
                  <a:schemeClr val="tx1"/>
                </a:solidFill>
                <a:effectLst/>
                <a:latin typeface="+mj-lt"/>
              </a:rPr>
              <a:t>Trinoo</a:t>
            </a:r>
            <a:r>
              <a:rPr lang="en-US" sz="7200" b="0" i="0" dirty="0">
                <a:solidFill>
                  <a:schemeClr val="tx1"/>
                </a:solidFill>
                <a:effectLst/>
                <a:latin typeface="+mj-lt"/>
              </a:rPr>
              <a:t>, also known as "Tribe Flood Network," is a type of Distributed Denial of Service (DDoS) attack that was first identified in 1999. It is a primitive but effective attack that targets a victim's network infrastructure by overwhelming it with a flood of traffic, rendering the network or targeted system inaccessible.</a:t>
            </a:r>
          </a:p>
          <a:p>
            <a:pPr marL="0" indent="0" algn="l">
              <a:lnSpc>
                <a:spcPct val="170000"/>
              </a:lnSpc>
              <a:buNone/>
            </a:pPr>
            <a:r>
              <a:rPr lang="en-US" sz="7200" b="1" i="0" dirty="0">
                <a:solidFill>
                  <a:schemeClr val="tx1"/>
                </a:solidFill>
                <a:effectLst/>
                <a:latin typeface="+mj-lt"/>
              </a:rPr>
              <a:t>Here's how </a:t>
            </a:r>
            <a:r>
              <a:rPr lang="en-US" sz="7200" b="1" i="0" dirty="0" err="1">
                <a:solidFill>
                  <a:schemeClr val="tx1"/>
                </a:solidFill>
                <a:effectLst/>
                <a:latin typeface="+mj-lt"/>
              </a:rPr>
              <a:t>Trinoo</a:t>
            </a:r>
            <a:r>
              <a:rPr lang="en-US" sz="7200" b="1" i="0" dirty="0">
                <a:solidFill>
                  <a:schemeClr val="tx1"/>
                </a:solidFill>
                <a:effectLst/>
                <a:latin typeface="+mj-lt"/>
              </a:rPr>
              <a:t> typically works:</a:t>
            </a:r>
          </a:p>
          <a:p>
            <a:pPr algn="l">
              <a:lnSpc>
                <a:spcPct val="170000"/>
              </a:lnSpc>
              <a:buFont typeface="Wingdings" panose="05000000000000000000" pitchFamily="2" charset="2"/>
              <a:buChar char="Ø"/>
            </a:pPr>
            <a:r>
              <a:rPr lang="en-US" sz="7200" b="1" i="0" dirty="0">
                <a:solidFill>
                  <a:schemeClr val="tx1"/>
                </a:solidFill>
                <a:effectLst/>
                <a:latin typeface="+mj-lt"/>
              </a:rPr>
              <a:t>Compromised Handler: </a:t>
            </a:r>
            <a:r>
              <a:rPr lang="en-US" sz="7200" b="0" i="0" dirty="0">
                <a:solidFill>
                  <a:schemeClr val="tx1"/>
                </a:solidFill>
                <a:effectLst/>
                <a:latin typeface="+mj-lt"/>
              </a:rPr>
              <a:t>The attack starts with an attacker gaining control over multiple computers (often referred to as "handlers") by exploiting vulnerabilities or using other means to compromise them.</a:t>
            </a:r>
          </a:p>
          <a:p>
            <a:pPr algn="l">
              <a:lnSpc>
                <a:spcPct val="170000"/>
              </a:lnSpc>
              <a:buFont typeface="Wingdings" panose="05000000000000000000" pitchFamily="2" charset="2"/>
              <a:buChar char="Ø"/>
            </a:pPr>
            <a:r>
              <a:rPr lang="en-US" sz="7200" b="1" i="0" dirty="0">
                <a:solidFill>
                  <a:schemeClr val="tx1"/>
                </a:solidFill>
                <a:effectLst/>
                <a:latin typeface="+mj-lt"/>
              </a:rPr>
              <a:t>Master Handler:</a:t>
            </a:r>
            <a:r>
              <a:rPr lang="en-US" sz="7200" b="0" i="0" dirty="0">
                <a:solidFill>
                  <a:schemeClr val="tx1"/>
                </a:solidFill>
                <a:effectLst/>
                <a:latin typeface="+mj-lt"/>
              </a:rPr>
              <a:t> Once the handlers are compromised, they are commanded by a central "master handler" controlled by the attacker. The master handler sends commands to the compromised handlers, instructing them to launch the attack.</a:t>
            </a:r>
          </a:p>
          <a:p>
            <a:endParaRPr lang="en-IN" dirty="0"/>
          </a:p>
        </p:txBody>
      </p:sp>
    </p:spTree>
    <p:extLst>
      <p:ext uri="{BB962C8B-B14F-4D97-AF65-F5344CB8AC3E}">
        <p14:creationId xmlns:p14="http://schemas.microsoft.com/office/powerpoint/2010/main" val="26070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892</TotalTime>
  <Words>1209</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Algerian</vt:lpstr>
      <vt:lpstr>Arial</vt:lpstr>
      <vt:lpstr>Arial Black</vt:lpstr>
      <vt:lpstr>Bahnschrift</vt:lpstr>
      <vt:lpstr>Bahnschrift Condensed</vt:lpstr>
      <vt:lpstr>Bell MT</vt:lpstr>
      <vt:lpstr>Brush Script MT</vt:lpstr>
      <vt:lpstr>Cambria</vt:lpstr>
      <vt:lpstr>Garamond</vt:lpstr>
      <vt:lpstr>Sitka Display Semibold</vt:lpstr>
      <vt:lpstr>Söhne</vt:lpstr>
      <vt:lpstr>Times New Roman</vt:lpstr>
      <vt:lpstr>Verdana</vt:lpstr>
      <vt:lpstr>Wingdings</vt:lpstr>
      <vt:lpstr>Organic</vt:lpstr>
      <vt:lpstr> Types of SUBSTITUTION CIPHER </vt:lpstr>
      <vt:lpstr>CONTENT</vt:lpstr>
      <vt:lpstr>Substitution Cipher</vt:lpstr>
      <vt:lpstr>PowerPoint Presentation</vt:lpstr>
      <vt:lpstr>PowerPoint Presentation</vt:lpstr>
      <vt:lpstr>PowerPoint Presentation</vt:lpstr>
      <vt:lpstr>PowerPoint Presentation</vt:lpstr>
      <vt:lpstr>PowerPoint Presentation</vt:lpstr>
      <vt:lpstr>4. Trinoo </vt:lpstr>
      <vt:lpstr>PowerPoint Presentation</vt:lpstr>
      <vt:lpstr>5. TFN (Tribal Flood Network) </vt:lpstr>
      <vt:lpstr>PowerPoint Presentation</vt:lpstr>
      <vt:lpstr>Difference Between  DOS &amp; DDOS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SPACE</dc:title>
  <dc:creator>SAKSHI CHIKANE</dc:creator>
  <cp:lastModifiedBy>Soniya Kori</cp:lastModifiedBy>
  <cp:revision>15</cp:revision>
  <dcterms:created xsi:type="dcterms:W3CDTF">2023-05-10T06:47:12Z</dcterms:created>
  <dcterms:modified xsi:type="dcterms:W3CDTF">2023-05-18T08:03:24Z</dcterms:modified>
</cp:coreProperties>
</file>