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c6f73a04f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c6f73a04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c6f73a04f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c6f73a04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c6f73a04f_0_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c6f73a04f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c6f73a04f_0_1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c6f73a04f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c6f73a04f_0_2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c6f73a04f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99e731d358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99e731d358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c6f73a04f_0_2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c6f73a04f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c6f73a04f_0_3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c6f73a04f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c6f73a04f_0_4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c6f73a04f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1600"/>
              </a:spcBef>
              <a:spcAft>
                <a:spcPts val="0"/>
              </a:spcAft>
              <a:buClr>
                <a:schemeClr val="dk1"/>
              </a:buClr>
              <a:buSzPts val="1400"/>
              <a:buChar char="○"/>
              <a:defRPr>
                <a:solidFill>
                  <a:schemeClr val="dk1"/>
                </a:solidFill>
              </a:defRPr>
            </a:lvl2pPr>
            <a:lvl3pPr indent="-317500" lvl="2" marL="1371600">
              <a:spcBef>
                <a:spcPts val="1600"/>
              </a:spcBef>
              <a:spcAft>
                <a:spcPts val="0"/>
              </a:spcAft>
              <a:buClr>
                <a:schemeClr val="dk1"/>
              </a:buClr>
              <a:buSzPts val="1400"/>
              <a:buChar char="■"/>
              <a:defRPr>
                <a:solidFill>
                  <a:schemeClr val="dk1"/>
                </a:solidFill>
              </a:defRPr>
            </a:lvl3pPr>
            <a:lvl4pPr indent="-317500" lvl="3" marL="1828800">
              <a:spcBef>
                <a:spcPts val="1600"/>
              </a:spcBef>
              <a:spcAft>
                <a:spcPts val="0"/>
              </a:spcAft>
              <a:buClr>
                <a:schemeClr val="dk1"/>
              </a:buClr>
              <a:buSzPts val="1400"/>
              <a:buChar char="●"/>
              <a:defRPr>
                <a:solidFill>
                  <a:schemeClr val="dk1"/>
                </a:solidFill>
              </a:defRPr>
            </a:lvl4pPr>
            <a:lvl5pPr indent="-317500" lvl="4" marL="2286000">
              <a:spcBef>
                <a:spcPts val="1600"/>
              </a:spcBef>
              <a:spcAft>
                <a:spcPts val="0"/>
              </a:spcAft>
              <a:buClr>
                <a:schemeClr val="dk1"/>
              </a:buClr>
              <a:buSzPts val="1400"/>
              <a:buChar char="○"/>
              <a:defRPr>
                <a:solidFill>
                  <a:schemeClr val="dk1"/>
                </a:solidFill>
              </a:defRPr>
            </a:lvl5pPr>
            <a:lvl6pPr indent="-317500" lvl="5" marL="2743200">
              <a:spcBef>
                <a:spcPts val="1600"/>
              </a:spcBef>
              <a:spcAft>
                <a:spcPts val="0"/>
              </a:spcAft>
              <a:buClr>
                <a:schemeClr val="dk1"/>
              </a:buClr>
              <a:buSzPts val="1400"/>
              <a:buChar char="■"/>
              <a:defRPr>
                <a:solidFill>
                  <a:schemeClr val="dk1"/>
                </a:solidFill>
              </a:defRPr>
            </a:lvl6pPr>
            <a:lvl7pPr indent="-317500" lvl="6" marL="3200400">
              <a:spcBef>
                <a:spcPts val="1600"/>
              </a:spcBef>
              <a:spcAft>
                <a:spcPts val="0"/>
              </a:spcAft>
              <a:buClr>
                <a:schemeClr val="dk1"/>
              </a:buClr>
              <a:buSzPts val="1400"/>
              <a:buChar char="●"/>
              <a:defRPr>
                <a:solidFill>
                  <a:schemeClr val="dk1"/>
                </a:solidFill>
              </a:defRPr>
            </a:lvl7pPr>
            <a:lvl8pPr indent="-317500" lvl="7" marL="3657600">
              <a:spcBef>
                <a:spcPts val="1600"/>
              </a:spcBef>
              <a:spcAft>
                <a:spcPts val="0"/>
              </a:spcAft>
              <a:buClr>
                <a:schemeClr val="dk1"/>
              </a:buClr>
              <a:buSzPts val="1400"/>
              <a:buChar char="○"/>
              <a:defRPr>
                <a:solidFill>
                  <a:schemeClr val="dk1"/>
                </a:solidFill>
              </a:defRPr>
            </a:lvl8pPr>
            <a:lvl9pPr indent="-317500" lvl="8" marL="4114800">
              <a:spcBef>
                <a:spcPts val="1600"/>
              </a:spcBef>
              <a:spcAft>
                <a:spcPts val="160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1600"/>
              </a:spcBef>
              <a:spcAft>
                <a:spcPts val="0"/>
              </a:spcAft>
              <a:buClr>
                <a:schemeClr val="lt2"/>
              </a:buClr>
              <a:buSzPts val="1400"/>
              <a:buChar char="○"/>
              <a:defRPr>
                <a:solidFill>
                  <a:schemeClr val="lt2"/>
                </a:solidFill>
              </a:defRPr>
            </a:lvl2pPr>
            <a:lvl3pPr indent="-317500" lvl="2" marL="1371600">
              <a:lnSpc>
                <a:spcPct val="115000"/>
              </a:lnSpc>
              <a:spcBef>
                <a:spcPts val="1600"/>
              </a:spcBef>
              <a:spcAft>
                <a:spcPts val="0"/>
              </a:spcAft>
              <a:buClr>
                <a:schemeClr val="lt2"/>
              </a:buClr>
              <a:buSzPts val="1400"/>
              <a:buChar char="■"/>
              <a:defRPr>
                <a:solidFill>
                  <a:schemeClr val="lt2"/>
                </a:solidFill>
              </a:defRPr>
            </a:lvl3pPr>
            <a:lvl4pPr indent="-317500" lvl="3" marL="1828800">
              <a:lnSpc>
                <a:spcPct val="115000"/>
              </a:lnSpc>
              <a:spcBef>
                <a:spcPts val="1600"/>
              </a:spcBef>
              <a:spcAft>
                <a:spcPts val="0"/>
              </a:spcAft>
              <a:buClr>
                <a:schemeClr val="lt2"/>
              </a:buClr>
              <a:buSzPts val="1400"/>
              <a:buChar char="●"/>
              <a:defRPr>
                <a:solidFill>
                  <a:schemeClr val="lt2"/>
                </a:solidFill>
              </a:defRPr>
            </a:lvl4pPr>
            <a:lvl5pPr indent="-317500" lvl="4" marL="2286000">
              <a:lnSpc>
                <a:spcPct val="115000"/>
              </a:lnSpc>
              <a:spcBef>
                <a:spcPts val="1600"/>
              </a:spcBef>
              <a:spcAft>
                <a:spcPts val="0"/>
              </a:spcAft>
              <a:buClr>
                <a:schemeClr val="lt2"/>
              </a:buClr>
              <a:buSzPts val="1400"/>
              <a:buChar char="○"/>
              <a:defRPr>
                <a:solidFill>
                  <a:schemeClr val="lt2"/>
                </a:solidFill>
              </a:defRPr>
            </a:lvl5pPr>
            <a:lvl6pPr indent="-317500" lvl="5" marL="2743200">
              <a:lnSpc>
                <a:spcPct val="115000"/>
              </a:lnSpc>
              <a:spcBef>
                <a:spcPts val="1600"/>
              </a:spcBef>
              <a:spcAft>
                <a:spcPts val="0"/>
              </a:spcAft>
              <a:buClr>
                <a:schemeClr val="lt2"/>
              </a:buClr>
              <a:buSzPts val="1400"/>
              <a:buChar char="■"/>
              <a:defRPr>
                <a:solidFill>
                  <a:schemeClr val="lt2"/>
                </a:solidFill>
              </a:defRPr>
            </a:lvl6pPr>
            <a:lvl7pPr indent="-317500" lvl="6" marL="3200400">
              <a:lnSpc>
                <a:spcPct val="115000"/>
              </a:lnSpc>
              <a:spcBef>
                <a:spcPts val="1600"/>
              </a:spcBef>
              <a:spcAft>
                <a:spcPts val="0"/>
              </a:spcAft>
              <a:buClr>
                <a:schemeClr val="lt2"/>
              </a:buClr>
              <a:buSzPts val="1400"/>
              <a:buChar char="●"/>
              <a:defRPr>
                <a:solidFill>
                  <a:schemeClr val="lt2"/>
                </a:solidFill>
              </a:defRPr>
            </a:lvl7pPr>
            <a:lvl8pPr indent="-317500" lvl="7" marL="3657600">
              <a:lnSpc>
                <a:spcPct val="115000"/>
              </a:lnSpc>
              <a:spcBef>
                <a:spcPts val="1600"/>
              </a:spcBef>
              <a:spcAft>
                <a:spcPts val="0"/>
              </a:spcAft>
              <a:buClr>
                <a:schemeClr val="lt2"/>
              </a:buClr>
              <a:buSzPts val="1400"/>
              <a:buChar char="○"/>
              <a:defRPr>
                <a:solidFill>
                  <a:schemeClr val="lt2"/>
                </a:solidFill>
              </a:defRPr>
            </a:lvl8pPr>
            <a:lvl9pPr indent="-317500" lvl="8" marL="4114800">
              <a:lnSpc>
                <a:spcPct val="115000"/>
              </a:lnSpc>
              <a:spcBef>
                <a:spcPts val="1600"/>
              </a:spcBef>
              <a:spcAft>
                <a:spcPts val="160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hyperlink" Target="https://drive.google.com/file/d/1-XHILUZyrVWSmh8hkxlfGpOR2P-G8kvv/view?usp=sharing"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3.png"/><Relationship Id="rId7"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4400"/>
              <a:t>Car Accident Severity Prediction</a:t>
            </a:r>
            <a:endParaRPr sz="4400"/>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400"/>
              <a:t>Applied Data Science Capstone</a:t>
            </a:r>
            <a:endParaRPr sz="2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2227050"/>
            <a:ext cx="4260300" cy="841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200"/>
              <a:t>Hey, I am Ayush Kothari; a keen learner on the path of gaining many varied skills and integrating them in the domain of Mechanical Engineering!</a:t>
            </a:r>
            <a:endParaRPr sz="12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Business Understanding</a:t>
            </a:r>
            <a:endParaRPr/>
          </a:p>
        </p:txBody>
      </p:sp>
      <p:sp>
        <p:nvSpPr>
          <p:cNvPr id="66" name="Google Shape;66;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25000"/>
              </a:lnSpc>
              <a:spcBef>
                <a:spcPts val="1800"/>
              </a:spcBef>
              <a:spcAft>
                <a:spcPts val="0"/>
              </a:spcAft>
              <a:buNone/>
            </a:pPr>
            <a:r>
              <a:rPr lang="en" sz="1200">
                <a:solidFill>
                  <a:srgbClr val="FFFFFF"/>
                </a:solidFill>
                <a:latin typeface="Arial"/>
                <a:ea typeface="Arial"/>
                <a:cs typeface="Arial"/>
                <a:sym typeface="Arial"/>
              </a:rPr>
              <a:t>With the increase in number of cars and the performance of cars, there has been a big rise in the frequency of car collisions. With this Machine Learning Model, the severity of a car accident if it happens can be predicted by taking the various factors into account. </a:t>
            </a:r>
            <a:r>
              <a:rPr lang="en" sz="1200">
                <a:solidFill>
                  <a:srgbClr val="FFFFFF"/>
                </a:solidFill>
                <a:latin typeface="Arial"/>
                <a:ea typeface="Arial"/>
                <a:cs typeface="Arial"/>
                <a:sym typeface="Arial"/>
              </a:rPr>
              <a:t>Besides the aforementioned reasons, weather, visibility, or road conditions are the major uncontrollable factors that can be prevented by revealing hidden patterns in the data and announcing warning to the local government, police and drivers on the targeted roads.</a:t>
            </a:r>
            <a:r>
              <a:rPr lang="en" sz="1200">
                <a:solidFill>
                  <a:srgbClr val="FFFFFF"/>
                </a:solidFill>
                <a:latin typeface="Arial"/>
                <a:ea typeface="Arial"/>
                <a:cs typeface="Arial"/>
                <a:sym typeface="Arial"/>
              </a:rPr>
              <a:t> </a:t>
            </a:r>
            <a:endParaRPr sz="1200">
              <a:solidFill>
                <a:srgbClr val="FFFFFF"/>
              </a:solidFill>
              <a:latin typeface="Arial"/>
              <a:ea typeface="Arial"/>
              <a:cs typeface="Arial"/>
              <a:sym typeface="Arial"/>
            </a:endParaRPr>
          </a:p>
          <a:p>
            <a:pPr indent="0" lvl="0" marL="0" rtl="0" algn="l">
              <a:lnSpc>
                <a:spcPct val="125000"/>
              </a:lnSpc>
              <a:spcBef>
                <a:spcPts val="1800"/>
              </a:spcBef>
              <a:spcAft>
                <a:spcPts val="0"/>
              </a:spcAft>
              <a:buNone/>
            </a:pPr>
            <a:r>
              <a:rPr lang="en" sz="1200">
                <a:solidFill>
                  <a:srgbClr val="FFFFFF"/>
                </a:solidFill>
                <a:latin typeface="Arial"/>
                <a:ea typeface="Arial"/>
                <a:cs typeface="Arial"/>
                <a:sym typeface="Arial"/>
              </a:rPr>
              <a:t>This algorithm must be made so as to predict the severity of an accident given the weather condition, road and visibility conditions, the amount of light or darkness. When conditions are such that an accident is prone to happem, this model can alert the drivers and the road safety department about this likelyhood so that they can prepare and be cautious.</a:t>
            </a:r>
            <a:endParaRPr sz="1200">
              <a:solidFill>
                <a:srgbClr val="FFFFFF"/>
              </a:solidFill>
              <a:latin typeface="Arial"/>
              <a:ea typeface="Arial"/>
              <a:cs typeface="Arial"/>
              <a:sym typeface="Arial"/>
            </a:endParaRPr>
          </a:p>
          <a:p>
            <a:pPr indent="0" lvl="0" marL="0" rtl="0" algn="l">
              <a:lnSpc>
                <a:spcPct val="125000"/>
              </a:lnSpc>
              <a:spcBef>
                <a:spcPts val="1800"/>
              </a:spcBef>
              <a:spcAft>
                <a:spcPts val="0"/>
              </a:spcAft>
              <a:buNone/>
            </a:pPr>
            <a:r>
              <a:t/>
            </a:r>
            <a:endParaRPr sz="1200">
              <a:solidFill>
                <a:srgbClr val="FFFFFF"/>
              </a:solidFill>
              <a:latin typeface="Arial"/>
              <a:ea typeface="Arial"/>
              <a:cs typeface="Arial"/>
              <a:sym typeface="Arial"/>
            </a:endParaRPr>
          </a:p>
          <a:p>
            <a:pPr indent="0" lvl="0" marL="0" rtl="0" algn="l">
              <a:lnSpc>
                <a:spcPct val="125000"/>
              </a:lnSpc>
              <a:spcBef>
                <a:spcPts val="1800"/>
              </a:spcBef>
              <a:spcAft>
                <a:spcPts val="0"/>
              </a:spcAft>
              <a:buNone/>
            </a:pPr>
            <a:r>
              <a:t/>
            </a:r>
            <a:endParaRPr sz="1200">
              <a:solidFill>
                <a:srgbClr val="FFFFFF"/>
              </a:solidFill>
              <a:latin typeface="Arial"/>
              <a:ea typeface="Arial"/>
              <a:cs typeface="Arial"/>
              <a:sym typeface="Arial"/>
            </a:endParaRPr>
          </a:p>
          <a:p>
            <a:pPr indent="0" lvl="0" marL="0" rtl="0" algn="l">
              <a:spcBef>
                <a:spcPts val="900"/>
              </a:spcBef>
              <a:spcAft>
                <a:spcPts val="0"/>
              </a:spcAft>
              <a:buNone/>
            </a:pPr>
            <a:r>
              <a:t/>
            </a:r>
            <a:endParaRPr>
              <a:solidFill>
                <a:srgbClr val="FFFFFF"/>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Understanding</a:t>
            </a:r>
            <a:endParaRPr/>
          </a:p>
        </p:txBody>
      </p:sp>
      <p:sp>
        <p:nvSpPr>
          <p:cNvPr id="72" name="Google Shape;72;p16"/>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0" lvl="0" marL="0" rtl="0" algn="l">
              <a:lnSpc>
                <a:spcPct val="125000"/>
              </a:lnSpc>
              <a:spcBef>
                <a:spcPts val="0"/>
              </a:spcBef>
              <a:spcAft>
                <a:spcPts val="0"/>
              </a:spcAft>
              <a:buNone/>
            </a:pPr>
            <a:r>
              <a:rPr lang="en" sz="1200">
                <a:solidFill>
                  <a:srgbClr val="FFFFFF"/>
                </a:solidFill>
                <a:latin typeface="Arial"/>
                <a:ea typeface="Arial"/>
                <a:cs typeface="Arial"/>
                <a:sym typeface="Arial"/>
              </a:rPr>
              <a:t>The data was collected by the Seattle Police Department and Accident Traffic Records Department from 2004 to present. The data was updated weekly</a:t>
            </a:r>
            <a:endParaRPr sz="1200">
              <a:solidFill>
                <a:srgbClr val="FFFFFF"/>
              </a:solidFill>
              <a:latin typeface="Arial"/>
              <a:ea typeface="Arial"/>
              <a:cs typeface="Arial"/>
              <a:sym typeface="Arial"/>
            </a:endParaRPr>
          </a:p>
          <a:p>
            <a:pPr indent="0" lvl="0" marL="0" rtl="0" algn="l">
              <a:lnSpc>
                <a:spcPct val="125000"/>
              </a:lnSpc>
              <a:spcBef>
                <a:spcPts val="900"/>
              </a:spcBef>
              <a:spcAft>
                <a:spcPts val="0"/>
              </a:spcAft>
              <a:buNone/>
            </a:pPr>
            <a:r>
              <a:rPr lang="en" sz="1200">
                <a:solidFill>
                  <a:srgbClr val="FFFFFF"/>
                </a:solidFill>
                <a:latin typeface="Arial"/>
                <a:ea typeface="Arial"/>
                <a:cs typeface="Arial"/>
                <a:sym typeface="Arial"/>
              </a:rPr>
              <a:t>The data consists of 37 independent variables and 13846 rows. </a:t>
            </a:r>
            <a:endParaRPr sz="1200">
              <a:solidFill>
                <a:srgbClr val="FFFFFF"/>
              </a:solidFill>
              <a:latin typeface="Arial"/>
              <a:ea typeface="Arial"/>
              <a:cs typeface="Arial"/>
              <a:sym typeface="Arial"/>
            </a:endParaRPr>
          </a:p>
          <a:p>
            <a:pPr indent="0" lvl="0" marL="0" rtl="0" algn="l">
              <a:lnSpc>
                <a:spcPct val="125000"/>
              </a:lnSpc>
              <a:spcBef>
                <a:spcPts val="900"/>
              </a:spcBef>
              <a:spcAft>
                <a:spcPts val="0"/>
              </a:spcAft>
              <a:buNone/>
            </a:pPr>
            <a:r>
              <a:rPr lang="en" sz="1200">
                <a:solidFill>
                  <a:srgbClr val="FFFFFF"/>
                </a:solidFill>
                <a:latin typeface="Arial"/>
                <a:ea typeface="Arial"/>
                <a:cs typeface="Arial"/>
                <a:sym typeface="Arial"/>
              </a:rPr>
              <a:t>Features </a:t>
            </a:r>
            <a:r>
              <a:rPr lang="en" sz="1200">
                <a:solidFill>
                  <a:srgbClr val="FFFFFF"/>
                </a:solidFill>
                <a:latin typeface="Arial"/>
                <a:ea typeface="Arial"/>
                <a:cs typeface="Arial"/>
                <a:sym typeface="Arial"/>
              </a:rPr>
              <a:t>used to calculate the severity of an accident are 'WEATHER', 'ROADCOND' and 'LIGHTCOND'.</a:t>
            </a:r>
            <a:endParaRPr sz="1200">
              <a:solidFill>
                <a:srgbClr val="FFFFFF"/>
              </a:solidFill>
              <a:latin typeface="Arial"/>
              <a:ea typeface="Arial"/>
              <a:cs typeface="Arial"/>
              <a:sym typeface="Arial"/>
            </a:endParaRPr>
          </a:p>
          <a:p>
            <a:pPr indent="0" lvl="0" marL="0" rtl="0" algn="l">
              <a:lnSpc>
                <a:spcPct val="125000"/>
              </a:lnSpc>
              <a:spcBef>
                <a:spcPts val="900"/>
              </a:spcBef>
              <a:spcAft>
                <a:spcPts val="0"/>
              </a:spcAft>
              <a:buNone/>
            </a:pPr>
            <a:r>
              <a:rPr lang="en" sz="1200">
                <a:solidFill>
                  <a:srgbClr val="FFFFFF"/>
                </a:solidFill>
                <a:latin typeface="Arial"/>
                <a:ea typeface="Arial"/>
                <a:cs typeface="Arial"/>
                <a:sym typeface="Arial"/>
              </a:rPr>
              <a:t>Furthermore, because of the existence of null values in some records, the data needs to be preprocessed before any further processing.</a:t>
            </a:r>
            <a:endParaRPr sz="1200">
              <a:solidFill>
                <a:srgbClr val="FFFFFF"/>
              </a:solidFill>
              <a:latin typeface="Arial"/>
              <a:ea typeface="Arial"/>
              <a:cs typeface="Arial"/>
              <a:sym typeface="Arial"/>
            </a:endParaRPr>
          </a:p>
          <a:p>
            <a:pPr indent="0" lvl="0" marL="0" rtl="0" algn="l">
              <a:lnSpc>
                <a:spcPct val="125000"/>
              </a:lnSpc>
              <a:spcBef>
                <a:spcPts val="900"/>
              </a:spcBef>
              <a:spcAft>
                <a:spcPts val="0"/>
              </a:spcAft>
              <a:buNone/>
            </a:pPr>
            <a:r>
              <a:t/>
            </a:r>
            <a:endParaRPr sz="1200">
              <a:solidFill>
                <a:srgbClr val="FFFFFF"/>
              </a:solidFill>
              <a:latin typeface="Arial"/>
              <a:ea typeface="Arial"/>
              <a:cs typeface="Arial"/>
              <a:sym typeface="Arial"/>
            </a:endParaRPr>
          </a:p>
          <a:p>
            <a:pPr indent="0" lvl="0" marL="0" rtl="0" algn="l">
              <a:spcBef>
                <a:spcPts val="900"/>
              </a:spcBef>
              <a:spcAft>
                <a:spcPts val="0"/>
              </a:spcAft>
              <a:buNone/>
            </a:pPr>
            <a:r>
              <a:t/>
            </a:r>
            <a:endParaRPr>
              <a:solidFill>
                <a:srgbClr val="FFFFFF"/>
              </a:solidFill>
            </a:endParaRPr>
          </a:p>
        </p:txBody>
      </p:sp>
      <p:sp>
        <p:nvSpPr>
          <p:cNvPr id="73" name="Google Shape;73;p16"/>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FFFFFF"/>
                </a:solidFill>
                <a:latin typeface="Arial"/>
                <a:ea typeface="Arial"/>
                <a:cs typeface="Arial"/>
                <a:sym typeface="Arial"/>
              </a:rPr>
              <a:t>Severity codes corresponds to the severity of the collision:</a:t>
            </a:r>
            <a:endParaRPr sz="1200">
              <a:solidFill>
                <a:srgbClr val="FFFFFF"/>
              </a:solidFill>
              <a:latin typeface="Arial"/>
              <a:ea typeface="Arial"/>
              <a:cs typeface="Arial"/>
              <a:sym typeface="Arial"/>
            </a:endParaRPr>
          </a:p>
          <a:p>
            <a:pPr indent="-304800" lvl="0" marL="457200" rtl="0" algn="l">
              <a:spcBef>
                <a:spcPts val="0"/>
              </a:spcBef>
              <a:spcAft>
                <a:spcPts val="0"/>
              </a:spcAft>
              <a:buClr>
                <a:srgbClr val="FFFFFF"/>
              </a:buClr>
              <a:buSzPts val="1200"/>
              <a:buFont typeface="Arial"/>
              <a:buChar char="●"/>
            </a:pPr>
            <a:r>
              <a:rPr lang="en" sz="1200">
                <a:solidFill>
                  <a:srgbClr val="FFFFFF"/>
                </a:solidFill>
                <a:latin typeface="Arial"/>
                <a:ea typeface="Arial"/>
                <a:cs typeface="Arial"/>
                <a:sym typeface="Arial"/>
              </a:rPr>
              <a:t>3 : fatality</a:t>
            </a:r>
            <a:endParaRPr sz="1200">
              <a:solidFill>
                <a:srgbClr val="FFFFFF"/>
              </a:solidFill>
              <a:latin typeface="Arial"/>
              <a:ea typeface="Arial"/>
              <a:cs typeface="Arial"/>
              <a:sym typeface="Arial"/>
            </a:endParaRPr>
          </a:p>
          <a:p>
            <a:pPr indent="-304800" lvl="0" marL="457200" rtl="0" algn="l">
              <a:spcBef>
                <a:spcPts val="0"/>
              </a:spcBef>
              <a:spcAft>
                <a:spcPts val="0"/>
              </a:spcAft>
              <a:buClr>
                <a:srgbClr val="FFFFFF"/>
              </a:buClr>
              <a:buSzPts val="1200"/>
              <a:buFont typeface="Arial"/>
              <a:buChar char="●"/>
            </a:pPr>
            <a:r>
              <a:rPr lang="en" sz="1200">
                <a:solidFill>
                  <a:srgbClr val="FFFFFF"/>
                </a:solidFill>
                <a:latin typeface="Arial"/>
                <a:ea typeface="Arial"/>
                <a:cs typeface="Arial"/>
                <a:sym typeface="Arial"/>
              </a:rPr>
              <a:t>2b : serious injury</a:t>
            </a:r>
            <a:endParaRPr sz="1200">
              <a:solidFill>
                <a:srgbClr val="FFFFFF"/>
              </a:solidFill>
              <a:latin typeface="Arial"/>
              <a:ea typeface="Arial"/>
              <a:cs typeface="Arial"/>
              <a:sym typeface="Arial"/>
            </a:endParaRPr>
          </a:p>
          <a:p>
            <a:pPr indent="-304800" lvl="0" marL="457200" rtl="0" algn="l">
              <a:spcBef>
                <a:spcPts val="0"/>
              </a:spcBef>
              <a:spcAft>
                <a:spcPts val="0"/>
              </a:spcAft>
              <a:buClr>
                <a:srgbClr val="FFFFFF"/>
              </a:buClr>
              <a:buSzPts val="1200"/>
              <a:buFont typeface="Arial"/>
              <a:buChar char="●"/>
            </a:pPr>
            <a:r>
              <a:rPr lang="en" sz="1200">
                <a:solidFill>
                  <a:srgbClr val="FFFFFF"/>
                </a:solidFill>
                <a:latin typeface="Arial"/>
                <a:ea typeface="Arial"/>
                <a:cs typeface="Arial"/>
                <a:sym typeface="Arial"/>
              </a:rPr>
              <a:t>2 : injury</a:t>
            </a:r>
            <a:endParaRPr sz="1200">
              <a:solidFill>
                <a:srgbClr val="FFFFFF"/>
              </a:solidFill>
              <a:latin typeface="Arial"/>
              <a:ea typeface="Arial"/>
              <a:cs typeface="Arial"/>
              <a:sym typeface="Arial"/>
            </a:endParaRPr>
          </a:p>
          <a:p>
            <a:pPr indent="-304800" lvl="0" marL="457200" rtl="0" algn="l">
              <a:spcBef>
                <a:spcPts val="0"/>
              </a:spcBef>
              <a:spcAft>
                <a:spcPts val="0"/>
              </a:spcAft>
              <a:buClr>
                <a:srgbClr val="FFFFFF"/>
              </a:buClr>
              <a:buSzPts val="1200"/>
              <a:buFont typeface="Arial"/>
              <a:buChar char="●"/>
            </a:pPr>
            <a:r>
              <a:rPr lang="en" sz="1200">
                <a:solidFill>
                  <a:srgbClr val="FFFFFF"/>
                </a:solidFill>
                <a:latin typeface="Arial"/>
                <a:ea typeface="Arial"/>
                <a:cs typeface="Arial"/>
                <a:sym typeface="Arial"/>
              </a:rPr>
              <a:t>1 : prop damage</a:t>
            </a:r>
            <a:endParaRPr sz="1200">
              <a:solidFill>
                <a:srgbClr val="FFFFFF"/>
              </a:solidFill>
              <a:latin typeface="Arial"/>
              <a:ea typeface="Arial"/>
              <a:cs typeface="Arial"/>
              <a:sym typeface="Arial"/>
            </a:endParaRPr>
          </a:p>
          <a:p>
            <a:pPr indent="-304800" lvl="0" marL="457200" rtl="0" algn="l">
              <a:spcBef>
                <a:spcPts val="0"/>
              </a:spcBef>
              <a:spcAft>
                <a:spcPts val="0"/>
              </a:spcAft>
              <a:buClr>
                <a:srgbClr val="FFFFFF"/>
              </a:buClr>
              <a:buSzPts val="1200"/>
              <a:buFont typeface="Arial"/>
              <a:buChar char="●"/>
            </a:pPr>
            <a:r>
              <a:rPr lang="en" sz="1200">
                <a:solidFill>
                  <a:srgbClr val="FFFFFF"/>
                </a:solidFill>
                <a:latin typeface="Arial"/>
                <a:ea typeface="Arial"/>
                <a:cs typeface="Arial"/>
                <a:sym typeface="Arial"/>
              </a:rPr>
              <a:t>0 : unknown</a:t>
            </a:r>
            <a:endParaRPr>
              <a:solidFill>
                <a:srgbClr val="FFFFFF"/>
              </a:solidFill>
              <a:latin typeface="Arial"/>
              <a:ea typeface="Arial"/>
              <a:cs typeface="Arial"/>
              <a:sym typeface="Arial"/>
            </a:endParaRPr>
          </a:p>
          <a:p>
            <a:pPr indent="0" lvl="0" marL="0" rtl="0" algn="l">
              <a:spcBef>
                <a:spcPts val="1600"/>
              </a:spcBef>
              <a:spcAft>
                <a:spcPts val="0"/>
              </a:spcAft>
              <a:buNone/>
            </a:pPr>
            <a:r>
              <a:t/>
            </a:r>
            <a:endParaRPr>
              <a:solidFill>
                <a:srgbClr val="000000"/>
              </a:solidFill>
              <a:latin typeface="Arial"/>
              <a:ea typeface="Arial"/>
              <a:cs typeface="Arial"/>
              <a:sym typeface="Arial"/>
            </a:endParaRPr>
          </a:p>
          <a:p>
            <a:pPr indent="0" lvl="0" marL="0" rtl="0" algn="l">
              <a:spcBef>
                <a:spcPts val="1600"/>
              </a:spcBef>
              <a:spcAft>
                <a:spcPts val="0"/>
              </a:spcAft>
              <a:buNone/>
            </a:pPr>
            <a:r>
              <a:rPr lang="en" u="sng">
                <a:solidFill>
                  <a:schemeClr val="hlink"/>
                </a:solidFill>
                <a:latin typeface="Arial"/>
                <a:ea typeface="Arial"/>
                <a:cs typeface="Arial"/>
                <a:sym typeface="Arial"/>
                <a:hlinkClick r:id="rId3"/>
              </a:rPr>
              <a:t>Link for the metadata</a:t>
            </a:r>
            <a:endParaRPr>
              <a:solidFill>
                <a:srgbClr val="000000"/>
              </a:solidFill>
              <a:latin typeface="Arial"/>
              <a:ea typeface="Arial"/>
              <a:cs typeface="Arial"/>
              <a:sym typeface="Arial"/>
            </a:endParaRPr>
          </a:p>
          <a:p>
            <a:pPr indent="0" lvl="0" marL="0" rtl="0" algn="l">
              <a:spcBef>
                <a:spcPts val="1600"/>
              </a:spcBef>
              <a:spcAft>
                <a:spcPts val="0"/>
              </a:spcAft>
              <a:buNone/>
            </a:pPr>
            <a:r>
              <a:t/>
            </a:r>
            <a:endParaRPr>
              <a:latin typeface="Arial"/>
              <a:ea typeface="Arial"/>
              <a:cs typeface="Arial"/>
              <a:sym typeface="Arial"/>
            </a:endParaRPr>
          </a:p>
          <a:p>
            <a:pPr indent="0" lvl="0" marL="0" rtl="0" algn="l">
              <a:spcBef>
                <a:spcPts val="1600"/>
              </a:spcBef>
              <a:spcAft>
                <a:spcPts val="1600"/>
              </a:spcAft>
              <a:buNone/>
            </a:pPr>
            <a:r>
              <a:t/>
            </a:r>
            <a:endParaRPr>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Data Preprocessing</a:t>
            </a:r>
            <a:endParaRPr/>
          </a:p>
        </p:txBody>
      </p:sp>
      <p:sp>
        <p:nvSpPr>
          <p:cNvPr id="79" name="Google Shape;79;p1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dataset has many columns which we will not be using in this project. Also, the dataset in its current form s not fit for building a model. So, we’ll be performing some operations and making the dataset cleaner.</a:t>
            </a:r>
            <a:endParaRPr/>
          </a:p>
          <a:p>
            <a:pPr indent="0" lvl="0" marL="0" rtl="0" algn="l">
              <a:spcBef>
                <a:spcPts val="1600"/>
              </a:spcBef>
              <a:spcAft>
                <a:spcPts val="0"/>
              </a:spcAft>
              <a:buNone/>
            </a:pPr>
            <a:r>
              <a:rPr lang="en"/>
              <a:t>In target ‘SEVERITY CODE’, t</a:t>
            </a:r>
            <a:r>
              <a:rPr lang="en"/>
              <a:t>he number of rows in class 1  is almost three times bigger than the number of rows in class 2. It is possible to solve the issue by downsampling the class 1.</a:t>
            </a:r>
            <a:endParaRPr/>
          </a:p>
          <a:p>
            <a:pPr indent="0" lvl="0" marL="0" rtl="0" algn="l">
              <a:spcBef>
                <a:spcPts val="1600"/>
              </a:spcBef>
              <a:spcAft>
                <a:spcPts val="1600"/>
              </a:spcAft>
              <a:buNone/>
            </a:pPr>
            <a:r>
              <a:t/>
            </a:r>
            <a:endParaRPr/>
          </a:p>
        </p:txBody>
      </p:sp>
      <p:pic>
        <p:nvPicPr>
          <p:cNvPr id="80" name="Google Shape;80;p17"/>
          <p:cNvPicPr preferRelativeResize="0"/>
          <p:nvPr/>
        </p:nvPicPr>
        <p:blipFill rotWithShape="1">
          <a:blip r:embed="rId3">
            <a:alphaModFix/>
          </a:blip>
          <a:srcRect b="0" l="0" r="41027" t="0"/>
          <a:stretch/>
        </p:blipFill>
        <p:spPr>
          <a:xfrm>
            <a:off x="3442025" y="1685656"/>
            <a:ext cx="5392401" cy="706450"/>
          </a:xfrm>
          <a:prstGeom prst="rect">
            <a:avLst/>
          </a:prstGeom>
          <a:noFill/>
          <a:ln>
            <a:noFill/>
          </a:ln>
        </p:spPr>
      </p:pic>
      <p:pic>
        <p:nvPicPr>
          <p:cNvPr id="81" name="Google Shape;81;p17"/>
          <p:cNvPicPr preferRelativeResize="0"/>
          <p:nvPr/>
        </p:nvPicPr>
        <p:blipFill rotWithShape="1">
          <a:blip r:embed="rId4">
            <a:alphaModFix/>
          </a:blip>
          <a:srcRect b="0" l="0" r="41027" t="0"/>
          <a:stretch/>
        </p:blipFill>
        <p:spPr>
          <a:xfrm>
            <a:off x="3442025" y="2554998"/>
            <a:ext cx="5392401" cy="611250"/>
          </a:xfrm>
          <a:prstGeom prst="rect">
            <a:avLst/>
          </a:prstGeom>
          <a:noFill/>
          <a:ln>
            <a:noFill/>
          </a:ln>
        </p:spPr>
      </p:pic>
      <p:pic>
        <p:nvPicPr>
          <p:cNvPr id="82" name="Google Shape;82;p17"/>
          <p:cNvPicPr preferRelativeResize="0"/>
          <p:nvPr/>
        </p:nvPicPr>
        <p:blipFill rotWithShape="1">
          <a:blip r:embed="rId5">
            <a:alphaModFix/>
          </a:blip>
          <a:srcRect b="0" l="0" r="48073" t="0"/>
          <a:stretch/>
        </p:blipFill>
        <p:spPr>
          <a:xfrm>
            <a:off x="3442025" y="3337528"/>
            <a:ext cx="5392400" cy="547150"/>
          </a:xfrm>
          <a:prstGeom prst="rect">
            <a:avLst/>
          </a:prstGeom>
          <a:noFill/>
          <a:ln>
            <a:noFill/>
          </a:ln>
        </p:spPr>
      </p:pic>
      <p:pic>
        <p:nvPicPr>
          <p:cNvPr id="83" name="Google Shape;83;p17"/>
          <p:cNvPicPr preferRelativeResize="0"/>
          <p:nvPr/>
        </p:nvPicPr>
        <p:blipFill rotWithShape="1">
          <a:blip r:embed="rId6">
            <a:alphaModFix/>
          </a:blip>
          <a:srcRect b="0" l="0" r="41027" t="0"/>
          <a:stretch/>
        </p:blipFill>
        <p:spPr>
          <a:xfrm>
            <a:off x="3447697" y="4049725"/>
            <a:ext cx="5392402" cy="593500"/>
          </a:xfrm>
          <a:prstGeom prst="rect">
            <a:avLst/>
          </a:prstGeom>
          <a:noFill/>
          <a:ln>
            <a:noFill/>
          </a:ln>
        </p:spPr>
      </p:pic>
      <p:pic>
        <p:nvPicPr>
          <p:cNvPr id="84" name="Google Shape;84;p17"/>
          <p:cNvPicPr preferRelativeResize="0"/>
          <p:nvPr/>
        </p:nvPicPr>
        <p:blipFill rotWithShape="1">
          <a:blip r:embed="rId7">
            <a:alphaModFix/>
          </a:blip>
          <a:srcRect b="0" l="0" r="41027" t="0"/>
          <a:stretch/>
        </p:blipFill>
        <p:spPr>
          <a:xfrm>
            <a:off x="3442025" y="355675"/>
            <a:ext cx="5392402" cy="11725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Methodology</a:t>
            </a:r>
            <a:endParaRPr/>
          </a:p>
        </p:txBody>
      </p:sp>
      <p:sp>
        <p:nvSpPr>
          <p:cNvPr id="90" name="Google Shape;90;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FFFFFF"/>
                </a:solidFill>
              </a:rPr>
              <a:t>Our data is now ready to be fed into machine learning models. We will use the following models:</a:t>
            </a:r>
            <a:endParaRPr sz="1200">
              <a:solidFill>
                <a:srgbClr val="FFFFFF"/>
              </a:solidFill>
            </a:endParaRPr>
          </a:p>
          <a:p>
            <a:pPr indent="0" lvl="0" marL="0" rtl="0" algn="l">
              <a:spcBef>
                <a:spcPts val="1600"/>
              </a:spcBef>
              <a:spcAft>
                <a:spcPts val="0"/>
              </a:spcAft>
              <a:buNone/>
            </a:pPr>
            <a:r>
              <a:rPr lang="en" sz="1200">
                <a:solidFill>
                  <a:srgbClr val="FFFFFF"/>
                </a:solidFill>
              </a:rPr>
              <a:t>K-Nearest Neighbor (KNN) : It’ll will help us predict the severity code of an outcome by finding the most similar to data point within k distance.</a:t>
            </a:r>
            <a:endParaRPr sz="1200">
              <a:solidFill>
                <a:srgbClr val="FFFFFF"/>
              </a:solidFill>
            </a:endParaRPr>
          </a:p>
          <a:p>
            <a:pPr indent="0" lvl="0" marL="0" rtl="0" algn="l">
              <a:spcBef>
                <a:spcPts val="1600"/>
              </a:spcBef>
              <a:spcAft>
                <a:spcPts val="0"/>
              </a:spcAft>
              <a:buNone/>
            </a:pPr>
            <a:r>
              <a:rPr lang="en" sz="1200">
                <a:solidFill>
                  <a:srgbClr val="FFFFFF"/>
                </a:solidFill>
              </a:rPr>
              <a:t>Random Forest : It is a classification algorithm consisting of many decisions trees. It uses bagging and feature randomness when building each individual tree to try to create an uncorrelated forest of trees whose prediction by committee is more accurate than that of any individual tree.</a:t>
            </a:r>
            <a:endParaRPr sz="1200">
              <a:solidFill>
                <a:srgbClr val="FFFFFF"/>
              </a:solidFill>
            </a:endParaRPr>
          </a:p>
          <a:p>
            <a:pPr indent="0" lvl="0" marL="0" rtl="0" algn="l">
              <a:spcBef>
                <a:spcPts val="1600"/>
              </a:spcBef>
              <a:spcAft>
                <a:spcPts val="0"/>
              </a:spcAft>
              <a:buNone/>
            </a:pPr>
            <a:r>
              <a:rPr lang="en" sz="1200">
                <a:solidFill>
                  <a:srgbClr val="FFFFFF"/>
                </a:solidFill>
              </a:rPr>
              <a:t>Decision Tree : It’ll  give us a layout of all possible outcomes so we can fully analyze the </a:t>
            </a:r>
            <a:r>
              <a:rPr lang="en" sz="1200">
                <a:solidFill>
                  <a:srgbClr val="FFFFFF"/>
                </a:solidFill>
              </a:rPr>
              <a:t>consequences</a:t>
            </a:r>
            <a:r>
              <a:rPr lang="en" sz="1200">
                <a:solidFill>
                  <a:srgbClr val="FFFFFF"/>
                </a:solidFill>
              </a:rPr>
              <a:t> of a decision. It context, the decision tree observes all possible outcomes of different weather conditions.</a:t>
            </a:r>
            <a:endParaRPr sz="1200">
              <a:solidFill>
                <a:srgbClr val="FFFFFF"/>
              </a:solidFill>
            </a:endParaRPr>
          </a:p>
          <a:p>
            <a:pPr indent="0" lvl="0" marL="0" rtl="0" algn="l">
              <a:spcBef>
                <a:spcPts val="1600"/>
              </a:spcBef>
              <a:spcAft>
                <a:spcPts val="0"/>
              </a:spcAft>
              <a:buNone/>
            </a:pPr>
            <a:r>
              <a:rPr lang="en" sz="1200">
                <a:solidFill>
                  <a:srgbClr val="FFFFFF"/>
                </a:solidFill>
              </a:rPr>
              <a:t>Logistic Regression : Because our dataset only provides us with two severity code outcomes, our model will only predict one of those two classes. This makes our data binary, which is perfect to use with logistic regression.</a:t>
            </a:r>
            <a:endParaRPr sz="1200">
              <a:solidFill>
                <a:srgbClr val="FFFFFF"/>
              </a:solidFill>
            </a:endParaRPr>
          </a:p>
          <a:p>
            <a:pPr indent="0" lvl="0" marL="0" rtl="0" algn="l">
              <a:spcBef>
                <a:spcPts val="1600"/>
              </a:spcBef>
              <a:spcAft>
                <a:spcPts val="1600"/>
              </a:spcAft>
              <a:buNone/>
            </a:pPr>
            <a:r>
              <a:t/>
            </a:r>
            <a:endParaRPr sz="1200">
              <a:solidFill>
                <a:srgbClr val="FFFFFF"/>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9"/>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300"/>
              <a:t>Results </a:t>
            </a:r>
            <a:r>
              <a:rPr lang="en" sz="1400"/>
              <a:t>&amp;</a:t>
            </a:r>
            <a:r>
              <a:rPr lang="en" sz="2300"/>
              <a:t> Evaluation</a:t>
            </a:r>
            <a:endParaRPr sz="2300"/>
          </a:p>
        </p:txBody>
      </p:sp>
      <p:sp>
        <p:nvSpPr>
          <p:cNvPr id="96" name="Google Shape;96;p19"/>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final results of the model evaluations are summarized in the table on the right:</a:t>
            </a:r>
            <a:endParaRPr/>
          </a:p>
          <a:p>
            <a:pPr indent="0" lvl="0" marL="0" rtl="0" algn="l">
              <a:spcBef>
                <a:spcPts val="1600"/>
              </a:spcBef>
              <a:spcAft>
                <a:spcPts val="1600"/>
              </a:spcAft>
              <a:buNone/>
            </a:pPr>
            <a:r>
              <a:rPr lang="en"/>
              <a:t>Based on the above table, KNN is the best model to predict car accident severity.</a:t>
            </a:r>
            <a:endParaRPr/>
          </a:p>
        </p:txBody>
      </p:sp>
      <p:pic>
        <p:nvPicPr>
          <p:cNvPr id="97" name="Google Shape;97;p19"/>
          <p:cNvPicPr preferRelativeResize="0"/>
          <p:nvPr/>
        </p:nvPicPr>
        <p:blipFill>
          <a:blip r:embed="rId3">
            <a:alphaModFix/>
          </a:blip>
          <a:stretch>
            <a:fillRect/>
          </a:stretch>
        </p:blipFill>
        <p:spPr>
          <a:xfrm>
            <a:off x="3339650" y="1389600"/>
            <a:ext cx="5547650" cy="20319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0"/>
          <p:cNvSpPr txBox="1"/>
          <p:nvPr>
            <p:ph type="title"/>
          </p:nvPr>
        </p:nvSpPr>
        <p:spPr>
          <a:xfrm>
            <a:off x="265500" y="400325"/>
            <a:ext cx="4045200" cy="1482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000"/>
              <a:t>Conclusion</a:t>
            </a:r>
            <a:endParaRPr sz="3000"/>
          </a:p>
        </p:txBody>
      </p:sp>
      <p:sp>
        <p:nvSpPr>
          <p:cNvPr id="103" name="Google Shape;103;p20"/>
          <p:cNvSpPr txBox="1"/>
          <p:nvPr>
            <p:ph idx="1" type="subTitle"/>
          </p:nvPr>
        </p:nvSpPr>
        <p:spPr>
          <a:xfrm>
            <a:off x="265500" y="2206550"/>
            <a:ext cx="4045200" cy="1235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Based on the dataset provided for this capstone from weather, road, and light conditions pointing to certain classes, we can conclude that particular conditions have a somewhat impact on whether or not travel could result in property damage (class 1) or injury (class 2)</a:t>
            </a:r>
            <a:endParaRPr sz="1400"/>
          </a:p>
        </p:txBody>
      </p:sp>
      <p:pic>
        <p:nvPicPr>
          <p:cNvPr id="104" name="Google Shape;104;p20"/>
          <p:cNvPicPr preferRelativeResize="0"/>
          <p:nvPr/>
        </p:nvPicPr>
        <p:blipFill>
          <a:blip r:embed="rId3">
            <a:alphaModFix/>
          </a:blip>
          <a:stretch>
            <a:fillRect/>
          </a:stretch>
        </p:blipFill>
        <p:spPr>
          <a:xfrm>
            <a:off x="4726975" y="1772600"/>
            <a:ext cx="4243301" cy="1598300"/>
          </a:xfrm>
          <a:prstGeom prst="rect">
            <a:avLst/>
          </a:prstGeom>
          <a:noFill/>
          <a:ln>
            <a:noFill/>
          </a:ln>
          <a:effectLst>
            <a:reflection blurRad="0" dir="5400000" dist="19050" endA="0" endPos="27000" fadeDir="5400012" kx="0" rotWithShape="0" algn="bl" stA="24000" stPos="0" sy="-100000" ky="0"/>
          </a:effectLst>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4"/>
                                        </p:tgtEl>
                                        <p:attrNameLst>
                                          <p:attrName>style.visibility</p:attrName>
                                        </p:attrNameLst>
                                      </p:cBhvr>
                                      <p:to>
                                        <p:strVal val="visible"/>
                                      </p:to>
                                    </p:set>
                                    <p:animEffect filter="fade" transition="in">
                                      <p:cBhvr>
                                        <p:cTn dur="1000"/>
                                        <p:tgtEl>
                                          <p:spTgt spid="10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1"/>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000"/>
              <a:t>Thanks!</a:t>
            </a:r>
            <a:endParaRPr sz="3000"/>
          </a:p>
        </p:txBody>
      </p:sp>
      <p:sp>
        <p:nvSpPr>
          <p:cNvPr id="110" name="Google Shape;110;p21"/>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Ayush Kothari</a:t>
            </a:r>
            <a:endParaRPr sz="1400"/>
          </a:p>
          <a:p>
            <a:pPr indent="0" lvl="0" marL="0" rtl="0" algn="l">
              <a:spcBef>
                <a:spcPts val="1600"/>
              </a:spcBef>
              <a:spcAft>
                <a:spcPts val="0"/>
              </a:spcAft>
              <a:buNone/>
            </a:pPr>
            <a:r>
              <a:rPr lang="en" sz="1400"/>
              <a:t>GitHub : Ayushft</a:t>
            </a:r>
            <a:endParaRPr sz="1400"/>
          </a:p>
          <a:p>
            <a:pPr indent="0" lvl="0" marL="0" rtl="0" algn="l">
              <a:spcBef>
                <a:spcPts val="1600"/>
              </a:spcBef>
              <a:spcAft>
                <a:spcPts val="0"/>
              </a:spcAft>
              <a:buNone/>
            </a:pPr>
            <a:r>
              <a:rPr lang="en" sz="1400"/>
              <a:t>ayush.kotharift@gmail.com</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rPr lang="en" sz="1400"/>
              <a:t> </a:t>
            </a:r>
            <a:endParaRPr sz="1400"/>
          </a:p>
        </p:txBody>
      </p:sp>
      <p:pic>
        <p:nvPicPr>
          <p:cNvPr id="111" name="Google Shape;111;p21"/>
          <p:cNvPicPr preferRelativeResize="0"/>
          <p:nvPr/>
        </p:nvPicPr>
        <p:blipFill rotWithShape="1">
          <a:blip r:embed="rId3">
            <a:alphaModFix/>
          </a:blip>
          <a:srcRect b="6178" l="0" r="0" t="6187"/>
          <a:stretch/>
        </p:blipFill>
        <p:spPr>
          <a:xfrm>
            <a:off x="5620675" y="1617925"/>
            <a:ext cx="2176833" cy="190764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