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9" r:id="rId4"/>
    <p:sldId id="260" r:id="rId5"/>
    <p:sldId id="264" r:id="rId6"/>
    <p:sldId id="262" r:id="rId7"/>
    <p:sldId id="261" r:id="rId8"/>
    <p:sldId id="263" r:id="rId9"/>
    <p:sldId id="265" r:id="rId10"/>
    <p:sldId id="266" r:id="rId11"/>
    <p:sldId id="267" r:id="rId12"/>
    <p:sldId id="25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shmittal656@gmail.com" initials="y" lastIdx="3" clrIdx="0">
    <p:extLst>
      <p:ext uri="{19B8F6BF-5375-455C-9EA6-DF929625EA0E}">
        <p15:presenceInfo xmlns:p15="http://schemas.microsoft.com/office/powerpoint/2012/main" userId="343d88bed6ee5dd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211D72-ACCE-4F87-8AFD-C74B56570FD7}"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2F522F-127E-48D9-8987-5274B960FE06}" type="slidenum">
              <a:rPr lang="en-IN" smtClean="0"/>
              <a:t>‹#›</a:t>
            </a:fld>
            <a:endParaRPr lang="en-IN"/>
          </a:p>
        </p:txBody>
      </p:sp>
    </p:spTree>
    <p:extLst>
      <p:ext uri="{BB962C8B-B14F-4D97-AF65-F5344CB8AC3E}">
        <p14:creationId xmlns:p14="http://schemas.microsoft.com/office/powerpoint/2010/main" val="2967625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211D72-ACCE-4F87-8AFD-C74B56570FD7}" type="datetimeFigureOut">
              <a:rPr lang="en-IN" smtClean="0"/>
              <a:t>30-04-2023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2F522F-127E-48D9-8987-5274B960FE06}" type="slidenum">
              <a:rPr lang="en-IN" smtClean="0"/>
              <a:t>‹#›</a:t>
            </a:fld>
            <a:endParaRPr lang="en-IN"/>
          </a:p>
        </p:txBody>
      </p:sp>
    </p:spTree>
    <p:extLst>
      <p:ext uri="{BB962C8B-B14F-4D97-AF65-F5344CB8AC3E}">
        <p14:creationId xmlns:p14="http://schemas.microsoft.com/office/powerpoint/2010/main" val="670579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211D72-ACCE-4F87-8AFD-C74B56570FD7}" type="datetimeFigureOut">
              <a:rPr lang="en-IN" smtClean="0"/>
              <a:t>30-04-2023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2F522F-127E-48D9-8987-5274B960FE06}" type="slidenum">
              <a:rPr lang="en-IN" smtClean="0"/>
              <a:t>‹#›</a:t>
            </a:fld>
            <a:endParaRPr lang="en-IN"/>
          </a:p>
        </p:txBody>
      </p:sp>
    </p:spTree>
    <p:extLst>
      <p:ext uri="{BB962C8B-B14F-4D97-AF65-F5344CB8AC3E}">
        <p14:creationId xmlns:p14="http://schemas.microsoft.com/office/powerpoint/2010/main" val="939000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211D72-ACCE-4F87-8AFD-C74B56570FD7}" type="datetimeFigureOut">
              <a:rPr lang="en-IN" smtClean="0"/>
              <a:t>30-04-2023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2F522F-127E-48D9-8987-5274B960FE06}"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37752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211D72-ACCE-4F87-8AFD-C74B56570FD7}" type="datetimeFigureOut">
              <a:rPr lang="en-IN" smtClean="0"/>
              <a:t>30-04-2023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2F522F-127E-48D9-8987-5274B960FE06}" type="slidenum">
              <a:rPr lang="en-IN" smtClean="0"/>
              <a:t>‹#›</a:t>
            </a:fld>
            <a:endParaRPr lang="en-IN"/>
          </a:p>
        </p:txBody>
      </p:sp>
    </p:spTree>
    <p:extLst>
      <p:ext uri="{BB962C8B-B14F-4D97-AF65-F5344CB8AC3E}">
        <p14:creationId xmlns:p14="http://schemas.microsoft.com/office/powerpoint/2010/main" val="816438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C211D72-ACCE-4F87-8AFD-C74B56570FD7}" type="datetimeFigureOut">
              <a:rPr lang="en-IN" smtClean="0"/>
              <a:t>30-04-2023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2F522F-127E-48D9-8987-5274B960FE06}" type="slidenum">
              <a:rPr lang="en-IN" smtClean="0"/>
              <a:t>‹#›</a:t>
            </a:fld>
            <a:endParaRPr lang="en-IN"/>
          </a:p>
        </p:txBody>
      </p:sp>
    </p:spTree>
    <p:extLst>
      <p:ext uri="{BB962C8B-B14F-4D97-AF65-F5344CB8AC3E}">
        <p14:creationId xmlns:p14="http://schemas.microsoft.com/office/powerpoint/2010/main" val="1463957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C211D72-ACCE-4F87-8AFD-C74B56570FD7}" type="datetimeFigureOut">
              <a:rPr lang="en-IN" smtClean="0"/>
              <a:t>30-04-2023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2F522F-127E-48D9-8987-5274B960FE06}" type="slidenum">
              <a:rPr lang="en-IN" smtClean="0"/>
              <a:t>‹#›</a:t>
            </a:fld>
            <a:endParaRPr lang="en-IN"/>
          </a:p>
        </p:txBody>
      </p:sp>
    </p:spTree>
    <p:extLst>
      <p:ext uri="{BB962C8B-B14F-4D97-AF65-F5344CB8AC3E}">
        <p14:creationId xmlns:p14="http://schemas.microsoft.com/office/powerpoint/2010/main" val="2307759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11D72-ACCE-4F87-8AFD-C74B56570FD7}"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2F522F-127E-48D9-8987-5274B960FE06}" type="slidenum">
              <a:rPr lang="en-IN" smtClean="0"/>
              <a:t>‹#›</a:t>
            </a:fld>
            <a:endParaRPr lang="en-IN"/>
          </a:p>
        </p:txBody>
      </p:sp>
    </p:spTree>
    <p:extLst>
      <p:ext uri="{BB962C8B-B14F-4D97-AF65-F5344CB8AC3E}">
        <p14:creationId xmlns:p14="http://schemas.microsoft.com/office/powerpoint/2010/main" val="30265737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11D72-ACCE-4F87-8AFD-C74B56570FD7}"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2F522F-127E-48D9-8987-5274B960FE06}" type="slidenum">
              <a:rPr lang="en-IN" smtClean="0"/>
              <a:t>‹#›</a:t>
            </a:fld>
            <a:endParaRPr lang="en-IN"/>
          </a:p>
        </p:txBody>
      </p:sp>
    </p:spTree>
    <p:extLst>
      <p:ext uri="{BB962C8B-B14F-4D97-AF65-F5344CB8AC3E}">
        <p14:creationId xmlns:p14="http://schemas.microsoft.com/office/powerpoint/2010/main" val="3913994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11D72-ACCE-4F87-8AFD-C74B56570FD7}"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2F522F-127E-48D9-8987-5274B960FE06}" type="slidenum">
              <a:rPr lang="en-IN" smtClean="0"/>
              <a:t>‹#›</a:t>
            </a:fld>
            <a:endParaRPr lang="en-IN"/>
          </a:p>
        </p:txBody>
      </p:sp>
    </p:spTree>
    <p:extLst>
      <p:ext uri="{BB962C8B-B14F-4D97-AF65-F5344CB8AC3E}">
        <p14:creationId xmlns:p14="http://schemas.microsoft.com/office/powerpoint/2010/main" val="4280907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211D72-ACCE-4F87-8AFD-C74B56570FD7}"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2F522F-127E-48D9-8987-5274B960FE06}" type="slidenum">
              <a:rPr lang="en-IN" smtClean="0"/>
              <a:t>‹#›</a:t>
            </a:fld>
            <a:endParaRPr lang="en-IN"/>
          </a:p>
        </p:txBody>
      </p:sp>
    </p:spTree>
    <p:extLst>
      <p:ext uri="{BB962C8B-B14F-4D97-AF65-F5344CB8AC3E}">
        <p14:creationId xmlns:p14="http://schemas.microsoft.com/office/powerpoint/2010/main" val="417830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211D72-ACCE-4F87-8AFD-C74B56570FD7}" type="datetimeFigureOut">
              <a:rPr lang="en-IN" smtClean="0"/>
              <a:t>30-04-2023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2F522F-127E-48D9-8987-5274B960FE06}" type="slidenum">
              <a:rPr lang="en-IN" smtClean="0"/>
              <a:t>‹#›</a:t>
            </a:fld>
            <a:endParaRPr lang="en-IN"/>
          </a:p>
        </p:txBody>
      </p:sp>
    </p:spTree>
    <p:extLst>
      <p:ext uri="{BB962C8B-B14F-4D97-AF65-F5344CB8AC3E}">
        <p14:creationId xmlns:p14="http://schemas.microsoft.com/office/powerpoint/2010/main" val="1413909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211D72-ACCE-4F87-8AFD-C74B56570FD7}" type="datetimeFigureOut">
              <a:rPr lang="en-IN" smtClean="0"/>
              <a:t>30-04-2023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2F522F-127E-48D9-8987-5274B960FE06}" type="slidenum">
              <a:rPr lang="en-IN" smtClean="0"/>
              <a:t>‹#›</a:t>
            </a:fld>
            <a:endParaRPr lang="en-IN"/>
          </a:p>
        </p:txBody>
      </p:sp>
    </p:spTree>
    <p:extLst>
      <p:ext uri="{BB962C8B-B14F-4D97-AF65-F5344CB8AC3E}">
        <p14:creationId xmlns:p14="http://schemas.microsoft.com/office/powerpoint/2010/main" val="1694272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211D72-ACCE-4F87-8AFD-C74B56570FD7}" type="datetimeFigureOut">
              <a:rPr lang="en-IN" smtClean="0"/>
              <a:t>30-04-2023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2F522F-127E-48D9-8987-5274B960FE06}" type="slidenum">
              <a:rPr lang="en-IN" smtClean="0"/>
              <a:t>‹#›</a:t>
            </a:fld>
            <a:endParaRPr lang="en-IN"/>
          </a:p>
        </p:txBody>
      </p:sp>
    </p:spTree>
    <p:extLst>
      <p:ext uri="{BB962C8B-B14F-4D97-AF65-F5344CB8AC3E}">
        <p14:creationId xmlns:p14="http://schemas.microsoft.com/office/powerpoint/2010/main" val="2990291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C211D72-ACCE-4F87-8AFD-C74B56570FD7}" type="datetimeFigureOut">
              <a:rPr lang="en-IN" smtClean="0"/>
              <a:t>30-04-2023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F2F522F-127E-48D9-8987-5274B960FE06}" type="slidenum">
              <a:rPr lang="en-IN" smtClean="0"/>
              <a:t>‹#›</a:t>
            </a:fld>
            <a:endParaRPr lang="en-IN"/>
          </a:p>
        </p:txBody>
      </p:sp>
    </p:spTree>
    <p:extLst>
      <p:ext uri="{BB962C8B-B14F-4D97-AF65-F5344CB8AC3E}">
        <p14:creationId xmlns:p14="http://schemas.microsoft.com/office/powerpoint/2010/main" val="1943166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211D72-ACCE-4F87-8AFD-C74B56570FD7}" type="datetimeFigureOut">
              <a:rPr lang="en-IN" smtClean="0"/>
              <a:t>30-04-2023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2F522F-127E-48D9-8987-5274B960FE06}" type="slidenum">
              <a:rPr lang="en-IN" smtClean="0"/>
              <a:t>‹#›</a:t>
            </a:fld>
            <a:endParaRPr lang="en-IN"/>
          </a:p>
        </p:txBody>
      </p:sp>
    </p:spTree>
    <p:extLst>
      <p:ext uri="{BB962C8B-B14F-4D97-AF65-F5344CB8AC3E}">
        <p14:creationId xmlns:p14="http://schemas.microsoft.com/office/powerpoint/2010/main" val="920180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211D72-ACCE-4F87-8AFD-C74B56570FD7}" type="datetimeFigureOut">
              <a:rPr lang="en-IN" smtClean="0"/>
              <a:t>30-04-2023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2F522F-127E-48D9-8987-5274B960FE06}" type="slidenum">
              <a:rPr lang="en-IN" smtClean="0"/>
              <a:t>‹#›</a:t>
            </a:fld>
            <a:endParaRPr lang="en-IN"/>
          </a:p>
        </p:txBody>
      </p:sp>
    </p:spTree>
    <p:extLst>
      <p:ext uri="{BB962C8B-B14F-4D97-AF65-F5344CB8AC3E}">
        <p14:creationId xmlns:p14="http://schemas.microsoft.com/office/powerpoint/2010/main" val="1866015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C211D72-ACCE-4F87-8AFD-C74B56570FD7}" type="datetimeFigureOut">
              <a:rPr lang="en-IN" smtClean="0"/>
              <a:t>30-04-2023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1F2F522F-127E-48D9-8987-5274B960FE06}" type="slidenum">
              <a:rPr lang="en-IN" smtClean="0"/>
              <a:t>‹#›</a:t>
            </a:fld>
            <a:endParaRPr lang="en-IN"/>
          </a:p>
        </p:txBody>
      </p:sp>
    </p:spTree>
    <p:extLst>
      <p:ext uri="{BB962C8B-B14F-4D97-AF65-F5344CB8AC3E}">
        <p14:creationId xmlns:p14="http://schemas.microsoft.com/office/powerpoint/2010/main" val="209293934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oogle.com/url?sa=i&amp;url=https%3A%2F%2Fcode-projects.org%2Fhotel-management-system-in-java-with-source-code%2F&amp;psig=AOvVaw16bFrYzssuCBR0skSZkbUs&amp;ust=1646896629693000&amp;source=images&amp;cd=vfe&amp;ved=0CAsQjRxqFwoTCNCp25q-uPYCFQAAAAAdAAAAABAD" TargetMode="External"/><Relationship Id="rId2" Type="http://schemas.openxmlformats.org/officeDocument/2006/relationships/hyperlink" Target="https://www.lovelycoding.org/hotel-management-system/" TargetMode="External"/><Relationship Id="rId1" Type="http://schemas.openxmlformats.org/officeDocument/2006/relationships/slideLayout" Target="../slideLayouts/slideLayout2.xml"/><Relationship Id="rId4" Type="http://schemas.openxmlformats.org/officeDocument/2006/relationships/hyperlink" Target="https://www.google.com/url?sa=i&amp;url=https%3A%2F%2Fwww.vetbossel.in%2Fhotel-management-system-php%2F&amp;psig=AOvVaw16bFrYzssuCBR0skSZkbUs&amp;ust=1646896629693000&amp;source=images&amp;cd=vfe&amp;ved=0CAsQjRxqFwoTCNCp25q-uPYCFQAAAAAdAAAAABAY"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0E8AE-A3EB-41FE-B061-1CEFCDDB20AC}"/>
              </a:ext>
            </a:extLst>
          </p:cNvPr>
          <p:cNvSpPr>
            <a:spLocks noGrp="1"/>
          </p:cNvSpPr>
          <p:nvPr>
            <p:ph type="ctrTitle"/>
          </p:nvPr>
        </p:nvSpPr>
        <p:spPr>
          <a:xfrm>
            <a:off x="1636711" y="723900"/>
            <a:ext cx="9212263" cy="952501"/>
          </a:xfrm>
        </p:spPr>
        <p:txBody>
          <a:bodyPr>
            <a:noAutofit/>
          </a:bodyPr>
          <a:lstStyle/>
          <a:p>
            <a:r>
              <a:rPr lang="en-US" sz="5400" dirty="0"/>
              <a:t>Hotel Management system</a:t>
            </a:r>
            <a:endParaRPr lang="en-IN" sz="5400" dirty="0"/>
          </a:p>
        </p:txBody>
      </p:sp>
      <p:sp>
        <p:nvSpPr>
          <p:cNvPr id="3" name="Subtitle 2">
            <a:extLst>
              <a:ext uri="{FF2B5EF4-FFF2-40B4-BE49-F238E27FC236}">
                <a16:creationId xmlns:a16="http://schemas.microsoft.com/office/drawing/2014/main" id="{60F070E8-68C5-4F1E-B324-0890B7A0172B}"/>
              </a:ext>
            </a:extLst>
          </p:cNvPr>
          <p:cNvSpPr>
            <a:spLocks noGrp="1"/>
          </p:cNvSpPr>
          <p:nvPr>
            <p:ph type="subTitle" idx="1"/>
          </p:nvPr>
        </p:nvSpPr>
        <p:spPr>
          <a:xfrm>
            <a:off x="1751012" y="4438650"/>
            <a:ext cx="8689976" cy="1371599"/>
          </a:xfrm>
        </p:spPr>
        <p:txBody>
          <a:bodyPr/>
          <a:lstStyle/>
          <a:p>
            <a:endParaRPr lang="en-IN" dirty="0"/>
          </a:p>
        </p:txBody>
      </p:sp>
      <p:pic>
        <p:nvPicPr>
          <p:cNvPr id="1026" name="Picture 2" descr="Hotel Management System Project For Final Year Student">
            <a:extLst>
              <a:ext uri="{FF2B5EF4-FFF2-40B4-BE49-F238E27FC236}">
                <a16:creationId xmlns:a16="http://schemas.microsoft.com/office/drawing/2014/main" id="{6C56E92A-1AAF-4BEF-8D64-031D7C4A95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540"/>
          <a:stretch/>
        </p:blipFill>
        <p:spPr bwMode="auto">
          <a:xfrm>
            <a:off x="0" y="-38101"/>
            <a:ext cx="12191999" cy="69056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Kiet Group Of Institutions, HD Png Download - 900x824(#4455591) - PngFind">
            <a:extLst>
              <a:ext uri="{FF2B5EF4-FFF2-40B4-BE49-F238E27FC236}">
                <a16:creationId xmlns:a16="http://schemas.microsoft.com/office/drawing/2014/main" id="{6ACA82C3-E9A0-461F-BFFC-2C7FEE36192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5960" y="2638426"/>
            <a:ext cx="2494915" cy="2019300"/>
          </a:xfrm>
          <a:prstGeom prst="rect">
            <a:avLst/>
          </a:prstGeom>
          <a:noFill/>
          <a:ln>
            <a:noFill/>
          </a:ln>
        </p:spPr>
      </p:pic>
    </p:spTree>
    <p:extLst>
      <p:ext uri="{BB962C8B-B14F-4D97-AF65-F5344CB8AC3E}">
        <p14:creationId xmlns:p14="http://schemas.microsoft.com/office/powerpoint/2010/main" val="453469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AF48B-E477-4B9E-8E2F-F75E4C826C5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DE27ECF-550C-4E52-B551-F5ACF8ADC271}"/>
              </a:ext>
            </a:extLst>
          </p:cNvPr>
          <p:cNvSpPr>
            <a:spLocks noGrp="1"/>
          </p:cNvSpPr>
          <p:nvPr>
            <p:ph sz="quarter" idx="13"/>
          </p:nvPr>
        </p:nvSpPr>
        <p:spPr/>
        <p:txBody>
          <a:bodyPr/>
          <a:lstStyle/>
          <a:p>
            <a:endParaRPr lang="en-IN"/>
          </a:p>
        </p:txBody>
      </p:sp>
      <p:pic>
        <p:nvPicPr>
          <p:cNvPr id="4" name="Picture 3">
            <a:extLst>
              <a:ext uri="{FF2B5EF4-FFF2-40B4-BE49-F238E27FC236}">
                <a16:creationId xmlns:a16="http://schemas.microsoft.com/office/drawing/2014/main" id="{AFCEBFB9-7351-4AD9-8626-AD0BA90B8471}"/>
              </a:ext>
            </a:extLst>
          </p:cNvPr>
          <p:cNvPicPr>
            <a:picLocks noChangeAspect="1"/>
          </p:cNvPicPr>
          <p:nvPr/>
        </p:nvPicPr>
        <p:blipFill>
          <a:blip r:embed="rId2"/>
          <a:srcRect/>
          <a:stretch>
            <a:fillRect/>
          </a:stretch>
        </p:blipFill>
        <p:spPr bwMode="auto">
          <a:xfrm>
            <a:off x="0" y="-298176"/>
            <a:ext cx="12192000" cy="7156175"/>
          </a:xfrm>
          <a:prstGeom prst="rect">
            <a:avLst/>
          </a:prstGeom>
          <a:noFill/>
          <a:ln w="9525">
            <a:noFill/>
            <a:miter lim="800000"/>
            <a:headEnd/>
            <a:tailEnd/>
          </a:ln>
        </p:spPr>
      </p:pic>
      <p:sp>
        <p:nvSpPr>
          <p:cNvPr id="6" name="Rectangle 5">
            <a:extLst>
              <a:ext uri="{FF2B5EF4-FFF2-40B4-BE49-F238E27FC236}">
                <a16:creationId xmlns:a16="http://schemas.microsoft.com/office/drawing/2014/main" id="{A6E4FB40-BC13-B133-54C2-125AA3527A07}"/>
              </a:ext>
            </a:extLst>
          </p:cNvPr>
          <p:cNvSpPr/>
          <p:nvPr/>
        </p:nvSpPr>
        <p:spPr>
          <a:xfrm>
            <a:off x="4572000" y="1944211"/>
            <a:ext cx="1686757" cy="1029810"/>
          </a:xfrm>
          <a:prstGeom prst="rect">
            <a:avLst/>
          </a:prstGeom>
          <a:solidFill>
            <a:schemeClr val="accent5">
              <a:lumMod val="40000"/>
              <a:lumOff val="60000"/>
            </a:schemeClr>
          </a:solidFill>
          <a:ln>
            <a:solidFill>
              <a:schemeClr val="accent5">
                <a:lumMod val="40000"/>
                <a:lumOff val="6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March</a:t>
            </a:r>
          </a:p>
        </p:txBody>
      </p:sp>
      <p:sp>
        <p:nvSpPr>
          <p:cNvPr id="7" name="Rectangle 6">
            <a:extLst>
              <a:ext uri="{FF2B5EF4-FFF2-40B4-BE49-F238E27FC236}">
                <a16:creationId xmlns:a16="http://schemas.microsoft.com/office/drawing/2014/main" id="{E8F618DA-8B15-8773-2EC7-41D369D78BFB}"/>
              </a:ext>
            </a:extLst>
          </p:cNvPr>
          <p:cNvSpPr/>
          <p:nvPr/>
        </p:nvSpPr>
        <p:spPr>
          <a:xfrm>
            <a:off x="6267635" y="1953087"/>
            <a:ext cx="1784412" cy="1029811"/>
          </a:xfrm>
          <a:prstGeom prst="rect">
            <a:avLst/>
          </a:prstGeom>
          <a:solidFill>
            <a:schemeClr val="tx2">
              <a:lumMod val="60000"/>
              <a:lumOff val="40000"/>
            </a:schemeClr>
          </a:solidFill>
          <a:ln>
            <a:solidFill>
              <a:schemeClr val="tx2">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April</a:t>
            </a:r>
          </a:p>
        </p:txBody>
      </p:sp>
      <p:sp>
        <p:nvSpPr>
          <p:cNvPr id="8" name="Rectangle 7">
            <a:extLst>
              <a:ext uri="{FF2B5EF4-FFF2-40B4-BE49-F238E27FC236}">
                <a16:creationId xmlns:a16="http://schemas.microsoft.com/office/drawing/2014/main" id="{E853B322-2B37-54E4-436F-6359B71D014F}"/>
              </a:ext>
            </a:extLst>
          </p:cNvPr>
          <p:cNvSpPr/>
          <p:nvPr/>
        </p:nvSpPr>
        <p:spPr>
          <a:xfrm>
            <a:off x="8073615" y="1953087"/>
            <a:ext cx="1784412" cy="1029811"/>
          </a:xfrm>
          <a:prstGeom prst="rect">
            <a:avLst/>
          </a:prstGeom>
          <a:solidFill>
            <a:schemeClr val="accent4">
              <a:lumMod val="75000"/>
            </a:schemeClr>
          </a:solidFill>
          <a:ln>
            <a:solidFill>
              <a:schemeClr val="accent4">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chemeClr val="tx1"/>
                </a:solidFill>
              </a:rPr>
              <a:t>May</a:t>
            </a:r>
          </a:p>
        </p:txBody>
      </p:sp>
      <p:sp>
        <p:nvSpPr>
          <p:cNvPr id="9" name="Rectangle 8">
            <a:extLst>
              <a:ext uri="{FF2B5EF4-FFF2-40B4-BE49-F238E27FC236}">
                <a16:creationId xmlns:a16="http://schemas.microsoft.com/office/drawing/2014/main" id="{0CDEA548-9B68-C925-5EA2-5E960E75C483}"/>
              </a:ext>
            </a:extLst>
          </p:cNvPr>
          <p:cNvSpPr/>
          <p:nvPr/>
        </p:nvSpPr>
        <p:spPr>
          <a:xfrm>
            <a:off x="9836459" y="1953087"/>
            <a:ext cx="1704512" cy="1029811"/>
          </a:xfrm>
          <a:prstGeom prst="rect">
            <a:avLst/>
          </a:prstGeom>
          <a:solidFill>
            <a:schemeClr val="accent5"/>
          </a:solidFill>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solidFill>
                  <a:schemeClr val="tx1"/>
                </a:solidFill>
              </a:rPr>
              <a:t>June</a:t>
            </a:r>
          </a:p>
        </p:txBody>
      </p:sp>
    </p:spTree>
    <p:extLst>
      <p:ext uri="{BB962C8B-B14F-4D97-AF65-F5344CB8AC3E}">
        <p14:creationId xmlns:p14="http://schemas.microsoft.com/office/powerpoint/2010/main" val="1163385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28129-5E50-4757-B2F1-9C118091386A}"/>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DB42408D-889C-4E21-ACC0-D3D8CB6AF2D7}"/>
              </a:ext>
            </a:extLst>
          </p:cNvPr>
          <p:cNvSpPr>
            <a:spLocks noGrp="1"/>
          </p:cNvSpPr>
          <p:nvPr>
            <p:ph sz="quarter" idx="13"/>
          </p:nvPr>
        </p:nvSpPr>
        <p:spPr/>
        <p:txBody>
          <a:bodyPr>
            <a:normAutofit/>
          </a:bodyPr>
          <a:lstStyle/>
          <a:p>
            <a:r>
              <a:rPr lang="en-IN" sz="1600" dirty="0">
                <a:hlinkClick r:id="rId2"/>
              </a:rPr>
              <a:t>https://www.lovelycoding.org/hotel-management-system/</a:t>
            </a:r>
            <a:endParaRPr lang="en-IN" sz="1600" dirty="0"/>
          </a:p>
          <a:p>
            <a:r>
              <a:rPr lang="en-IN" sz="1600" dirty="0">
                <a:hlinkClick r:id="rId3"/>
              </a:rPr>
              <a:t>https://www.google.com/url?sa=i&amp;url=https%3A%2F%2Fcode-projects.org%2Fhotel-management-system-in-java-with-source-code%2F&amp;psig=AOvVaw16bFrYzssuCBR0skSZkbUs&amp;ust=1646896629693000&amp;source=images&amp;cd=vfe&amp;ved=0CAsQjRxqFwoTCNCp25q-uPYCFQAAAAAdAAAAABAD</a:t>
            </a:r>
            <a:endParaRPr lang="en-IN" sz="1600" dirty="0"/>
          </a:p>
          <a:p>
            <a:r>
              <a:rPr lang="en-IN" sz="1600" dirty="0">
                <a:hlinkClick r:id="rId4"/>
              </a:rPr>
              <a:t>https://www.google.com/url?sa=i&amp;url=https%3A%2F%2Fwww.vetbossel.in%2Fhotel-management-system-php%2F&amp;psig=AOvVaw16bFrYzssuCBR0skSZkbUs&amp;ust=1646896629693000&amp;source=images&amp;cd=vfe&amp;ved=0CAsQjRxqFwoTCNCp25q-uPYCFQAAAAAdAAAAABAY</a:t>
            </a:r>
            <a:endParaRPr lang="en-IN" sz="1600" dirty="0"/>
          </a:p>
          <a:p>
            <a:endParaRPr lang="en-IN" sz="1600" dirty="0"/>
          </a:p>
        </p:txBody>
      </p:sp>
    </p:spTree>
    <p:extLst>
      <p:ext uri="{BB962C8B-B14F-4D97-AF65-F5344CB8AC3E}">
        <p14:creationId xmlns:p14="http://schemas.microsoft.com/office/powerpoint/2010/main" val="3503652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61A0-06CD-4087-BE64-C4AE57AEC7F9}"/>
              </a:ext>
            </a:extLst>
          </p:cNvPr>
          <p:cNvSpPr>
            <a:spLocks noGrp="1"/>
          </p:cNvSpPr>
          <p:nvPr>
            <p:ph type="title"/>
          </p:nvPr>
        </p:nvSpPr>
        <p:spPr/>
        <p:txBody>
          <a:bodyPr/>
          <a:lstStyle/>
          <a:p>
            <a:endParaRPr lang="en-IN"/>
          </a:p>
        </p:txBody>
      </p:sp>
      <p:pic>
        <p:nvPicPr>
          <p:cNvPr id="8" name="Picture 6" descr="See the source image">
            <a:extLst>
              <a:ext uri="{FF2B5EF4-FFF2-40B4-BE49-F238E27FC236}">
                <a16:creationId xmlns:a16="http://schemas.microsoft.com/office/drawing/2014/main" id="{70D805AE-4F3F-4F9C-8616-5BF6D29BA6FA}"/>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812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98AF1-75E5-417E-B3AC-B03892AC3245}"/>
              </a:ext>
            </a:extLst>
          </p:cNvPr>
          <p:cNvSpPr>
            <a:spLocks noGrp="1"/>
          </p:cNvSpPr>
          <p:nvPr>
            <p:ph type="title"/>
          </p:nvPr>
        </p:nvSpPr>
        <p:spPr/>
        <p:txBody>
          <a:bodyPr>
            <a:normAutofit/>
          </a:bodyPr>
          <a:lstStyle/>
          <a:p>
            <a:r>
              <a:rPr lang="en-US" sz="4400" dirty="0"/>
              <a:t>Team members</a:t>
            </a:r>
            <a:endParaRPr lang="en-IN" sz="4400" dirty="0"/>
          </a:p>
        </p:txBody>
      </p:sp>
      <p:sp>
        <p:nvSpPr>
          <p:cNvPr id="3" name="Content Placeholder 2">
            <a:extLst>
              <a:ext uri="{FF2B5EF4-FFF2-40B4-BE49-F238E27FC236}">
                <a16:creationId xmlns:a16="http://schemas.microsoft.com/office/drawing/2014/main" id="{B46E7960-569F-4A2C-AB46-42FFB58870AB}"/>
              </a:ext>
            </a:extLst>
          </p:cNvPr>
          <p:cNvSpPr>
            <a:spLocks noGrp="1"/>
          </p:cNvSpPr>
          <p:nvPr>
            <p:ph sz="quarter" idx="13"/>
          </p:nvPr>
        </p:nvSpPr>
        <p:spPr>
          <a:xfrm>
            <a:off x="1024972" y="2462340"/>
            <a:ext cx="2765978" cy="3424107"/>
          </a:xfrm>
        </p:spPr>
        <p:txBody>
          <a:bodyPr>
            <a:normAutofit/>
          </a:bodyPr>
          <a:lstStyle/>
          <a:p>
            <a:r>
              <a:rPr lang="en-US" sz="2800" dirty="0"/>
              <a:t>Love Dubey</a:t>
            </a:r>
          </a:p>
          <a:p>
            <a:pPr marL="0" indent="0">
              <a:buNone/>
            </a:pPr>
            <a:r>
              <a:rPr lang="en-US" sz="2800" dirty="0"/>
              <a:t>2100290140083</a:t>
            </a:r>
          </a:p>
          <a:p>
            <a:pPr marL="0" indent="0">
              <a:buNone/>
            </a:pPr>
            <a:r>
              <a:rPr lang="en-US" sz="2800" dirty="0"/>
              <a:t>      Sec - c</a:t>
            </a:r>
            <a:endParaRPr lang="en-IN" sz="2800" dirty="0"/>
          </a:p>
        </p:txBody>
      </p:sp>
      <p:sp>
        <p:nvSpPr>
          <p:cNvPr id="4" name="Content Placeholder 2">
            <a:extLst>
              <a:ext uri="{FF2B5EF4-FFF2-40B4-BE49-F238E27FC236}">
                <a16:creationId xmlns:a16="http://schemas.microsoft.com/office/drawing/2014/main" id="{D9A76C2B-FE32-4170-BFE0-243434EC9A71}"/>
              </a:ext>
            </a:extLst>
          </p:cNvPr>
          <p:cNvSpPr txBox="1">
            <a:spLocks/>
          </p:cNvSpPr>
          <p:nvPr/>
        </p:nvSpPr>
        <p:spPr>
          <a:xfrm>
            <a:off x="4877420" y="2459775"/>
            <a:ext cx="3066430" cy="34241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sz="2800" dirty="0"/>
              <a:t>Chirag </a:t>
            </a:r>
            <a:r>
              <a:rPr lang="en-US" sz="2800" dirty="0" err="1"/>
              <a:t>sharma</a:t>
            </a:r>
            <a:r>
              <a:rPr lang="en-US" sz="2800" dirty="0"/>
              <a:t> </a:t>
            </a:r>
          </a:p>
          <a:p>
            <a:pPr marL="0" indent="0">
              <a:buFont typeface="Arial" panose="020B0604020202020204" pitchFamily="34" charset="0"/>
              <a:buNone/>
            </a:pPr>
            <a:r>
              <a:rPr lang="en-US" sz="2800" dirty="0"/>
              <a:t>2100290140055</a:t>
            </a:r>
          </a:p>
          <a:p>
            <a:pPr marL="0" indent="0">
              <a:buFont typeface="Arial" panose="020B0604020202020204" pitchFamily="34" charset="0"/>
              <a:buNone/>
            </a:pPr>
            <a:r>
              <a:rPr lang="en-US" sz="2800" dirty="0"/>
              <a:t>      Sec - c</a:t>
            </a:r>
            <a:endParaRPr lang="en-IN" sz="2800" dirty="0"/>
          </a:p>
        </p:txBody>
      </p:sp>
      <p:sp>
        <p:nvSpPr>
          <p:cNvPr id="5" name="Content Placeholder 2">
            <a:extLst>
              <a:ext uri="{FF2B5EF4-FFF2-40B4-BE49-F238E27FC236}">
                <a16:creationId xmlns:a16="http://schemas.microsoft.com/office/drawing/2014/main" id="{C7FF5ACF-54DA-4296-A8D9-1A2DF6EBB466}"/>
              </a:ext>
            </a:extLst>
          </p:cNvPr>
          <p:cNvSpPr txBox="1">
            <a:spLocks/>
          </p:cNvSpPr>
          <p:nvPr/>
        </p:nvSpPr>
        <p:spPr>
          <a:xfrm>
            <a:off x="8729869" y="2459775"/>
            <a:ext cx="3066429" cy="34241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sz="2800" dirty="0"/>
              <a:t>Vivek </a:t>
            </a:r>
            <a:r>
              <a:rPr lang="en-US" sz="2800" dirty="0" err="1"/>
              <a:t>singh</a:t>
            </a:r>
            <a:endParaRPr lang="en-US" sz="2800" dirty="0"/>
          </a:p>
          <a:p>
            <a:pPr marL="0" indent="0">
              <a:buFont typeface="Arial" panose="020B0604020202020204" pitchFamily="34" charset="0"/>
              <a:buNone/>
            </a:pPr>
            <a:r>
              <a:rPr lang="en-US" sz="2800" dirty="0"/>
              <a:t>2100290140153</a:t>
            </a:r>
          </a:p>
          <a:p>
            <a:pPr marL="0" indent="0">
              <a:buFont typeface="Arial" panose="020B0604020202020204" pitchFamily="34" charset="0"/>
              <a:buNone/>
            </a:pPr>
            <a:r>
              <a:rPr lang="en-US" sz="2800" dirty="0"/>
              <a:t>      Sec - c</a:t>
            </a:r>
            <a:endParaRPr lang="en-IN" sz="2800" dirty="0"/>
          </a:p>
        </p:txBody>
      </p:sp>
      <p:sp>
        <p:nvSpPr>
          <p:cNvPr id="6" name="TextBox 5">
            <a:extLst>
              <a:ext uri="{FF2B5EF4-FFF2-40B4-BE49-F238E27FC236}">
                <a16:creationId xmlns:a16="http://schemas.microsoft.com/office/drawing/2014/main" id="{D88A349D-26C6-4A7D-886F-8AB539127F83}"/>
              </a:ext>
            </a:extLst>
          </p:cNvPr>
          <p:cNvSpPr txBox="1"/>
          <p:nvPr/>
        </p:nvSpPr>
        <p:spPr>
          <a:xfrm>
            <a:off x="3204840" y="4643307"/>
            <a:ext cx="5646198" cy="1569660"/>
          </a:xfrm>
          <a:prstGeom prst="rect">
            <a:avLst/>
          </a:prstGeom>
          <a:noFill/>
        </p:spPr>
        <p:txBody>
          <a:bodyPr wrap="square" rtlCol="0">
            <a:spAutoFit/>
          </a:bodyPr>
          <a:lstStyle/>
          <a:p>
            <a:r>
              <a:rPr lang="en-US" sz="3200" b="1" dirty="0"/>
              <a:t>Supervisor:</a:t>
            </a:r>
            <a:r>
              <a:rPr lang="en-US" sz="3200" dirty="0"/>
              <a:t> Ms. Komal </a:t>
            </a:r>
            <a:r>
              <a:rPr lang="en-US" sz="3200" dirty="0" err="1"/>
              <a:t>Salgotra</a:t>
            </a:r>
            <a:r>
              <a:rPr lang="en-US" sz="3200" dirty="0"/>
              <a:t> </a:t>
            </a:r>
          </a:p>
          <a:p>
            <a:r>
              <a:rPr lang="en-US" sz="3200" dirty="0"/>
              <a:t>        Assistant Teacher</a:t>
            </a:r>
          </a:p>
          <a:p>
            <a:r>
              <a:rPr lang="en-US" sz="3200" dirty="0"/>
              <a:t>KIET GROUP OF INSTITUTION</a:t>
            </a:r>
            <a:endParaRPr lang="en-IN" sz="3200" dirty="0"/>
          </a:p>
        </p:txBody>
      </p:sp>
    </p:spTree>
    <p:extLst>
      <p:ext uri="{BB962C8B-B14F-4D97-AF65-F5344CB8AC3E}">
        <p14:creationId xmlns:p14="http://schemas.microsoft.com/office/powerpoint/2010/main" val="1837032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3DB75-DBD9-4FF8-83F0-16ECD9C559D6}"/>
              </a:ext>
            </a:extLst>
          </p:cNvPr>
          <p:cNvSpPr>
            <a:spLocks noGrp="1"/>
          </p:cNvSpPr>
          <p:nvPr>
            <p:ph type="title"/>
          </p:nvPr>
        </p:nvSpPr>
        <p:spPr/>
        <p:txBody>
          <a:bodyPr>
            <a:normAutofit/>
          </a:bodyPr>
          <a:lstStyle/>
          <a:p>
            <a:r>
              <a:rPr lang="en-US" sz="4000" dirty="0"/>
              <a:t>introduction</a:t>
            </a:r>
            <a:endParaRPr lang="en-IN" sz="4000" dirty="0"/>
          </a:p>
        </p:txBody>
      </p:sp>
      <p:sp>
        <p:nvSpPr>
          <p:cNvPr id="3" name="Content Placeholder 2">
            <a:extLst>
              <a:ext uri="{FF2B5EF4-FFF2-40B4-BE49-F238E27FC236}">
                <a16:creationId xmlns:a16="http://schemas.microsoft.com/office/drawing/2014/main" id="{136A8F4B-A1F7-4409-B09D-5D19DDEF4398}"/>
              </a:ext>
            </a:extLst>
          </p:cNvPr>
          <p:cNvSpPr>
            <a:spLocks noGrp="1"/>
          </p:cNvSpPr>
          <p:nvPr>
            <p:ph sz="quarter" idx="13"/>
          </p:nvPr>
        </p:nvSpPr>
        <p:spPr>
          <a:xfrm>
            <a:off x="1228098" y="2214694"/>
            <a:ext cx="10468601" cy="3424107"/>
          </a:xfrm>
        </p:spPr>
        <p:txBody>
          <a:bodyPr>
            <a:normAutofit lnSpcReduction="10000"/>
          </a:bodyPr>
          <a:lstStyle/>
          <a:p>
            <a:pPr marL="0" indent="0" algn="just">
              <a:lnSpc>
                <a:spcPct val="150000"/>
              </a:lnSpc>
              <a:spcAft>
                <a:spcPts val="600"/>
              </a:spcAft>
              <a:buNone/>
            </a:pPr>
            <a:r>
              <a:rPr lang="en-IN" cap="none" dirty="0">
                <a:effectLst/>
                <a:latin typeface="Times New Roman" panose="02020603050405020304" pitchFamily="18" charset="0"/>
                <a:ea typeface="Calibri" panose="020F0502020204030204" pitchFamily="34" charset="0"/>
                <a:cs typeface="Times New Roman" panose="02020603050405020304" pitchFamily="18" charset="0"/>
              </a:rPr>
              <a:t>Hotel management system is a website where the management of entire hotel is computerized. The hotel management system is designed using html,css and javascript as the rich GUI for front end and php,mysql server as the secured backend database.</a:t>
            </a:r>
          </a:p>
          <a:p>
            <a:pPr marL="0" indent="0" algn="just">
              <a:lnSpc>
                <a:spcPct val="150000"/>
              </a:lnSpc>
              <a:spcAft>
                <a:spcPts val="600"/>
              </a:spcAft>
              <a:buNone/>
            </a:pPr>
            <a:r>
              <a:rPr lang="en-IN" cap="none" dirty="0">
                <a:effectLst/>
                <a:latin typeface="Times New Roman" panose="02020603050405020304" pitchFamily="18" charset="0"/>
                <a:ea typeface="Calibri" panose="020F0502020204030204" pitchFamily="34" charset="0"/>
                <a:cs typeface="Times New Roman" panose="02020603050405020304" pitchFamily="18" charset="0"/>
              </a:rPr>
              <a:t>In this project the details are maintained like customer details, reservation details, booking details and billing details the reservation process of reserving rooms for the customers, cancelling the reserved rooms, booking the rooms, vacating the rooms, the restaurant management, billing process, etc all are computerized and the management is done without any difficulty. </a:t>
            </a:r>
          </a:p>
          <a:p>
            <a:pPr marL="0" indent="0" algn="just">
              <a:lnSpc>
                <a:spcPct val="150000"/>
              </a:lnSpc>
              <a:spcAft>
                <a:spcPts val="600"/>
              </a:spcAft>
              <a:buNone/>
            </a:pPr>
            <a:endParaRPr lang="en-IN" cap="none"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65490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A284-3E5A-414F-8CE7-91D30E71BB63}"/>
              </a:ext>
            </a:extLst>
          </p:cNvPr>
          <p:cNvSpPr>
            <a:spLocks noGrp="1"/>
          </p:cNvSpPr>
          <p:nvPr>
            <p:ph type="title"/>
          </p:nvPr>
        </p:nvSpPr>
        <p:spPr/>
        <p:txBody>
          <a:bodyPr>
            <a:normAutofit/>
          </a:bodyPr>
          <a:lstStyle/>
          <a:p>
            <a:r>
              <a:rPr lang="en-US" sz="4000" dirty="0"/>
              <a:t>Objective</a:t>
            </a:r>
            <a:endParaRPr lang="en-IN" sz="4000" dirty="0"/>
          </a:p>
        </p:txBody>
      </p:sp>
      <p:sp>
        <p:nvSpPr>
          <p:cNvPr id="3" name="Content Placeholder 2">
            <a:extLst>
              <a:ext uri="{FF2B5EF4-FFF2-40B4-BE49-F238E27FC236}">
                <a16:creationId xmlns:a16="http://schemas.microsoft.com/office/drawing/2014/main" id="{B0A22848-D55C-4B1B-A69E-5D943F1DF07F}"/>
              </a:ext>
            </a:extLst>
          </p:cNvPr>
          <p:cNvSpPr>
            <a:spLocks noGrp="1"/>
          </p:cNvSpPr>
          <p:nvPr>
            <p:ph sz="quarter" idx="13"/>
          </p:nvPr>
        </p:nvSpPr>
        <p:spPr>
          <a:xfrm>
            <a:off x="913775" y="2367092"/>
            <a:ext cx="10363826" cy="3424107"/>
          </a:xfrm>
        </p:spPr>
        <p:txBody>
          <a:bodyPr/>
          <a:lstStyle/>
          <a:p>
            <a:pPr algn="just"/>
            <a:r>
              <a:rPr lang="en-IN" sz="1800" cap="none" dirty="0">
                <a:effectLst/>
                <a:latin typeface="Times New Roman" panose="02020603050405020304" pitchFamily="18" charset="0"/>
                <a:ea typeface="Calibri" panose="020F0502020204030204" pitchFamily="34" charset="0"/>
                <a:cs typeface="Times New Roman" panose="02020603050405020304" pitchFamily="18" charset="0"/>
              </a:rPr>
              <a:t>In this website </a:t>
            </a:r>
            <a:r>
              <a:rPr lang="en-IN" sz="1800" cap="none"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hotel bookings and rooms make this system very flexible and convenient. The hotel manager is a very busy person and does not have the time to sit and manage the entire activities manually on paper. </a:t>
            </a:r>
          </a:p>
          <a:p>
            <a:pPr algn="just"/>
            <a:r>
              <a:rPr lang="en-IN" sz="1800" cap="none"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This </a:t>
            </a:r>
            <a:r>
              <a:rPr lang="en-IN" sz="1800" cap="none"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website</a:t>
            </a:r>
            <a:r>
              <a:rPr lang="en-IN" sz="1800" cap="none"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gives him the power and flexibility to manage the entire system from a single online system</a:t>
            </a:r>
            <a:r>
              <a:rPr lang="en-IN" sz="1800" cap="none"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cap="none"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Customers can view and book room online. Admin has the power of either approving or disapproving the customer’s booking request. </a:t>
            </a:r>
          </a:p>
          <a:p>
            <a:pPr algn="just"/>
            <a:r>
              <a:rPr lang="en-IN" sz="1800" cap="none"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Hotel services can also be viewed by the customers and can book them too.</a:t>
            </a:r>
          </a:p>
          <a:p>
            <a:pPr marL="0" indent="0" algn="just">
              <a:buNone/>
            </a:pPr>
            <a:endParaRPr lang="en-IN" sz="180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cap="none" dirty="0"/>
          </a:p>
        </p:txBody>
      </p:sp>
    </p:spTree>
    <p:extLst>
      <p:ext uri="{BB962C8B-B14F-4D97-AF65-F5344CB8AC3E}">
        <p14:creationId xmlns:p14="http://schemas.microsoft.com/office/powerpoint/2010/main" val="755136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2D057-AA13-4F0D-BDBF-54992146D210}"/>
              </a:ext>
            </a:extLst>
          </p:cNvPr>
          <p:cNvSpPr>
            <a:spLocks noGrp="1"/>
          </p:cNvSpPr>
          <p:nvPr>
            <p:ph type="title"/>
          </p:nvPr>
        </p:nvSpPr>
        <p:spPr/>
        <p:txBody>
          <a:bodyPr>
            <a:normAutofit/>
          </a:bodyPr>
          <a:lstStyle/>
          <a:p>
            <a:r>
              <a:rPr lang="en-US" sz="4000" dirty="0"/>
              <a:t>Functional requirement</a:t>
            </a:r>
            <a:endParaRPr lang="en-IN" sz="4000" dirty="0"/>
          </a:p>
        </p:txBody>
      </p:sp>
      <p:sp>
        <p:nvSpPr>
          <p:cNvPr id="3" name="Content Placeholder 2">
            <a:extLst>
              <a:ext uri="{FF2B5EF4-FFF2-40B4-BE49-F238E27FC236}">
                <a16:creationId xmlns:a16="http://schemas.microsoft.com/office/drawing/2014/main" id="{E029A697-E94D-4462-9902-99A6C2BE7B24}"/>
              </a:ext>
            </a:extLst>
          </p:cNvPr>
          <p:cNvSpPr>
            <a:spLocks noGrp="1"/>
          </p:cNvSpPr>
          <p:nvPr>
            <p:ph sz="quarter" idx="13"/>
          </p:nvPr>
        </p:nvSpPr>
        <p:spPr/>
        <p:txBody>
          <a:bodyPr>
            <a:normAutofit/>
          </a:bodyPr>
          <a:lstStyle/>
          <a:p>
            <a:r>
              <a:rPr lang="en-US" b="1" cap="none" dirty="0">
                <a:latin typeface="+mj-lt"/>
              </a:rPr>
              <a:t>Reservation module: </a:t>
            </a:r>
            <a:r>
              <a:rPr lang="en-IN" sz="1800" cap="none" dirty="0">
                <a:effectLst/>
                <a:latin typeface="+mj-lt"/>
                <a:ea typeface="Calibri" panose="020F0502020204030204" pitchFamily="34" charset="0"/>
              </a:rPr>
              <a:t>during reservation, the details of the customers, type of room required and number of room required are fed in to the system.</a:t>
            </a:r>
          </a:p>
          <a:p>
            <a:r>
              <a:rPr lang="en-IN" sz="1800" b="1" cap="none" dirty="0">
                <a:effectLst/>
                <a:latin typeface="+mj-lt"/>
                <a:ea typeface="Calibri" panose="020F0502020204030204" pitchFamily="34" charset="0"/>
                <a:cs typeface="Times New Roman" panose="02020603050405020304" pitchFamily="18" charset="0"/>
              </a:rPr>
              <a:t>Room booking module: </a:t>
            </a:r>
            <a:r>
              <a:rPr lang="en-IN" sz="1800" cap="none" dirty="0">
                <a:latin typeface="+mj-lt"/>
                <a:ea typeface="Calibri" panose="020F0502020204030204" pitchFamily="34" charset="0"/>
                <a:cs typeface="Times New Roman" panose="02020603050405020304" pitchFamily="18" charset="0"/>
              </a:rPr>
              <a:t>in </a:t>
            </a:r>
            <a:r>
              <a:rPr lang="en-IN" sz="1800" cap="none" dirty="0">
                <a:effectLst/>
                <a:latin typeface="+mj-lt"/>
                <a:ea typeface="Calibri" panose="020F0502020204030204" pitchFamily="34" charset="0"/>
                <a:cs typeface="Times New Roman" panose="02020603050405020304" pitchFamily="18" charset="0"/>
              </a:rPr>
              <a:t>this module, the admin gives confirmation for the room which is booked by the user.</a:t>
            </a:r>
          </a:p>
          <a:p>
            <a:r>
              <a:rPr lang="en-IN" sz="1800" b="1" cap="none" dirty="0">
                <a:effectLst/>
                <a:latin typeface="+mj-lt"/>
                <a:ea typeface="Calibri" panose="020F0502020204030204" pitchFamily="34" charset="0"/>
                <a:cs typeface="Times New Roman" panose="02020603050405020304" pitchFamily="18" charset="0"/>
              </a:rPr>
              <a:t>Room status module: </a:t>
            </a:r>
            <a:r>
              <a:rPr lang="en-IN" sz="1800" cap="none" dirty="0">
                <a:latin typeface="+mj-lt"/>
                <a:ea typeface="Calibri" panose="020F0502020204030204" pitchFamily="34" charset="0"/>
                <a:cs typeface="Times New Roman" panose="02020603050405020304" pitchFamily="18" charset="0"/>
              </a:rPr>
              <a:t>in this module, the admin can see the number of rooms which are reserved and which are not </a:t>
            </a:r>
            <a:r>
              <a:rPr lang="en-IN" sz="1800" cap="none">
                <a:latin typeface="+mj-lt"/>
                <a:ea typeface="Calibri" panose="020F0502020204030204" pitchFamily="34" charset="0"/>
                <a:cs typeface="Times New Roman" panose="02020603050405020304" pitchFamily="18" charset="0"/>
              </a:rPr>
              <a:t>reserved.</a:t>
            </a:r>
            <a:endParaRPr lang="en-IN" sz="1800" b="1" cap="none" dirty="0">
              <a:latin typeface="+mj-lt"/>
              <a:ea typeface="Calibri" panose="020F0502020204030204" pitchFamily="34" charset="0"/>
              <a:cs typeface="Times New Roman" panose="02020603050405020304" pitchFamily="18" charset="0"/>
            </a:endParaRPr>
          </a:p>
          <a:p>
            <a:r>
              <a:rPr lang="en-IN" sz="1800" b="1" cap="none">
                <a:effectLst/>
                <a:latin typeface="+mj-lt"/>
                <a:ea typeface="Calibri" panose="020F0502020204030204" pitchFamily="34" charset="0"/>
                <a:cs typeface="Times New Roman" panose="02020603050405020304" pitchFamily="18" charset="0"/>
              </a:rPr>
              <a:t>Generate </a:t>
            </a:r>
            <a:r>
              <a:rPr lang="en-IN" sz="1800" b="1" cap="none" dirty="0">
                <a:effectLst/>
                <a:latin typeface="+mj-lt"/>
                <a:ea typeface="Calibri" panose="020F0502020204030204" pitchFamily="34" charset="0"/>
                <a:cs typeface="Times New Roman" panose="02020603050405020304" pitchFamily="18" charset="0"/>
              </a:rPr>
              <a:t>reports: </a:t>
            </a:r>
            <a:r>
              <a:rPr lang="en-IN" sz="1800" cap="none" dirty="0">
                <a:effectLst/>
                <a:latin typeface="+mj-lt"/>
                <a:ea typeface="Calibri" panose="020F0502020204030204" pitchFamily="34" charset="0"/>
              </a:rPr>
              <a:t>this module deals with the generation of the reports for the various modules. The customer list can be generated. Room status list can be retrieved for reference.</a:t>
            </a:r>
            <a:endParaRPr lang="en-IN" sz="1800" cap="none" dirty="0">
              <a:effectLst/>
              <a:latin typeface="+mj-lt"/>
              <a:ea typeface="Calibri" panose="020F0502020204030204" pitchFamily="34" charset="0"/>
              <a:cs typeface="Times New Roman" panose="02020603050405020304" pitchFamily="18" charset="0"/>
            </a:endParaRPr>
          </a:p>
          <a:p>
            <a:endParaRPr lang="en-IN" sz="1800" b="1" cap="none" dirty="0">
              <a:effectLst/>
              <a:latin typeface="Calibri" panose="020F0502020204030204" pitchFamily="34" charset="0"/>
              <a:ea typeface="Calibri" panose="020F0502020204030204" pitchFamily="34" charset="0"/>
              <a:cs typeface="Times New Roman" panose="02020603050405020304" pitchFamily="18" charset="0"/>
            </a:endParaRPr>
          </a:p>
          <a:p>
            <a:endParaRPr lang="en-IN" cap="none" dirty="0"/>
          </a:p>
        </p:txBody>
      </p:sp>
    </p:spTree>
    <p:extLst>
      <p:ext uri="{BB962C8B-B14F-4D97-AF65-F5344CB8AC3E}">
        <p14:creationId xmlns:p14="http://schemas.microsoft.com/office/powerpoint/2010/main" val="309874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B7B0E-29F4-4A88-A0BB-B06A51E0D200}"/>
              </a:ext>
            </a:extLst>
          </p:cNvPr>
          <p:cNvSpPr>
            <a:spLocks noGrp="1"/>
          </p:cNvSpPr>
          <p:nvPr>
            <p:ph type="title"/>
          </p:nvPr>
        </p:nvSpPr>
        <p:spPr/>
        <p:txBody>
          <a:bodyPr/>
          <a:lstStyle/>
          <a:p>
            <a:r>
              <a:rPr lang="en-US" dirty="0"/>
              <a:t>Non functional requirements</a:t>
            </a:r>
            <a:endParaRPr lang="en-IN" dirty="0"/>
          </a:p>
        </p:txBody>
      </p:sp>
      <p:sp>
        <p:nvSpPr>
          <p:cNvPr id="3" name="Content Placeholder 2">
            <a:extLst>
              <a:ext uri="{FF2B5EF4-FFF2-40B4-BE49-F238E27FC236}">
                <a16:creationId xmlns:a16="http://schemas.microsoft.com/office/drawing/2014/main" id="{58A2F082-3D5B-4238-A2E8-8497E89B1D30}"/>
              </a:ext>
            </a:extLst>
          </p:cNvPr>
          <p:cNvSpPr>
            <a:spLocks noGrp="1"/>
          </p:cNvSpPr>
          <p:nvPr>
            <p:ph sz="quarter" idx="13"/>
          </p:nvPr>
        </p:nvSpPr>
        <p:spPr/>
        <p:txBody>
          <a:bodyPr/>
          <a:lstStyle/>
          <a:p>
            <a:r>
              <a:rPr lang="en-US" b="1" dirty="0"/>
              <a:t>Security: </a:t>
            </a:r>
            <a:r>
              <a:rPr lang="en-US" cap="none" dirty="0"/>
              <a:t>security requirements ensures that the system is protected from unauthorized access to the system and store data.</a:t>
            </a:r>
          </a:p>
          <a:p>
            <a:r>
              <a:rPr lang="en-US" b="1" dirty="0"/>
              <a:t>Reliability: </a:t>
            </a:r>
            <a:r>
              <a:rPr lang="en-US" cap="none" dirty="0"/>
              <a:t>Reliability defines how likely it is for the software work without failure for a given period of time.</a:t>
            </a:r>
          </a:p>
          <a:p>
            <a:r>
              <a:rPr lang="en-US" b="1" dirty="0"/>
              <a:t>Performance</a:t>
            </a:r>
            <a:r>
              <a:rPr lang="en-US" b="1" cap="none" dirty="0"/>
              <a:t>: </a:t>
            </a:r>
            <a:r>
              <a:rPr lang="en-US" cap="none" dirty="0"/>
              <a:t>performance is quality attribute that describes the responsiveness of the system.</a:t>
            </a:r>
            <a:endParaRPr lang="en-US" dirty="0"/>
          </a:p>
          <a:p>
            <a:r>
              <a:rPr lang="en-US" b="1" dirty="0"/>
              <a:t>USABILITY: </a:t>
            </a:r>
            <a:r>
              <a:rPr lang="en-US" cap="none" dirty="0"/>
              <a:t>Usability defines how difficult it will be for user to learn and operate the system.</a:t>
            </a:r>
            <a:endParaRPr lang="en-IN" b="1" dirty="0"/>
          </a:p>
        </p:txBody>
      </p:sp>
    </p:spTree>
    <p:extLst>
      <p:ext uri="{BB962C8B-B14F-4D97-AF65-F5344CB8AC3E}">
        <p14:creationId xmlns:p14="http://schemas.microsoft.com/office/powerpoint/2010/main" val="2893396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BE900-D857-4DA3-B6F3-E38098E0D843}"/>
              </a:ext>
            </a:extLst>
          </p:cNvPr>
          <p:cNvSpPr>
            <a:spLocks noGrp="1"/>
          </p:cNvSpPr>
          <p:nvPr>
            <p:ph type="title"/>
          </p:nvPr>
        </p:nvSpPr>
        <p:spPr/>
        <p:txBody>
          <a:bodyPr>
            <a:normAutofit/>
          </a:bodyPr>
          <a:lstStyle/>
          <a:p>
            <a:r>
              <a:rPr lang="en-US" sz="4000" dirty="0"/>
              <a:t>Hardware  &amp; Software requirement</a:t>
            </a:r>
            <a:endParaRPr lang="en-IN" sz="4000" dirty="0"/>
          </a:p>
        </p:txBody>
      </p:sp>
      <p:sp>
        <p:nvSpPr>
          <p:cNvPr id="3" name="Content Placeholder 2">
            <a:extLst>
              <a:ext uri="{FF2B5EF4-FFF2-40B4-BE49-F238E27FC236}">
                <a16:creationId xmlns:a16="http://schemas.microsoft.com/office/drawing/2014/main" id="{46E87DFC-96BD-42D0-B31F-545E2ADF5792}"/>
              </a:ext>
            </a:extLst>
          </p:cNvPr>
          <p:cNvSpPr>
            <a:spLocks noGrp="1"/>
          </p:cNvSpPr>
          <p:nvPr>
            <p:ph sz="quarter" idx="13"/>
          </p:nvPr>
        </p:nvSpPr>
        <p:spPr>
          <a:xfrm>
            <a:off x="1456699" y="2367092"/>
            <a:ext cx="10363826" cy="3424107"/>
          </a:xfrm>
        </p:spPr>
        <p:txBody>
          <a:bodyPr>
            <a:normAutofit fontScale="92500" lnSpcReduction="10000"/>
          </a:bodyPr>
          <a:lstStyle/>
          <a:p>
            <a:pPr algn="l">
              <a:buFont typeface="Arial" panose="020B0604020202020204" pitchFamily="34" charset="0"/>
              <a:buChar char="•"/>
            </a:pPr>
            <a:r>
              <a:rPr lang="en-US" b="0" i="0" dirty="0">
                <a:solidFill>
                  <a:srgbClr val="202124"/>
                </a:solidFill>
                <a:effectLst/>
                <a:latin typeface="arial" panose="020B0604020202020204" pitchFamily="34" charset="0"/>
              </a:rPr>
              <a:t>Processor: Multi-core – 1.8 GHz processor or better.</a:t>
            </a:r>
          </a:p>
          <a:p>
            <a:pPr algn="l">
              <a:buFont typeface="Arial" panose="020B0604020202020204" pitchFamily="34" charset="0"/>
              <a:buChar char="•"/>
            </a:pPr>
            <a:r>
              <a:rPr lang="en-US" b="0" i="0" dirty="0">
                <a:solidFill>
                  <a:srgbClr val="202124"/>
                </a:solidFill>
                <a:effectLst/>
                <a:latin typeface="arial" panose="020B0604020202020204" pitchFamily="34" charset="0"/>
              </a:rPr>
              <a:t>Ram: 4GB RAM.</a:t>
            </a:r>
          </a:p>
          <a:p>
            <a:pPr algn="l">
              <a:buFont typeface="Arial" panose="020B0604020202020204" pitchFamily="34" charset="0"/>
              <a:buChar char="•"/>
            </a:pPr>
            <a:r>
              <a:rPr lang="en-US" dirty="0">
                <a:solidFill>
                  <a:srgbClr val="202124"/>
                </a:solidFill>
                <a:latin typeface="arial" panose="020B0604020202020204" pitchFamily="34" charset="0"/>
              </a:rPr>
              <a:t>Hard disk: 80GB.</a:t>
            </a:r>
            <a:endParaRPr lang="en-US" b="0" i="0" dirty="0">
              <a:solidFill>
                <a:srgbClr val="202124"/>
              </a:solidFill>
              <a:effectLst/>
              <a:latin typeface="arial" panose="020B0604020202020204" pitchFamily="34" charset="0"/>
            </a:endParaRPr>
          </a:p>
          <a:p>
            <a:pPr algn="l">
              <a:buFont typeface="Arial" panose="020B0604020202020204" pitchFamily="34" charset="0"/>
              <a:buChar char="•"/>
            </a:pPr>
            <a:r>
              <a:rPr lang="en-US" b="0" i="0" dirty="0">
                <a:solidFill>
                  <a:srgbClr val="202124"/>
                </a:solidFill>
                <a:effectLst/>
                <a:latin typeface="arial" panose="020B0604020202020204" pitchFamily="34" charset="0"/>
              </a:rPr>
              <a:t>Operating system: Windows 7, 8 and above.</a:t>
            </a:r>
          </a:p>
          <a:p>
            <a:pPr algn="l">
              <a:buFont typeface="Arial" panose="020B0604020202020204" pitchFamily="34" charset="0"/>
              <a:buChar char="•"/>
            </a:pPr>
            <a:r>
              <a:rPr lang="en-US" dirty="0">
                <a:solidFill>
                  <a:srgbClr val="202124"/>
                </a:solidFill>
                <a:latin typeface="arial" panose="020B0604020202020204" pitchFamily="34" charset="0"/>
              </a:rPr>
              <a:t>Front END: Html, </a:t>
            </a:r>
            <a:r>
              <a:rPr lang="en-US" dirty="0" err="1">
                <a:solidFill>
                  <a:srgbClr val="202124"/>
                </a:solidFill>
                <a:latin typeface="arial" panose="020B0604020202020204" pitchFamily="34" charset="0"/>
              </a:rPr>
              <a:t>css</a:t>
            </a:r>
            <a:r>
              <a:rPr lang="en-US" dirty="0">
                <a:solidFill>
                  <a:srgbClr val="202124"/>
                </a:solidFill>
                <a:latin typeface="arial" panose="020B0604020202020204" pitchFamily="34" charset="0"/>
              </a:rPr>
              <a:t>, </a:t>
            </a:r>
            <a:r>
              <a:rPr lang="en-US" dirty="0" err="1">
                <a:solidFill>
                  <a:srgbClr val="202124"/>
                </a:solidFill>
                <a:latin typeface="arial" panose="020B0604020202020204" pitchFamily="34" charset="0"/>
              </a:rPr>
              <a:t>javascript</a:t>
            </a:r>
            <a:r>
              <a:rPr lang="en-US" dirty="0">
                <a:solidFill>
                  <a:srgbClr val="202124"/>
                </a:solidFill>
                <a:latin typeface="arial" panose="020B0604020202020204" pitchFamily="34" charset="0"/>
              </a:rPr>
              <a:t>.</a:t>
            </a:r>
          </a:p>
          <a:p>
            <a:pPr algn="l">
              <a:buFont typeface="Arial" panose="020B0604020202020204" pitchFamily="34" charset="0"/>
              <a:buChar char="•"/>
            </a:pPr>
            <a:r>
              <a:rPr lang="en-US" b="0" i="0" dirty="0">
                <a:solidFill>
                  <a:srgbClr val="202124"/>
                </a:solidFill>
                <a:effectLst/>
                <a:latin typeface="arial" panose="020B0604020202020204" pitchFamily="34" charset="0"/>
              </a:rPr>
              <a:t>Back end: </a:t>
            </a:r>
            <a:r>
              <a:rPr lang="en-US" b="0" i="0" dirty="0" err="1">
                <a:solidFill>
                  <a:srgbClr val="202124"/>
                </a:solidFill>
                <a:effectLst/>
                <a:latin typeface="arial" panose="020B0604020202020204" pitchFamily="34" charset="0"/>
              </a:rPr>
              <a:t>php</a:t>
            </a:r>
            <a:r>
              <a:rPr lang="en-US" b="0" i="0" dirty="0">
                <a:solidFill>
                  <a:srgbClr val="202124"/>
                </a:solidFill>
                <a:effectLst/>
                <a:latin typeface="arial" panose="020B0604020202020204" pitchFamily="34" charset="0"/>
              </a:rPr>
              <a:t>, </a:t>
            </a:r>
            <a:r>
              <a:rPr lang="en-US" b="0" i="0" dirty="0" err="1">
                <a:solidFill>
                  <a:srgbClr val="202124"/>
                </a:solidFill>
                <a:effectLst/>
                <a:latin typeface="arial" panose="020B0604020202020204" pitchFamily="34" charset="0"/>
              </a:rPr>
              <a:t>mysql</a:t>
            </a:r>
            <a:r>
              <a:rPr lang="en-US" b="0" i="0" dirty="0">
                <a:solidFill>
                  <a:srgbClr val="202124"/>
                </a:solidFill>
                <a:effectLst/>
                <a:latin typeface="arial" panose="020B0604020202020204" pitchFamily="34" charset="0"/>
              </a:rPr>
              <a:t>.</a:t>
            </a:r>
          </a:p>
          <a:p>
            <a:pPr marL="0" indent="0" algn="l">
              <a:buNone/>
            </a:pPr>
            <a:r>
              <a:rPr lang="en-US" dirty="0">
                <a:solidFill>
                  <a:srgbClr val="202124"/>
                </a:solidFill>
                <a:latin typeface="arial" panose="020B0604020202020204" pitchFamily="34" charset="0"/>
              </a:rPr>
              <a:t>                           </a:t>
            </a:r>
            <a:r>
              <a:rPr lang="en-US" sz="4000" dirty="0">
                <a:solidFill>
                  <a:srgbClr val="202124"/>
                </a:solidFill>
                <a:latin typeface="+mj-lt"/>
              </a:rPr>
              <a:t> </a:t>
            </a:r>
            <a:endParaRPr lang="en-US" sz="4000" i="0" dirty="0">
              <a:solidFill>
                <a:srgbClr val="202124"/>
              </a:solidFill>
              <a:effectLst/>
              <a:latin typeface="+mj-lt"/>
            </a:endParaRPr>
          </a:p>
          <a:p>
            <a:endParaRPr lang="en-IN" dirty="0"/>
          </a:p>
        </p:txBody>
      </p:sp>
    </p:spTree>
    <p:extLst>
      <p:ext uri="{BB962C8B-B14F-4D97-AF65-F5344CB8AC3E}">
        <p14:creationId xmlns:p14="http://schemas.microsoft.com/office/powerpoint/2010/main" val="3214781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A5B06-71DF-42D7-A280-46A5C7C62722}"/>
              </a:ext>
            </a:extLst>
          </p:cNvPr>
          <p:cNvSpPr>
            <a:spLocks noGrp="1"/>
          </p:cNvSpPr>
          <p:nvPr>
            <p:ph type="title"/>
          </p:nvPr>
        </p:nvSpPr>
        <p:spPr/>
        <p:txBody>
          <a:bodyPr/>
          <a:lstStyle/>
          <a:p>
            <a:endParaRPr lang="en-IN"/>
          </a:p>
        </p:txBody>
      </p:sp>
      <p:pic>
        <p:nvPicPr>
          <p:cNvPr id="1026" name="Picture 2" descr="Hotel Management System In Java With Source Code - Source Code &amp;amp;amp; Projects">
            <a:extLst>
              <a:ext uri="{FF2B5EF4-FFF2-40B4-BE49-F238E27FC236}">
                <a16:creationId xmlns:a16="http://schemas.microsoft.com/office/drawing/2014/main" id="{9F3EACE2-CF93-45CE-8CBC-F0D338DA5838}"/>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5475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65764-3E15-4FD7-B41D-8C78A7FDB0DF}"/>
              </a:ext>
            </a:extLst>
          </p:cNvPr>
          <p:cNvSpPr>
            <a:spLocks noGrp="1"/>
          </p:cNvSpPr>
          <p:nvPr>
            <p:ph type="title"/>
          </p:nvPr>
        </p:nvSpPr>
        <p:spPr/>
        <p:txBody>
          <a:bodyPr/>
          <a:lstStyle/>
          <a:p>
            <a:endParaRPr lang="en-IN"/>
          </a:p>
        </p:txBody>
      </p:sp>
      <p:pic>
        <p:nvPicPr>
          <p:cNvPr id="2052" name="Picture 4" descr="Online Hotel Management System Project in PHP - [2022] Source Code">
            <a:extLst>
              <a:ext uri="{FF2B5EF4-FFF2-40B4-BE49-F238E27FC236}">
                <a16:creationId xmlns:a16="http://schemas.microsoft.com/office/drawing/2014/main" id="{2F9F79C2-53C7-4BB4-B354-F1580DC14381}"/>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943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664928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311</TotalTime>
  <Words>596</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vt:lpstr>
      <vt:lpstr>Calibri</vt:lpstr>
      <vt:lpstr>Times New Roman</vt:lpstr>
      <vt:lpstr>Tw Cen MT</vt:lpstr>
      <vt:lpstr>Droplet</vt:lpstr>
      <vt:lpstr>Hotel Management system</vt:lpstr>
      <vt:lpstr>Team members</vt:lpstr>
      <vt:lpstr>introduction</vt:lpstr>
      <vt:lpstr>Objective</vt:lpstr>
      <vt:lpstr>Functional requirement</vt:lpstr>
      <vt:lpstr>Non functional requirements</vt:lpstr>
      <vt:lpstr>Hardware  &amp; Software requirement</vt:lpstr>
      <vt:lpstr>PowerPoint Presentation</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Management system</dc:title>
  <dc:creator>yashmittal656@gmail.com</dc:creator>
  <cp:lastModifiedBy>Chirag BaBa</cp:lastModifiedBy>
  <cp:revision>31</cp:revision>
  <dcterms:created xsi:type="dcterms:W3CDTF">2022-03-08T13:25:23Z</dcterms:created>
  <dcterms:modified xsi:type="dcterms:W3CDTF">2023-04-30T09:06:08Z</dcterms:modified>
</cp:coreProperties>
</file>