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69D9D9-8F3C-441F-AD99-AEB1E3B02896}" v="45" dt="2022-09-08T17:31:50.389"/>
    <p1510:client id="{59B15E29-19E1-FEDE-E900-8DE3272E26F1}" v="29" dt="2022-09-09T17:43:56.530"/>
    <p1510:client id="{5D33901E-21E7-BE46-BAAB-E7263A8FF350}" v="664" dt="2022-09-15T19:25:07.867"/>
    <p1510:client id="{7B0C5695-C10E-FC3B-531E-C17AABA623DC}" v="125" dt="2022-09-15T19:43:47.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C8D7D2-E100-48BB-AF15-068103D8236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16FC55-B89D-4A23-BC0B-3C671B3544E8}">
      <dgm:prSet/>
      <dgm:spPr/>
      <dgm:t>
        <a:bodyPr/>
        <a:lstStyle/>
        <a:p>
          <a:pPr>
            <a:lnSpc>
              <a:spcPct val="100000"/>
            </a:lnSpc>
            <a:defRPr cap="all"/>
          </a:pPr>
          <a:r>
            <a:rPr lang="en-US"/>
            <a:t>Internet of Things.</a:t>
          </a:r>
        </a:p>
      </dgm:t>
    </dgm:pt>
    <dgm:pt modelId="{0543A78D-FD8E-4C61-89AD-A1E2AAA4EC2B}" type="parTrans" cxnId="{F15CF84F-1D0C-4D3C-B771-20A9CB24ECB5}">
      <dgm:prSet/>
      <dgm:spPr/>
      <dgm:t>
        <a:bodyPr/>
        <a:lstStyle/>
        <a:p>
          <a:endParaRPr lang="en-US"/>
        </a:p>
      </dgm:t>
    </dgm:pt>
    <dgm:pt modelId="{87844080-267D-47F4-8D8A-1C2B8D1A9869}" type="sibTrans" cxnId="{F15CF84F-1D0C-4D3C-B771-20A9CB24ECB5}">
      <dgm:prSet/>
      <dgm:spPr/>
      <dgm:t>
        <a:bodyPr/>
        <a:lstStyle/>
        <a:p>
          <a:endParaRPr lang="en-US"/>
        </a:p>
      </dgm:t>
    </dgm:pt>
    <dgm:pt modelId="{741317AC-7701-40D4-B682-FFCBEE5B0F04}">
      <dgm:prSet/>
      <dgm:spPr/>
      <dgm:t>
        <a:bodyPr/>
        <a:lstStyle/>
        <a:p>
          <a:pPr>
            <a:lnSpc>
              <a:spcPct val="100000"/>
            </a:lnSpc>
            <a:defRPr cap="all"/>
          </a:pPr>
          <a:r>
            <a:rPr lang="en-US"/>
            <a:t>Sensors. </a:t>
          </a:r>
        </a:p>
      </dgm:t>
    </dgm:pt>
    <dgm:pt modelId="{AE13066D-1304-4894-9E5C-E89D5DFD7444}" type="parTrans" cxnId="{2053E682-8109-42FD-8421-AD771C142C8D}">
      <dgm:prSet/>
      <dgm:spPr/>
      <dgm:t>
        <a:bodyPr/>
        <a:lstStyle/>
        <a:p>
          <a:endParaRPr lang="en-US"/>
        </a:p>
      </dgm:t>
    </dgm:pt>
    <dgm:pt modelId="{68E0E2A7-09F6-4045-B55E-84A9641F10CC}" type="sibTrans" cxnId="{2053E682-8109-42FD-8421-AD771C142C8D}">
      <dgm:prSet/>
      <dgm:spPr/>
      <dgm:t>
        <a:bodyPr/>
        <a:lstStyle/>
        <a:p>
          <a:endParaRPr lang="en-US"/>
        </a:p>
      </dgm:t>
    </dgm:pt>
    <dgm:pt modelId="{CD984647-FC1C-4A0D-B41B-84A1BF3813CB}">
      <dgm:prSet/>
      <dgm:spPr/>
      <dgm:t>
        <a:bodyPr/>
        <a:lstStyle/>
        <a:p>
          <a:pPr>
            <a:lnSpc>
              <a:spcPct val="100000"/>
            </a:lnSpc>
            <a:defRPr cap="all"/>
          </a:pPr>
          <a:r>
            <a:rPr lang="en-US"/>
            <a:t>Bluetooth Connectivity.</a:t>
          </a:r>
        </a:p>
      </dgm:t>
    </dgm:pt>
    <dgm:pt modelId="{A08F57B7-5D30-4E9E-BB2B-C4539841674C}" type="parTrans" cxnId="{5EF45896-C98B-4E12-977D-806A363ED8EE}">
      <dgm:prSet/>
      <dgm:spPr/>
      <dgm:t>
        <a:bodyPr/>
        <a:lstStyle/>
        <a:p>
          <a:endParaRPr lang="en-US"/>
        </a:p>
      </dgm:t>
    </dgm:pt>
    <dgm:pt modelId="{7DD29F5F-57FE-408D-B36F-FD65ED4DFB15}" type="sibTrans" cxnId="{5EF45896-C98B-4E12-977D-806A363ED8EE}">
      <dgm:prSet/>
      <dgm:spPr/>
      <dgm:t>
        <a:bodyPr/>
        <a:lstStyle/>
        <a:p>
          <a:endParaRPr lang="en-US"/>
        </a:p>
      </dgm:t>
    </dgm:pt>
    <dgm:pt modelId="{14E4DA21-E73C-4541-8B31-D5E71B236242}">
      <dgm:prSet/>
      <dgm:spPr/>
      <dgm:t>
        <a:bodyPr/>
        <a:lstStyle/>
        <a:p>
          <a:pPr>
            <a:lnSpc>
              <a:spcPct val="100000"/>
            </a:lnSpc>
            <a:defRPr cap="all"/>
          </a:pPr>
          <a:r>
            <a:rPr lang="en-US"/>
            <a:t>GPS and GSM.</a:t>
          </a:r>
        </a:p>
      </dgm:t>
    </dgm:pt>
    <dgm:pt modelId="{8C793D85-90A1-47B7-906F-4B2BFA5C8E18}" type="parTrans" cxnId="{98F6B6EC-31A1-4712-B5CE-46C78478733F}">
      <dgm:prSet/>
      <dgm:spPr/>
      <dgm:t>
        <a:bodyPr/>
        <a:lstStyle/>
        <a:p>
          <a:endParaRPr lang="en-US"/>
        </a:p>
      </dgm:t>
    </dgm:pt>
    <dgm:pt modelId="{F97C1DF9-4BE0-4952-A37D-5BFF2560AF06}" type="sibTrans" cxnId="{98F6B6EC-31A1-4712-B5CE-46C78478733F}">
      <dgm:prSet/>
      <dgm:spPr/>
      <dgm:t>
        <a:bodyPr/>
        <a:lstStyle/>
        <a:p>
          <a:endParaRPr lang="en-US"/>
        </a:p>
      </dgm:t>
    </dgm:pt>
    <dgm:pt modelId="{BC6DBF26-2CDC-4CE3-A5FE-CC628BDC4841}">
      <dgm:prSet phldr="0"/>
      <dgm:spPr/>
      <dgm:t>
        <a:bodyPr/>
        <a:lstStyle/>
        <a:p>
          <a:pPr>
            <a:lnSpc>
              <a:spcPct val="100000"/>
            </a:lnSpc>
            <a:defRPr cap="all"/>
          </a:pPr>
          <a:r>
            <a:rPr lang="en-US">
              <a:latin typeface="Tw Cen MT" panose="020B0602020104020603"/>
            </a:rPr>
            <a:t>Arduino Board</a:t>
          </a:r>
        </a:p>
      </dgm:t>
    </dgm:pt>
    <dgm:pt modelId="{9807F7A3-0377-467C-8E94-75A278A7A3ED}" type="parTrans" cxnId="{C0AA77B1-3479-4956-87E0-610FD4EDF06B}">
      <dgm:prSet/>
      <dgm:spPr/>
    </dgm:pt>
    <dgm:pt modelId="{231CE277-37CA-4C3A-8E54-20315497F424}" type="sibTrans" cxnId="{C0AA77B1-3479-4956-87E0-610FD4EDF06B}">
      <dgm:prSet/>
      <dgm:spPr/>
    </dgm:pt>
    <dgm:pt modelId="{493F6C77-FA30-4C1A-9E9D-DD71EDA51023}" type="pres">
      <dgm:prSet presAssocID="{2EC8D7D2-E100-48BB-AF15-068103D8236C}" presName="root" presStyleCnt="0">
        <dgm:presLayoutVars>
          <dgm:dir/>
          <dgm:resizeHandles val="exact"/>
        </dgm:presLayoutVars>
      </dgm:prSet>
      <dgm:spPr/>
    </dgm:pt>
    <dgm:pt modelId="{23E0457D-A883-4037-BC3A-6DB724CECD3A}" type="pres">
      <dgm:prSet presAssocID="{B416FC55-B89D-4A23-BC0B-3C671B3544E8}" presName="compNode" presStyleCnt="0"/>
      <dgm:spPr/>
    </dgm:pt>
    <dgm:pt modelId="{027D1A41-BA1D-4A88-A991-FB416E5F92FD}" type="pres">
      <dgm:prSet presAssocID="{B416FC55-B89D-4A23-BC0B-3C671B3544E8}" presName="iconBgRect" presStyleLbl="bgShp" presStyleIdx="0" presStyleCnt="5"/>
      <dgm:spPr/>
    </dgm:pt>
    <dgm:pt modelId="{D9CCD6BB-A1A4-4F6D-9D2F-726CDD686CB5}" type="pres">
      <dgm:prSet presAssocID="{B416FC55-B89D-4A23-BC0B-3C671B3544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8B85B4BB-CAB8-4928-B582-7C95AB8FD83F}" type="pres">
      <dgm:prSet presAssocID="{B416FC55-B89D-4A23-BC0B-3C671B3544E8}" presName="spaceRect" presStyleCnt="0"/>
      <dgm:spPr/>
    </dgm:pt>
    <dgm:pt modelId="{D83C2079-BA92-4743-8603-2D1A7FBD84A2}" type="pres">
      <dgm:prSet presAssocID="{B416FC55-B89D-4A23-BC0B-3C671B3544E8}" presName="textRect" presStyleLbl="revTx" presStyleIdx="0" presStyleCnt="5">
        <dgm:presLayoutVars>
          <dgm:chMax val="1"/>
          <dgm:chPref val="1"/>
        </dgm:presLayoutVars>
      </dgm:prSet>
      <dgm:spPr/>
    </dgm:pt>
    <dgm:pt modelId="{FEEF4E5D-0845-431B-9463-C8968B1C70F2}" type="pres">
      <dgm:prSet presAssocID="{87844080-267D-47F4-8D8A-1C2B8D1A9869}" presName="sibTrans" presStyleCnt="0"/>
      <dgm:spPr/>
    </dgm:pt>
    <dgm:pt modelId="{4F9E5BE9-6836-4B3F-B3FC-2E360853EED8}" type="pres">
      <dgm:prSet presAssocID="{741317AC-7701-40D4-B682-FFCBEE5B0F04}" presName="compNode" presStyleCnt="0"/>
      <dgm:spPr/>
    </dgm:pt>
    <dgm:pt modelId="{2FFE05BE-5D20-4E96-8CB8-6E0C281B03A3}" type="pres">
      <dgm:prSet presAssocID="{741317AC-7701-40D4-B682-FFCBEE5B0F04}" presName="iconBgRect" presStyleLbl="bgShp" presStyleIdx="1" presStyleCnt="5"/>
      <dgm:spPr/>
    </dgm:pt>
    <dgm:pt modelId="{1CEDA2C6-4104-439A-8B99-E8C3AF5A1659}" type="pres">
      <dgm:prSet presAssocID="{741317AC-7701-40D4-B682-FFCBEE5B0F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Fi"/>
        </a:ext>
      </dgm:extLst>
    </dgm:pt>
    <dgm:pt modelId="{9F902E70-2DF3-4451-BD94-4D9A24015C35}" type="pres">
      <dgm:prSet presAssocID="{741317AC-7701-40D4-B682-FFCBEE5B0F04}" presName="spaceRect" presStyleCnt="0"/>
      <dgm:spPr/>
    </dgm:pt>
    <dgm:pt modelId="{9102079F-53FE-4EA8-BACE-BFF1D39E8E09}" type="pres">
      <dgm:prSet presAssocID="{741317AC-7701-40D4-B682-FFCBEE5B0F04}" presName="textRect" presStyleLbl="revTx" presStyleIdx="1" presStyleCnt="5">
        <dgm:presLayoutVars>
          <dgm:chMax val="1"/>
          <dgm:chPref val="1"/>
        </dgm:presLayoutVars>
      </dgm:prSet>
      <dgm:spPr/>
    </dgm:pt>
    <dgm:pt modelId="{004C2D65-5611-46FB-8EB3-CBDE1718B5EC}" type="pres">
      <dgm:prSet presAssocID="{68E0E2A7-09F6-4045-B55E-84A9641F10CC}" presName="sibTrans" presStyleCnt="0"/>
      <dgm:spPr/>
    </dgm:pt>
    <dgm:pt modelId="{B1B06CF0-51DE-42AD-A303-A17E53E92ADB}" type="pres">
      <dgm:prSet presAssocID="{CD984647-FC1C-4A0D-B41B-84A1BF3813CB}" presName="compNode" presStyleCnt="0"/>
      <dgm:spPr/>
    </dgm:pt>
    <dgm:pt modelId="{ADCD5E2C-9049-4400-B66D-B4926F677C8F}" type="pres">
      <dgm:prSet presAssocID="{CD984647-FC1C-4A0D-B41B-84A1BF3813CB}" presName="iconBgRect" presStyleLbl="bgShp" presStyleIdx="2" presStyleCnt="5"/>
      <dgm:spPr/>
    </dgm:pt>
    <dgm:pt modelId="{7CB7E4BF-D40C-4A3E-8E5B-BF220BC220EB}" type="pres">
      <dgm:prSet presAssocID="{CD984647-FC1C-4A0D-B41B-84A1BF3813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uetooth"/>
        </a:ext>
      </dgm:extLst>
    </dgm:pt>
    <dgm:pt modelId="{55E86C94-AC11-4525-AD66-EC1395844933}" type="pres">
      <dgm:prSet presAssocID="{CD984647-FC1C-4A0D-B41B-84A1BF3813CB}" presName="spaceRect" presStyleCnt="0"/>
      <dgm:spPr/>
    </dgm:pt>
    <dgm:pt modelId="{BEEB7D28-7C4C-4547-99D0-53A01A6A18BC}" type="pres">
      <dgm:prSet presAssocID="{CD984647-FC1C-4A0D-B41B-84A1BF3813CB}" presName="textRect" presStyleLbl="revTx" presStyleIdx="2" presStyleCnt="5">
        <dgm:presLayoutVars>
          <dgm:chMax val="1"/>
          <dgm:chPref val="1"/>
        </dgm:presLayoutVars>
      </dgm:prSet>
      <dgm:spPr/>
    </dgm:pt>
    <dgm:pt modelId="{29549E70-A9BA-4D26-8B15-B108219C4754}" type="pres">
      <dgm:prSet presAssocID="{7DD29F5F-57FE-408D-B36F-FD65ED4DFB15}" presName="sibTrans" presStyleCnt="0"/>
      <dgm:spPr/>
    </dgm:pt>
    <dgm:pt modelId="{9D6A10D1-2460-4A3B-8AB6-75108C384D16}" type="pres">
      <dgm:prSet presAssocID="{14E4DA21-E73C-4541-8B31-D5E71B236242}" presName="compNode" presStyleCnt="0"/>
      <dgm:spPr/>
    </dgm:pt>
    <dgm:pt modelId="{A3924B5E-1D4E-4D7A-8534-BBB61FD89F81}" type="pres">
      <dgm:prSet presAssocID="{14E4DA21-E73C-4541-8B31-D5E71B236242}" presName="iconBgRect" presStyleLbl="bgShp" presStyleIdx="3" presStyleCnt="5"/>
      <dgm:spPr/>
    </dgm:pt>
    <dgm:pt modelId="{B3399714-FE6C-46D3-B070-3FE7F55FF50F}" type="pres">
      <dgm:prSet presAssocID="{14E4DA21-E73C-4541-8B31-D5E71B2362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tellite dish"/>
        </a:ext>
      </dgm:extLst>
    </dgm:pt>
    <dgm:pt modelId="{9F6C3F07-C83B-4F53-BB7E-F0CBA01C7DA3}" type="pres">
      <dgm:prSet presAssocID="{14E4DA21-E73C-4541-8B31-D5E71B236242}" presName="spaceRect" presStyleCnt="0"/>
      <dgm:spPr/>
    </dgm:pt>
    <dgm:pt modelId="{FD72B3B7-5FDD-4604-B980-CADFF32CB686}" type="pres">
      <dgm:prSet presAssocID="{14E4DA21-E73C-4541-8B31-D5E71B236242}" presName="textRect" presStyleLbl="revTx" presStyleIdx="3" presStyleCnt="5">
        <dgm:presLayoutVars>
          <dgm:chMax val="1"/>
          <dgm:chPref val="1"/>
        </dgm:presLayoutVars>
      </dgm:prSet>
      <dgm:spPr/>
    </dgm:pt>
    <dgm:pt modelId="{33BCF315-43D6-4954-ABA0-96F87AD971D5}" type="pres">
      <dgm:prSet presAssocID="{F97C1DF9-4BE0-4952-A37D-5BFF2560AF06}" presName="sibTrans" presStyleCnt="0"/>
      <dgm:spPr/>
    </dgm:pt>
    <dgm:pt modelId="{E261B16E-A8BC-45C0-950D-12184374C1C6}" type="pres">
      <dgm:prSet presAssocID="{BC6DBF26-2CDC-4CE3-A5FE-CC628BDC4841}" presName="compNode" presStyleCnt="0"/>
      <dgm:spPr/>
    </dgm:pt>
    <dgm:pt modelId="{0F554FE1-FACD-4CAD-8710-46C4806995C3}" type="pres">
      <dgm:prSet presAssocID="{BC6DBF26-2CDC-4CE3-A5FE-CC628BDC4841}" presName="iconBgRect" presStyleLbl="bgShp" presStyleIdx="4" presStyleCnt="5"/>
      <dgm:spPr/>
    </dgm:pt>
    <dgm:pt modelId="{C58DBAAB-A738-4F67-AE8E-2EFC2E83C40B}" type="pres">
      <dgm:prSet presAssocID="{BC6DBF26-2CDC-4CE3-A5FE-CC628BDC484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7304EAB5-CF09-4CFE-B6B7-2EE25DD36EE4}" type="pres">
      <dgm:prSet presAssocID="{BC6DBF26-2CDC-4CE3-A5FE-CC628BDC4841}" presName="spaceRect" presStyleCnt="0"/>
      <dgm:spPr/>
    </dgm:pt>
    <dgm:pt modelId="{ABBC05E2-143A-49B2-9E6B-6A94114E9474}" type="pres">
      <dgm:prSet presAssocID="{BC6DBF26-2CDC-4CE3-A5FE-CC628BDC4841}" presName="textRect" presStyleLbl="revTx" presStyleIdx="4" presStyleCnt="5">
        <dgm:presLayoutVars>
          <dgm:chMax val="1"/>
          <dgm:chPref val="1"/>
        </dgm:presLayoutVars>
      </dgm:prSet>
      <dgm:spPr/>
    </dgm:pt>
  </dgm:ptLst>
  <dgm:cxnLst>
    <dgm:cxn modelId="{5444EE23-B54B-494E-94E7-425B26DB1929}" type="presOf" srcId="{CD984647-FC1C-4A0D-B41B-84A1BF3813CB}" destId="{BEEB7D28-7C4C-4547-99D0-53A01A6A18BC}" srcOrd="0" destOrd="0" presId="urn:microsoft.com/office/officeart/2018/5/layout/IconCircleLabelList"/>
    <dgm:cxn modelId="{F15CF84F-1D0C-4D3C-B771-20A9CB24ECB5}" srcId="{2EC8D7D2-E100-48BB-AF15-068103D8236C}" destId="{B416FC55-B89D-4A23-BC0B-3C671B3544E8}" srcOrd="0" destOrd="0" parTransId="{0543A78D-FD8E-4C61-89AD-A1E2AAA4EC2B}" sibTransId="{87844080-267D-47F4-8D8A-1C2B8D1A9869}"/>
    <dgm:cxn modelId="{906C4C70-A46E-4469-8BC8-9EA62243E970}" type="presOf" srcId="{2EC8D7D2-E100-48BB-AF15-068103D8236C}" destId="{493F6C77-FA30-4C1A-9E9D-DD71EDA51023}" srcOrd="0" destOrd="0" presId="urn:microsoft.com/office/officeart/2018/5/layout/IconCircleLabelList"/>
    <dgm:cxn modelId="{7EDB6171-680D-4BFF-B938-47615A1342F6}" type="presOf" srcId="{14E4DA21-E73C-4541-8B31-D5E71B236242}" destId="{FD72B3B7-5FDD-4604-B980-CADFF32CB686}" srcOrd="0" destOrd="0" presId="urn:microsoft.com/office/officeart/2018/5/layout/IconCircleLabelList"/>
    <dgm:cxn modelId="{8AEF8554-16D9-49BC-97E1-B9B5B5775CC8}" type="presOf" srcId="{BC6DBF26-2CDC-4CE3-A5FE-CC628BDC4841}" destId="{ABBC05E2-143A-49B2-9E6B-6A94114E9474}" srcOrd="0" destOrd="0" presId="urn:microsoft.com/office/officeart/2018/5/layout/IconCircleLabelList"/>
    <dgm:cxn modelId="{2053E682-8109-42FD-8421-AD771C142C8D}" srcId="{2EC8D7D2-E100-48BB-AF15-068103D8236C}" destId="{741317AC-7701-40D4-B682-FFCBEE5B0F04}" srcOrd="1" destOrd="0" parTransId="{AE13066D-1304-4894-9E5C-E89D5DFD7444}" sibTransId="{68E0E2A7-09F6-4045-B55E-84A9641F10CC}"/>
    <dgm:cxn modelId="{5EF45896-C98B-4E12-977D-806A363ED8EE}" srcId="{2EC8D7D2-E100-48BB-AF15-068103D8236C}" destId="{CD984647-FC1C-4A0D-B41B-84A1BF3813CB}" srcOrd="2" destOrd="0" parTransId="{A08F57B7-5D30-4E9E-BB2B-C4539841674C}" sibTransId="{7DD29F5F-57FE-408D-B36F-FD65ED4DFB15}"/>
    <dgm:cxn modelId="{C0AA77B1-3479-4956-87E0-610FD4EDF06B}" srcId="{2EC8D7D2-E100-48BB-AF15-068103D8236C}" destId="{BC6DBF26-2CDC-4CE3-A5FE-CC628BDC4841}" srcOrd="4" destOrd="0" parTransId="{9807F7A3-0377-467C-8E94-75A278A7A3ED}" sibTransId="{231CE277-37CA-4C3A-8E54-20315497F424}"/>
    <dgm:cxn modelId="{0E9050E6-CA03-4128-AEE8-E67365D09B37}" type="presOf" srcId="{B416FC55-B89D-4A23-BC0B-3C671B3544E8}" destId="{D83C2079-BA92-4743-8603-2D1A7FBD84A2}" srcOrd="0" destOrd="0" presId="urn:microsoft.com/office/officeart/2018/5/layout/IconCircleLabelList"/>
    <dgm:cxn modelId="{EED9E2E6-0DAC-4F69-8669-8F10861C9720}" type="presOf" srcId="{741317AC-7701-40D4-B682-FFCBEE5B0F04}" destId="{9102079F-53FE-4EA8-BACE-BFF1D39E8E09}" srcOrd="0" destOrd="0" presId="urn:microsoft.com/office/officeart/2018/5/layout/IconCircleLabelList"/>
    <dgm:cxn modelId="{98F6B6EC-31A1-4712-B5CE-46C78478733F}" srcId="{2EC8D7D2-E100-48BB-AF15-068103D8236C}" destId="{14E4DA21-E73C-4541-8B31-D5E71B236242}" srcOrd="3" destOrd="0" parTransId="{8C793D85-90A1-47B7-906F-4B2BFA5C8E18}" sibTransId="{F97C1DF9-4BE0-4952-A37D-5BFF2560AF06}"/>
    <dgm:cxn modelId="{07F6DB5D-6968-490E-9059-48F5D9ED483F}" type="presParOf" srcId="{493F6C77-FA30-4C1A-9E9D-DD71EDA51023}" destId="{23E0457D-A883-4037-BC3A-6DB724CECD3A}" srcOrd="0" destOrd="0" presId="urn:microsoft.com/office/officeart/2018/5/layout/IconCircleLabelList"/>
    <dgm:cxn modelId="{CB4103BD-DCCA-463D-9B0F-537CF3586A20}" type="presParOf" srcId="{23E0457D-A883-4037-BC3A-6DB724CECD3A}" destId="{027D1A41-BA1D-4A88-A991-FB416E5F92FD}" srcOrd="0" destOrd="0" presId="urn:microsoft.com/office/officeart/2018/5/layout/IconCircleLabelList"/>
    <dgm:cxn modelId="{447D6585-6842-43E9-AC13-5DDB371C42FD}" type="presParOf" srcId="{23E0457D-A883-4037-BC3A-6DB724CECD3A}" destId="{D9CCD6BB-A1A4-4F6D-9D2F-726CDD686CB5}" srcOrd="1" destOrd="0" presId="urn:microsoft.com/office/officeart/2018/5/layout/IconCircleLabelList"/>
    <dgm:cxn modelId="{708C22D8-0912-4761-B3ED-7610D3F86EAB}" type="presParOf" srcId="{23E0457D-A883-4037-BC3A-6DB724CECD3A}" destId="{8B85B4BB-CAB8-4928-B582-7C95AB8FD83F}" srcOrd="2" destOrd="0" presId="urn:microsoft.com/office/officeart/2018/5/layout/IconCircleLabelList"/>
    <dgm:cxn modelId="{B357FE38-B41F-4C10-912F-59A58F12401D}" type="presParOf" srcId="{23E0457D-A883-4037-BC3A-6DB724CECD3A}" destId="{D83C2079-BA92-4743-8603-2D1A7FBD84A2}" srcOrd="3" destOrd="0" presId="urn:microsoft.com/office/officeart/2018/5/layout/IconCircleLabelList"/>
    <dgm:cxn modelId="{EEC99E32-0208-4E13-A8C0-3F6B72E29814}" type="presParOf" srcId="{493F6C77-FA30-4C1A-9E9D-DD71EDA51023}" destId="{FEEF4E5D-0845-431B-9463-C8968B1C70F2}" srcOrd="1" destOrd="0" presId="urn:microsoft.com/office/officeart/2018/5/layout/IconCircleLabelList"/>
    <dgm:cxn modelId="{965EE943-223C-4F61-B5FD-931729DBF875}" type="presParOf" srcId="{493F6C77-FA30-4C1A-9E9D-DD71EDA51023}" destId="{4F9E5BE9-6836-4B3F-B3FC-2E360853EED8}" srcOrd="2" destOrd="0" presId="urn:microsoft.com/office/officeart/2018/5/layout/IconCircleLabelList"/>
    <dgm:cxn modelId="{DCE6F124-0A52-4AFE-BE50-C5FED9A73C64}" type="presParOf" srcId="{4F9E5BE9-6836-4B3F-B3FC-2E360853EED8}" destId="{2FFE05BE-5D20-4E96-8CB8-6E0C281B03A3}" srcOrd="0" destOrd="0" presId="urn:microsoft.com/office/officeart/2018/5/layout/IconCircleLabelList"/>
    <dgm:cxn modelId="{D00E8405-96F8-4D2D-A263-37319D2A5532}" type="presParOf" srcId="{4F9E5BE9-6836-4B3F-B3FC-2E360853EED8}" destId="{1CEDA2C6-4104-439A-8B99-E8C3AF5A1659}" srcOrd="1" destOrd="0" presId="urn:microsoft.com/office/officeart/2018/5/layout/IconCircleLabelList"/>
    <dgm:cxn modelId="{55BE36F6-23BA-41EF-8174-71C6198A3C22}" type="presParOf" srcId="{4F9E5BE9-6836-4B3F-B3FC-2E360853EED8}" destId="{9F902E70-2DF3-4451-BD94-4D9A24015C35}" srcOrd="2" destOrd="0" presId="urn:microsoft.com/office/officeart/2018/5/layout/IconCircleLabelList"/>
    <dgm:cxn modelId="{D189AD9B-D0D5-4D2B-8C44-537D6D285AA2}" type="presParOf" srcId="{4F9E5BE9-6836-4B3F-B3FC-2E360853EED8}" destId="{9102079F-53FE-4EA8-BACE-BFF1D39E8E09}" srcOrd="3" destOrd="0" presId="urn:microsoft.com/office/officeart/2018/5/layout/IconCircleLabelList"/>
    <dgm:cxn modelId="{17CAE6B2-5489-4078-AD24-00EDF35AA823}" type="presParOf" srcId="{493F6C77-FA30-4C1A-9E9D-DD71EDA51023}" destId="{004C2D65-5611-46FB-8EB3-CBDE1718B5EC}" srcOrd="3" destOrd="0" presId="urn:microsoft.com/office/officeart/2018/5/layout/IconCircleLabelList"/>
    <dgm:cxn modelId="{CBC8CD6E-166F-4FC4-B320-13001297F480}" type="presParOf" srcId="{493F6C77-FA30-4C1A-9E9D-DD71EDA51023}" destId="{B1B06CF0-51DE-42AD-A303-A17E53E92ADB}" srcOrd="4" destOrd="0" presId="urn:microsoft.com/office/officeart/2018/5/layout/IconCircleLabelList"/>
    <dgm:cxn modelId="{E74C33DE-7628-4377-A475-C490DC79E65B}" type="presParOf" srcId="{B1B06CF0-51DE-42AD-A303-A17E53E92ADB}" destId="{ADCD5E2C-9049-4400-B66D-B4926F677C8F}" srcOrd="0" destOrd="0" presId="urn:microsoft.com/office/officeart/2018/5/layout/IconCircleLabelList"/>
    <dgm:cxn modelId="{3045358D-191B-47FB-937C-4376B58A38DC}" type="presParOf" srcId="{B1B06CF0-51DE-42AD-A303-A17E53E92ADB}" destId="{7CB7E4BF-D40C-4A3E-8E5B-BF220BC220EB}" srcOrd="1" destOrd="0" presId="urn:microsoft.com/office/officeart/2018/5/layout/IconCircleLabelList"/>
    <dgm:cxn modelId="{B64CC338-ABFA-4159-95A9-D5B5401E6230}" type="presParOf" srcId="{B1B06CF0-51DE-42AD-A303-A17E53E92ADB}" destId="{55E86C94-AC11-4525-AD66-EC1395844933}" srcOrd="2" destOrd="0" presId="urn:microsoft.com/office/officeart/2018/5/layout/IconCircleLabelList"/>
    <dgm:cxn modelId="{2D47BB67-56A4-4225-9C64-D44F296D5736}" type="presParOf" srcId="{B1B06CF0-51DE-42AD-A303-A17E53E92ADB}" destId="{BEEB7D28-7C4C-4547-99D0-53A01A6A18BC}" srcOrd="3" destOrd="0" presId="urn:microsoft.com/office/officeart/2018/5/layout/IconCircleLabelList"/>
    <dgm:cxn modelId="{DA66092E-F396-44F7-B630-C03530EEE344}" type="presParOf" srcId="{493F6C77-FA30-4C1A-9E9D-DD71EDA51023}" destId="{29549E70-A9BA-4D26-8B15-B108219C4754}" srcOrd="5" destOrd="0" presId="urn:microsoft.com/office/officeart/2018/5/layout/IconCircleLabelList"/>
    <dgm:cxn modelId="{066C17B7-A004-40B0-8AEF-61B65DD5C09A}" type="presParOf" srcId="{493F6C77-FA30-4C1A-9E9D-DD71EDA51023}" destId="{9D6A10D1-2460-4A3B-8AB6-75108C384D16}" srcOrd="6" destOrd="0" presId="urn:microsoft.com/office/officeart/2018/5/layout/IconCircleLabelList"/>
    <dgm:cxn modelId="{1079BF37-5A13-4DB7-90A5-5D421D707D66}" type="presParOf" srcId="{9D6A10D1-2460-4A3B-8AB6-75108C384D16}" destId="{A3924B5E-1D4E-4D7A-8534-BBB61FD89F81}" srcOrd="0" destOrd="0" presId="urn:microsoft.com/office/officeart/2018/5/layout/IconCircleLabelList"/>
    <dgm:cxn modelId="{C6CB53E8-50F2-45FB-AE92-5D2DA9344A7F}" type="presParOf" srcId="{9D6A10D1-2460-4A3B-8AB6-75108C384D16}" destId="{B3399714-FE6C-46D3-B070-3FE7F55FF50F}" srcOrd="1" destOrd="0" presId="urn:microsoft.com/office/officeart/2018/5/layout/IconCircleLabelList"/>
    <dgm:cxn modelId="{F2FB13DF-1FE8-4FEE-BCCC-3D4A15870899}" type="presParOf" srcId="{9D6A10D1-2460-4A3B-8AB6-75108C384D16}" destId="{9F6C3F07-C83B-4F53-BB7E-F0CBA01C7DA3}" srcOrd="2" destOrd="0" presId="urn:microsoft.com/office/officeart/2018/5/layout/IconCircleLabelList"/>
    <dgm:cxn modelId="{7E674304-BDAB-4487-B4CA-EF6C884060BE}" type="presParOf" srcId="{9D6A10D1-2460-4A3B-8AB6-75108C384D16}" destId="{FD72B3B7-5FDD-4604-B980-CADFF32CB686}" srcOrd="3" destOrd="0" presId="urn:microsoft.com/office/officeart/2018/5/layout/IconCircleLabelList"/>
    <dgm:cxn modelId="{34D97829-32D8-4D00-86DD-C78135F58EB7}" type="presParOf" srcId="{493F6C77-FA30-4C1A-9E9D-DD71EDA51023}" destId="{33BCF315-43D6-4954-ABA0-96F87AD971D5}" srcOrd="7" destOrd="0" presId="urn:microsoft.com/office/officeart/2018/5/layout/IconCircleLabelList"/>
    <dgm:cxn modelId="{D35BBE93-F2A9-4AD1-98ED-1DB641206837}" type="presParOf" srcId="{493F6C77-FA30-4C1A-9E9D-DD71EDA51023}" destId="{E261B16E-A8BC-45C0-950D-12184374C1C6}" srcOrd="8" destOrd="0" presId="urn:microsoft.com/office/officeart/2018/5/layout/IconCircleLabelList"/>
    <dgm:cxn modelId="{76A0784B-44D0-4D9C-B5CF-44AE8B6A128A}" type="presParOf" srcId="{E261B16E-A8BC-45C0-950D-12184374C1C6}" destId="{0F554FE1-FACD-4CAD-8710-46C4806995C3}" srcOrd="0" destOrd="0" presId="urn:microsoft.com/office/officeart/2018/5/layout/IconCircleLabelList"/>
    <dgm:cxn modelId="{1F78A82F-16B3-4F24-AD05-1C496E377468}" type="presParOf" srcId="{E261B16E-A8BC-45C0-950D-12184374C1C6}" destId="{C58DBAAB-A738-4F67-AE8E-2EFC2E83C40B}" srcOrd="1" destOrd="0" presId="urn:microsoft.com/office/officeart/2018/5/layout/IconCircleLabelList"/>
    <dgm:cxn modelId="{3FF6EA90-E482-4192-8494-14D22A6FB577}" type="presParOf" srcId="{E261B16E-A8BC-45C0-950D-12184374C1C6}" destId="{7304EAB5-CF09-4CFE-B6B7-2EE25DD36EE4}" srcOrd="2" destOrd="0" presId="urn:microsoft.com/office/officeart/2018/5/layout/IconCircleLabelList"/>
    <dgm:cxn modelId="{4343810B-BAB6-4723-99E4-6B41607F3ED0}" type="presParOf" srcId="{E261B16E-A8BC-45C0-950D-12184374C1C6}" destId="{ABBC05E2-143A-49B2-9E6B-6A94114E947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ECC3D-0509-452A-A7F5-202A128D5A15}"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47F3F677-B7AE-4692-B733-CA3D4CE26976}">
      <dgm:prSet/>
      <dgm:spPr/>
      <dgm:t>
        <a:bodyPr/>
        <a:lstStyle/>
        <a:p>
          <a:r>
            <a:rPr lang="en-US" dirty="0">
              <a:latin typeface="Tw Cen MT" panose="020B0602020104020603"/>
            </a:rPr>
            <a:t>Wireless</a:t>
          </a:r>
          <a:r>
            <a:rPr lang="en-US" dirty="0"/>
            <a:t> sensor networks (WSN’s) and Internet of Things (IoT) have strongly emerged in the medical field for healthcare of the patient for data collection regarding the physical, psychological, cognitive and behavioral processes for monitoring purposes.</a:t>
          </a:r>
        </a:p>
      </dgm:t>
    </dgm:pt>
    <dgm:pt modelId="{36E314FF-B460-4B52-AC2D-20A9DB1263CC}" type="parTrans" cxnId="{D39F6DF3-184D-4143-8713-836DB5A1BD05}">
      <dgm:prSet/>
      <dgm:spPr/>
      <dgm:t>
        <a:bodyPr/>
        <a:lstStyle/>
        <a:p>
          <a:endParaRPr lang="en-US"/>
        </a:p>
      </dgm:t>
    </dgm:pt>
    <dgm:pt modelId="{8B074148-3AC6-4A6E-AC22-00883F258CC4}" type="sibTrans" cxnId="{D39F6DF3-184D-4143-8713-836DB5A1BD05}">
      <dgm:prSet/>
      <dgm:spPr/>
      <dgm:t>
        <a:bodyPr/>
        <a:lstStyle/>
        <a:p>
          <a:endParaRPr lang="en-US"/>
        </a:p>
      </dgm:t>
    </dgm:pt>
    <dgm:pt modelId="{415D877F-A1D4-432A-9DB6-4A519CCF0197}">
      <dgm:prSet/>
      <dgm:spPr/>
      <dgm:t>
        <a:bodyPr/>
        <a:lstStyle/>
        <a:p>
          <a:r>
            <a:rPr lang="en-US" dirty="0">
              <a:latin typeface="Tw Cen MT" panose="020B0602020104020603"/>
            </a:rPr>
            <a:t>In</a:t>
          </a:r>
          <a:r>
            <a:rPr lang="en-US" dirty="0"/>
            <a:t> the figure below it shows that how the proposed system will work, and it take all the vitals and processed the information and send it to the emergency services to initiate the alert.</a:t>
          </a:r>
        </a:p>
      </dgm:t>
    </dgm:pt>
    <dgm:pt modelId="{A6CA7493-ABBB-49DF-AA4E-5EC465906870}" type="parTrans" cxnId="{5815F945-2431-494A-900C-54C6378E8FC9}">
      <dgm:prSet/>
      <dgm:spPr/>
      <dgm:t>
        <a:bodyPr/>
        <a:lstStyle/>
        <a:p>
          <a:endParaRPr lang="en-US"/>
        </a:p>
      </dgm:t>
    </dgm:pt>
    <dgm:pt modelId="{876CE8FF-02DE-4C54-A1A0-26508962E107}" type="sibTrans" cxnId="{5815F945-2431-494A-900C-54C6378E8FC9}">
      <dgm:prSet/>
      <dgm:spPr/>
      <dgm:t>
        <a:bodyPr/>
        <a:lstStyle/>
        <a:p>
          <a:endParaRPr lang="en-US"/>
        </a:p>
      </dgm:t>
    </dgm:pt>
    <dgm:pt modelId="{2C2E64E1-A827-40A0-9391-4C07ED1F1FFB}" type="pres">
      <dgm:prSet presAssocID="{44DECC3D-0509-452A-A7F5-202A128D5A15}" presName="linear" presStyleCnt="0">
        <dgm:presLayoutVars>
          <dgm:animLvl val="lvl"/>
          <dgm:resizeHandles val="exact"/>
        </dgm:presLayoutVars>
      </dgm:prSet>
      <dgm:spPr/>
    </dgm:pt>
    <dgm:pt modelId="{ED1DDE51-7768-40FA-9665-85352BA2FE95}" type="pres">
      <dgm:prSet presAssocID="{47F3F677-B7AE-4692-B733-CA3D4CE26976}" presName="parentText" presStyleLbl="node1" presStyleIdx="0" presStyleCnt="2">
        <dgm:presLayoutVars>
          <dgm:chMax val="0"/>
          <dgm:bulletEnabled val="1"/>
        </dgm:presLayoutVars>
      </dgm:prSet>
      <dgm:spPr/>
    </dgm:pt>
    <dgm:pt modelId="{19BB3A6F-91F5-482A-9E9D-A300EEFDA3FA}" type="pres">
      <dgm:prSet presAssocID="{8B074148-3AC6-4A6E-AC22-00883F258CC4}" presName="spacer" presStyleCnt="0"/>
      <dgm:spPr/>
    </dgm:pt>
    <dgm:pt modelId="{79E8225E-E32C-4B80-A4EF-34AA23DA8CA3}" type="pres">
      <dgm:prSet presAssocID="{415D877F-A1D4-432A-9DB6-4A519CCF0197}" presName="parentText" presStyleLbl="node1" presStyleIdx="1" presStyleCnt="2">
        <dgm:presLayoutVars>
          <dgm:chMax val="0"/>
          <dgm:bulletEnabled val="1"/>
        </dgm:presLayoutVars>
      </dgm:prSet>
      <dgm:spPr/>
    </dgm:pt>
  </dgm:ptLst>
  <dgm:cxnLst>
    <dgm:cxn modelId="{9D5F2F1F-314B-494D-A8F5-AF6426E4E48C}" type="presOf" srcId="{415D877F-A1D4-432A-9DB6-4A519CCF0197}" destId="{79E8225E-E32C-4B80-A4EF-34AA23DA8CA3}" srcOrd="0" destOrd="0" presId="urn:microsoft.com/office/officeart/2005/8/layout/vList2"/>
    <dgm:cxn modelId="{5815F945-2431-494A-900C-54C6378E8FC9}" srcId="{44DECC3D-0509-452A-A7F5-202A128D5A15}" destId="{415D877F-A1D4-432A-9DB6-4A519CCF0197}" srcOrd="1" destOrd="0" parTransId="{A6CA7493-ABBB-49DF-AA4E-5EC465906870}" sibTransId="{876CE8FF-02DE-4C54-A1A0-26508962E107}"/>
    <dgm:cxn modelId="{E3335E7D-4E20-4BAA-908C-74D2A2FAF626}" type="presOf" srcId="{44DECC3D-0509-452A-A7F5-202A128D5A15}" destId="{2C2E64E1-A827-40A0-9391-4C07ED1F1FFB}" srcOrd="0" destOrd="0" presId="urn:microsoft.com/office/officeart/2005/8/layout/vList2"/>
    <dgm:cxn modelId="{464ED0DF-5DA8-4D0E-B8D9-EE8226C8EB39}" type="presOf" srcId="{47F3F677-B7AE-4692-B733-CA3D4CE26976}" destId="{ED1DDE51-7768-40FA-9665-85352BA2FE95}" srcOrd="0" destOrd="0" presId="urn:microsoft.com/office/officeart/2005/8/layout/vList2"/>
    <dgm:cxn modelId="{D39F6DF3-184D-4143-8713-836DB5A1BD05}" srcId="{44DECC3D-0509-452A-A7F5-202A128D5A15}" destId="{47F3F677-B7AE-4692-B733-CA3D4CE26976}" srcOrd="0" destOrd="0" parTransId="{36E314FF-B460-4B52-AC2D-20A9DB1263CC}" sibTransId="{8B074148-3AC6-4A6E-AC22-00883F258CC4}"/>
    <dgm:cxn modelId="{C5C4176C-A2CF-482D-9581-020223F16EAF}" type="presParOf" srcId="{2C2E64E1-A827-40A0-9391-4C07ED1F1FFB}" destId="{ED1DDE51-7768-40FA-9665-85352BA2FE95}" srcOrd="0" destOrd="0" presId="urn:microsoft.com/office/officeart/2005/8/layout/vList2"/>
    <dgm:cxn modelId="{FF8A0A22-B854-43CE-9A23-DD3BF103E301}" type="presParOf" srcId="{2C2E64E1-A827-40A0-9391-4C07ED1F1FFB}" destId="{19BB3A6F-91F5-482A-9E9D-A300EEFDA3FA}" srcOrd="1" destOrd="0" presId="urn:microsoft.com/office/officeart/2005/8/layout/vList2"/>
    <dgm:cxn modelId="{8841A99E-AD96-4442-ACBD-7417472D3B93}" type="presParOf" srcId="{2C2E64E1-A827-40A0-9391-4C07ED1F1FFB}" destId="{79E8225E-E32C-4B80-A4EF-34AA23DA8CA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D1A41-BA1D-4A88-A991-FB416E5F92FD}">
      <dsp:nvSpPr>
        <dsp:cNvPr id="0" name=""/>
        <dsp:cNvSpPr/>
      </dsp:nvSpPr>
      <dsp:spPr>
        <a:xfrm>
          <a:off x="342011" y="750393"/>
          <a:ext cx="1059398" cy="10593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CD6BB-A1A4-4F6D-9D2F-726CDD686CB5}">
      <dsp:nvSpPr>
        <dsp:cNvPr id="0" name=""/>
        <dsp:cNvSpPr/>
      </dsp:nvSpPr>
      <dsp:spPr>
        <a:xfrm>
          <a:off x="567784" y="976167"/>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3C2079-BA92-4743-8603-2D1A7FBD84A2}">
      <dsp:nvSpPr>
        <dsp:cNvPr id="0" name=""/>
        <dsp:cNvSpPr/>
      </dsp:nvSpPr>
      <dsp:spPr>
        <a:xfrm>
          <a:off x="3351" y="2139768"/>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Internet of Things.</a:t>
          </a:r>
        </a:p>
      </dsp:txBody>
      <dsp:txXfrm>
        <a:off x="3351" y="2139768"/>
        <a:ext cx="1736718" cy="694687"/>
      </dsp:txXfrm>
    </dsp:sp>
    <dsp:sp modelId="{2FFE05BE-5D20-4E96-8CB8-6E0C281B03A3}">
      <dsp:nvSpPr>
        <dsp:cNvPr id="0" name=""/>
        <dsp:cNvSpPr/>
      </dsp:nvSpPr>
      <dsp:spPr>
        <a:xfrm>
          <a:off x="2382655" y="750393"/>
          <a:ext cx="1059398" cy="10593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DA2C6-4104-439A-8B99-E8C3AF5A1659}">
      <dsp:nvSpPr>
        <dsp:cNvPr id="0" name=""/>
        <dsp:cNvSpPr/>
      </dsp:nvSpPr>
      <dsp:spPr>
        <a:xfrm>
          <a:off x="2608429" y="976167"/>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02079F-53FE-4EA8-BACE-BFF1D39E8E09}">
      <dsp:nvSpPr>
        <dsp:cNvPr id="0" name=""/>
        <dsp:cNvSpPr/>
      </dsp:nvSpPr>
      <dsp:spPr>
        <a:xfrm>
          <a:off x="2043995" y="2139768"/>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Sensors. </a:t>
          </a:r>
        </a:p>
      </dsp:txBody>
      <dsp:txXfrm>
        <a:off x="2043995" y="2139768"/>
        <a:ext cx="1736718" cy="694687"/>
      </dsp:txXfrm>
    </dsp:sp>
    <dsp:sp modelId="{ADCD5E2C-9049-4400-B66D-B4926F677C8F}">
      <dsp:nvSpPr>
        <dsp:cNvPr id="0" name=""/>
        <dsp:cNvSpPr/>
      </dsp:nvSpPr>
      <dsp:spPr>
        <a:xfrm>
          <a:off x="4423300" y="750393"/>
          <a:ext cx="1059398" cy="10593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B7E4BF-D40C-4A3E-8E5B-BF220BC220EB}">
      <dsp:nvSpPr>
        <dsp:cNvPr id="0" name=""/>
        <dsp:cNvSpPr/>
      </dsp:nvSpPr>
      <dsp:spPr>
        <a:xfrm>
          <a:off x="4649073" y="976167"/>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EB7D28-7C4C-4547-99D0-53A01A6A18BC}">
      <dsp:nvSpPr>
        <dsp:cNvPr id="0" name=""/>
        <dsp:cNvSpPr/>
      </dsp:nvSpPr>
      <dsp:spPr>
        <a:xfrm>
          <a:off x="4084640" y="2139768"/>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Bluetooth Connectivity.</a:t>
          </a:r>
        </a:p>
      </dsp:txBody>
      <dsp:txXfrm>
        <a:off x="4084640" y="2139768"/>
        <a:ext cx="1736718" cy="694687"/>
      </dsp:txXfrm>
    </dsp:sp>
    <dsp:sp modelId="{A3924B5E-1D4E-4D7A-8534-BBB61FD89F81}">
      <dsp:nvSpPr>
        <dsp:cNvPr id="0" name=""/>
        <dsp:cNvSpPr/>
      </dsp:nvSpPr>
      <dsp:spPr>
        <a:xfrm>
          <a:off x="6463944" y="750393"/>
          <a:ext cx="1059398" cy="10593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99714-FE6C-46D3-B070-3FE7F55FF50F}">
      <dsp:nvSpPr>
        <dsp:cNvPr id="0" name=""/>
        <dsp:cNvSpPr/>
      </dsp:nvSpPr>
      <dsp:spPr>
        <a:xfrm>
          <a:off x="6689718" y="976167"/>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72B3B7-5FDD-4604-B980-CADFF32CB686}">
      <dsp:nvSpPr>
        <dsp:cNvPr id="0" name=""/>
        <dsp:cNvSpPr/>
      </dsp:nvSpPr>
      <dsp:spPr>
        <a:xfrm>
          <a:off x="6125284" y="2139768"/>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GPS and GSM.</a:t>
          </a:r>
        </a:p>
      </dsp:txBody>
      <dsp:txXfrm>
        <a:off x="6125284" y="2139768"/>
        <a:ext cx="1736718" cy="694687"/>
      </dsp:txXfrm>
    </dsp:sp>
    <dsp:sp modelId="{0F554FE1-FACD-4CAD-8710-46C4806995C3}">
      <dsp:nvSpPr>
        <dsp:cNvPr id="0" name=""/>
        <dsp:cNvSpPr/>
      </dsp:nvSpPr>
      <dsp:spPr>
        <a:xfrm>
          <a:off x="8504589" y="750393"/>
          <a:ext cx="1059398" cy="105939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DBAAB-A738-4F67-AE8E-2EFC2E83C40B}">
      <dsp:nvSpPr>
        <dsp:cNvPr id="0" name=""/>
        <dsp:cNvSpPr/>
      </dsp:nvSpPr>
      <dsp:spPr>
        <a:xfrm>
          <a:off x="8730362" y="976167"/>
          <a:ext cx="607851" cy="60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BC05E2-143A-49B2-9E6B-6A94114E9474}">
      <dsp:nvSpPr>
        <dsp:cNvPr id="0" name=""/>
        <dsp:cNvSpPr/>
      </dsp:nvSpPr>
      <dsp:spPr>
        <a:xfrm>
          <a:off x="8165929" y="2139768"/>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latin typeface="Tw Cen MT" panose="020B0602020104020603"/>
            </a:rPr>
            <a:t>Arduino Board</a:t>
          </a:r>
        </a:p>
      </dsp:txBody>
      <dsp:txXfrm>
        <a:off x="8165929" y="2139768"/>
        <a:ext cx="1736718" cy="69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DDE51-7768-40FA-9665-85352BA2FE95}">
      <dsp:nvSpPr>
        <dsp:cNvPr id="0" name=""/>
        <dsp:cNvSpPr/>
      </dsp:nvSpPr>
      <dsp:spPr>
        <a:xfrm>
          <a:off x="0" y="264511"/>
          <a:ext cx="6692748" cy="182988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w Cen MT" panose="020B0602020104020603"/>
            </a:rPr>
            <a:t>Wireless</a:t>
          </a:r>
          <a:r>
            <a:rPr lang="en-US" sz="2300" kern="1200" dirty="0"/>
            <a:t> sensor networks (WSN’s) and Internet of Things (IoT) have strongly emerged in the medical field for healthcare of the patient for data collection regarding the physical, psychological, cognitive and behavioral processes for monitoring purposes.</a:t>
          </a:r>
        </a:p>
      </dsp:txBody>
      <dsp:txXfrm>
        <a:off x="89327" y="353838"/>
        <a:ext cx="6514094" cy="1651226"/>
      </dsp:txXfrm>
    </dsp:sp>
    <dsp:sp modelId="{79E8225E-E32C-4B80-A4EF-34AA23DA8CA3}">
      <dsp:nvSpPr>
        <dsp:cNvPr id="0" name=""/>
        <dsp:cNvSpPr/>
      </dsp:nvSpPr>
      <dsp:spPr>
        <a:xfrm>
          <a:off x="0" y="2160632"/>
          <a:ext cx="6692748" cy="1829880"/>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w Cen MT" panose="020B0602020104020603"/>
            </a:rPr>
            <a:t>In</a:t>
          </a:r>
          <a:r>
            <a:rPr lang="en-US" sz="2300" kern="1200" dirty="0"/>
            <a:t> the figure below it shows that how the proposed system will work, and it take all the vitals and processed the information and send it to the emergency services to initiate the alert.</a:t>
          </a:r>
        </a:p>
      </dsp:txBody>
      <dsp:txXfrm>
        <a:off x="89327" y="2249959"/>
        <a:ext cx="6514094" cy="165122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6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5" name="Group 6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4" name="Group 63">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6"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3"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7" name="Group 64">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6"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4"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06"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61A519F-E454-BA57-FFFA-F4AACFBCF449}"/>
              </a:ext>
            </a:extLst>
          </p:cNvPr>
          <p:cNvSpPr>
            <a:spLocks noGrp="1"/>
          </p:cNvSpPr>
          <p:nvPr>
            <p:ph idx="1"/>
          </p:nvPr>
        </p:nvSpPr>
        <p:spPr>
          <a:xfrm>
            <a:off x="5052053" y="4420468"/>
            <a:ext cx="3019244" cy="1830809"/>
          </a:xfrm>
        </p:spPr>
        <p:txBody>
          <a:bodyPr vert="horz" lIns="91440" tIns="45720" rIns="91440" bIns="45720" rtlCol="0" anchor="t">
            <a:normAutofit lnSpcReduction="10000"/>
          </a:bodyPr>
          <a:lstStyle/>
          <a:p>
            <a:pPr marL="0" indent="0">
              <a:buNone/>
            </a:pPr>
            <a:r>
              <a:rPr lang="en-US" sz="2000" dirty="0">
                <a:solidFill>
                  <a:schemeClr val="bg1"/>
                </a:solidFill>
              </a:rPr>
              <a:t>Project members:</a:t>
            </a:r>
          </a:p>
          <a:p>
            <a:pPr marL="457200" indent="-457200">
              <a:buAutoNum type="arabicPeriod"/>
            </a:pPr>
            <a:r>
              <a:rPr lang="en-US" sz="2000" dirty="0">
                <a:solidFill>
                  <a:schemeClr val="bg1"/>
                </a:solidFill>
              </a:rPr>
              <a:t>Shagun Sharma</a:t>
            </a:r>
          </a:p>
          <a:p>
            <a:pPr marL="457200" indent="-457200">
              <a:buAutoNum type="arabicPeriod"/>
            </a:pPr>
            <a:r>
              <a:rPr lang="en-US" sz="2000" dirty="0">
                <a:solidFill>
                  <a:schemeClr val="bg1"/>
                </a:solidFill>
              </a:rPr>
              <a:t>Rahul Pal</a:t>
            </a:r>
          </a:p>
          <a:p>
            <a:pPr marL="457200" indent="-457200">
              <a:buAutoNum type="arabicPeriod"/>
            </a:pPr>
            <a:r>
              <a:rPr lang="en-US" sz="2000" dirty="0">
                <a:solidFill>
                  <a:schemeClr val="bg1"/>
                </a:solidFill>
              </a:rPr>
              <a:t>Rajul Sahu</a:t>
            </a:r>
          </a:p>
          <a:p>
            <a:pPr marL="457200" indent="-457200">
              <a:buAutoNum type="arabicPeriod"/>
            </a:pPr>
            <a:endParaRPr lang="en-US" sz="2000" dirty="0">
              <a:solidFill>
                <a:schemeClr val="bg1"/>
              </a:solidFill>
            </a:endParaRPr>
          </a:p>
        </p:txBody>
      </p:sp>
      <p:sp>
        <p:nvSpPr>
          <p:cNvPr id="10" name="Title 9">
            <a:extLst>
              <a:ext uri="{FF2B5EF4-FFF2-40B4-BE49-F238E27FC236}">
                <a16:creationId xmlns:a16="http://schemas.microsoft.com/office/drawing/2014/main" id="{6D1CF4E7-943A-1D28-C199-926208D128C9}"/>
              </a:ext>
            </a:extLst>
          </p:cNvPr>
          <p:cNvSpPr>
            <a:spLocks noGrp="1"/>
          </p:cNvSpPr>
          <p:nvPr>
            <p:ph type="title"/>
          </p:nvPr>
        </p:nvSpPr>
        <p:spPr>
          <a:xfrm>
            <a:off x="5008922" y="201575"/>
            <a:ext cx="6038489" cy="1895513"/>
          </a:xfrm>
        </p:spPr>
        <p:txBody>
          <a:bodyPr>
            <a:normAutofit/>
          </a:bodyPr>
          <a:lstStyle/>
          <a:p>
            <a:r>
              <a:rPr lang="en-US" dirty="0">
                <a:solidFill>
                  <a:schemeClr val="bg1"/>
                </a:solidFill>
              </a:rPr>
              <a:t>   Department of Computer 		Application</a:t>
            </a:r>
          </a:p>
        </p:txBody>
      </p:sp>
      <p:sp>
        <p:nvSpPr>
          <p:cNvPr id="12" name="TextBox 11">
            <a:extLst>
              <a:ext uri="{FF2B5EF4-FFF2-40B4-BE49-F238E27FC236}">
                <a16:creationId xmlns:a16="http://schemas.microsoft.com/office/drawing/2014/main" id="{F7A82D90-29DE-757C-E640-84ADCD164026}"/>
              </a:ext>
            </a:extLst>
          </p:cNvPr>
          <p:cNvSpPr txBox="1"/>
          <p:nvPr/>
        </p:nvSpPr>
        <p:spPr>
          <a:xfrm>
            <a:off x="9195219" y="4484238"/>
            <a:ext cx="261008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Project guide:</a:t>
            </a:r>
          </a:p>
          <a:p>
            <a:r>
              <a:rPr lang="en-US" sz="2000" dirty="0">
                <a:solidFill>
                  <a:schemeClr val="bg1"/>
                </a:solidFill>
              </a:rPr>
              <a:t>   Prof. Ankit Verma</a:t>
            </a:r>
          </a:p>
        </p:txBody>
      </p:sp>
      <p:sp>
        <p:nvSpPr>
          <p:cNvPr id="53" name="TextBox 52">
            <a:extLst>
              <a:ext uri="{FF2B5EF4-FFF2-40B4-BE49-F238E27FC236}">
                <a16:creationId xmlns:a16="http://schemas.microsoft.com/office/drawing/2014/main" id="{195D7153-4B0C-B9D8-3233-D1463478CB4F}"/>
              </a:ext>
            </a:extLst>
          </p:cNvPr>
          <p:cNvSpPr txBox="1"/>
          <p:nvPr/>
        </p:nvSpPr>
        <p:spPr>
          <a:xfrm>
            <a:off x="5620349" y="2394130"/>
            <a:ext cx="46990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rPr>
              <a:t>   </a:t>
            </a:r>
            <a:r>
              <a:rPr lang="en-US" sz="2800" dirty="0"/>
              <a:t>KIET Group of Institutions</a:t>
            </a:r>
            <a:r>
              <a:rPr lang="en-US" sz="2800" dirty="0">
                <a:solidFill>
                  <a:schemeClr val="tx2">
                    <a:lumMod val="75000"/>
                  </a:schemeClr>
                </a:solidFill>
              </a:rPr>
              <a:t>   			Muradnagar(GZB)</a:t>
            </a:r>
          </a:p>
          <a:p>
            <a:r>
              <a:rPr lang="en-US" sz="2800" dirty="0">
                <a:solidFill>
                  <a:schemeClr val="tx2">
                    <a:lumMod val="75000"/>
                  </a:schemeClr>
                </a:solidFill>
              </a:rPr>
              <a:t>           </a:t>
            </a:r>
            <a:r>
              <a:rPr lang="en-US" sz="2400" dirty="0">
                <a:solidFill>
                  <a:schemeClr val="tx2">
                    <a:lumMod val="75000"/>
                  </a:schemeClr>
                </a:solidFill>
              </a:rPr>
              <a:t>U.P.-201206</a:t>
            </a:r>
          </a:p>
        </p:txBody>
      </p:sp>
      <p:pic>
        <p:nvPicPr>
          <p:cNvPr id="3" name="Picture 2" descr="A picture containing text, logo, emblem, symbol&#10;&#10;Description automatically generated">
            <a:extLst>
              <a:ext uri="{FF2B5EF4-FFF2-40B4-BE49-F238E27FC236}">
                <a16:creationId xmlns:a16="http://schemas.microsoft.com/office/drawing/2014/main" id="{1FFA3BA9-016F-AC8B-7C2F-72E9E37B0B7E}"/>
              </a:ext>
            </a:extLst>
          </p:cNvPr>
          <p:cNvPicPr>
            <a:picLocks noChangeAspect="1"/>
          </p:cNvPicPr>
          <p:nvPr/>
        </p:nvPicPr>
        <p:blipFill>
          <a:blip r:embed="rId3"/>
          <a:stretch>
            <a:fillRect/>
          </a:stretch>
        </p:blipFill>
        <p:spPr>
          <a:xfrm>
            <a:off x="1362047" y="1990726"/>
            <a:ext cx="2709949" cy="2709949"/>
          </a:xfrm>
          <a:prstGeom prst="rect">
            <a:avLst/>
          </a:prstGeom>
        </p:spPr>
      </p:pic>
    </p:spTree>
    <p:extLst>
      <p:ext uri="{BB962C8B-B14F-4D97-AF65-F5344CB8AC3E}">
        <p14:creationId xmlns:p14="http://schemas.microsoft.com/office/powerpoint/2010/main" val="303144651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B288EE8-4E2E-1A04-0696-92922F83ED89}"/>
              </a:ext>
            </a:extLst>
          </p:cNvPr>
          <p:cNvSpPr>
            <a:spLocks noGrp="1"/>
          </p:cNvSpPr>
          <p:nvPr>
            <p:ph type="title"/>
          </p:nvPr>
        </p:nvSpPr>
        <p:spPr>
          <a:xfrm>
            <a:off x="1141413" y="1082673"/>
            <a:ext cx="2869416" cy="4708528"/>
          </a:xfrm>
        </p:spPr>
        <p:txBody>
          <a:bodyPr>
            <a:normAutofit/>
          </a:bodyPr>
          <a:lstStyle/>
          <a:p>
            <a:pPr algn="r"/>
            <a:r>
              <a:rPr lang="en-US" sz="3700"/>
              <a:t>Temperature sensor</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CD70E-623C-4841-CFF9-D2382F3A06F8}"/>
              </a:ext>
            </a:extLst>
          </p:cNvPr>
          <p:cNvSpPr>
            <a:spLocks noGrp="1"/>
          </p:cNvSpPr>
          <p:nvPr>
            <p:ph idx="1"/>
          </p:nvPr>
        </p:nvSpPr>
        <p:spPr>
          <a:xfrm>
            <a:off x="5297763" y="1082673"/>
            <a:ext cx="5751237" cy="4708528"/>
          </a:xfrm>
        </p:spPr>
        <p:txBody>
          <a:bodyPr vert="horz" lIns="91440" tIns="45720" rIns="91440" bIns="45720" rtlCol="0" anchor="ctr">
            <a:normAutofit/>
          </a:bodyPr>
          <a:lstStyle/>
          <a:p>
            <a:pPr marL="0" indent="0">
              <a:buNone/>
            </a:pPr>
            <a:r>
              <a:rPr lang="en-US" sz="1800">
                <a:ea typeface="+mn-lt"/>
                <a:cs typeface="+mn-lt"/>
              </a:rPr>
              <a:t>This unit measures the temperature of patient and it also known as analog temperature sensor. The output voltage is linearly proportional to the temperature in Celsius and to measure the body temperature solid state technology is used. If the temperature increases mean voltage also increases. The analog signal is generated due the change of voltage that is directly proportional to temperature</a:t>
            </a: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26341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1E133F-748F-EC24-971C-C79C908C0E21}"/>
              </a:ext>
            </a:extLst>
          </p:cNvPr>
          <p:cNvSpPr>
            <a:spLocks noGrp="1"/>
          </p:cNvSpPr>
          <p:nvPr>
            <p:ph type="title"/>
          </p:nvPr>
        </p:nvSpPr>
        <p:spPr>
          <a:xfrm>
            <a:off x="6569957" y="618518"/>
            <a:ext cx="4747088" cy="1478570"/>
          </a:xfrm>
        </p:spPr>
        <p:txBody>
          <a:bodyPr>
            <a:normAutofit/>
          </a:bodyPr>
          <a:lstStyle/>
          <a:p>
            <a:r>
              <a:rPr lang="en-US">
                <a:solidFill>
                  <a:srgbClr val="FFFFFF"/>
                </a:solidFill>
              </a:rPr>
              <a:t>Heartbeat rate</a:t>
            </a:r>
          </a:p>
        </p:txBody>
      </p:sp>
      <p:sp useBgFill="1">
        <p:nvSpPr>
          <p:cNvPr id="54"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E77341CF-75DE-5C37-A127-444A86CE1171}"/>
              </a:ext>
            </a:extLst>
          </p:cNvPr>
          <p:cNvPicPr>
            <a:picLocks noChangeAspect="1"/>
          </p:cNvPicPr>
          <p:nvPr/>
        </p:nvPicPr>
        <p:blipFill>
          <a:blip r:embed="rId3"/>
          <a:stretch>
            <a:fillRect/>
          </a:stretch>
        </p:blipFill>
        <p:spPr>
          <a:xfrm>
            <a:off x="1118988" y="1692688"/>
            <a:ext cx="4635583" cy="3476687"/>
          </a:xfrm>
          <a:prstGeom prst="rect">
            <a:avLst/>
          </a:prstGeom>
        </p:spPr>
      </p:pic>
      <p:sp>
        <p:nvSpPr>
          <p:cNvPr id="3" name="Content Placeholder 2">
            <a:extLst>
              <a:ext uri="{FF2B5EF4-FFF2-40B4-BE49-F238E27FC236}">
                <a16:creationId xmlns:a16="http://schemas.microsoft.com/office/drawing/2014/main" id="{EC061F6A-B93B-029B-E110-7198CBB72655}"/>
              </a:ext>
            </a:extLst>
          </p:cNvPr>
          <p:cNvSpPr>
            <a:spLocks noGrp="1"/>
          </p:cNvSpPr>
          <p:nvPr>
            <p:ph idx="1"/>
          </p:nvPr>
        </p:nvSpPr>
        <p:spPr>
          <a:xfrm>
            <a:off x="6569957" y="2249487"/>
            <a:ext cx="4747087" cy="3541714"/>
          </a:xfrm>
        </p:spPr>
        <p:txBody>
          <a:bodyPr vert="horz" lIns="91440" tIns="45720" rIns="91440" bIns="45720" rtlCol="0" anchor="t">
            <a:normAutofit/>
          </a:bodyPr>
          <a:lstStyle/>
          <a:p>
            <a:pPr marL="0" indent="0">
              <a:lnSpc>
                <a:spcPct val="110000"/>
              </a:lnSpc>
              <a:buNone/>
            </a:pPr>
            <a:r>
              <a:rPr lang="en-US" sz="2000" dirty="0">
                <a:solidFill>
                  <a:srgbClr val="FFFFFF"/>
                </a:solidFill>
                <a:ea typeface="+mn-lt"/>
                <a:cs typeface="+mn-lt"/>
              </a:rPr>
              <a:t>A sensor unit is integrated in wrist band and it is weared by patient in left wrist and it measures the heartbeat by using the defined interval and send it to the central unit where it is processed. At central unit it is saved and compared with the standard and previous measurement, if it finds any abnormality in the heartbeat then it reported to concerned system and issues an alert. </a:t>
            </a:r>
            <a:endParaRPr lang="en-US" sz="2000" dirty="0">
              <a:solidFill>
                <a:srgbClr val="FFFFFF"/>
              </a:solidFill>
            </a:endParaRPr>
          </a:p>
        </p:txBody>
      </p:sp>
    </p:spTree>
    <p:extLst>
      <p:ext uri="{BB962C8B-B14F-4D97-AF65-F5344CB8AC3E}">
        <p14:creationId xmlns:p14="http://schemas.microsoft.com/office/powerpoint/2010/main" val="139067163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808949C-34DA-0C3A-4F1D-30CC08A1DBA2}"/>
              </a:ext>
            </a:extLst>
          </p:cNvPr>
          <p:cNvSpPr>
            <a:spLocks noGrp="1"/>
          </p:cNvSpPr>
          <p:nvPr>
            <p:ph type="title"/>
          </p:nvPr>
        </p:nvSpPr>
        <p:spPr>
          <a:xfrm>
            <a:off x="1141413" y="1082673"/>
            <a:ext cx="2869416" cy="4708528"/>
          </a:xfrm>
        </p:spPr>
        <p:txBody>
          <a:bodyPr>
            <a:normAutofit/>
          </a:bodyPr>
          <a:lstStyle/>
          <a:p>
            <a:pPr algn="r"/>
            <a:r>
              <a:rPr lang="en-US" sz="4000" dirty="0"/>
              <a:t>Gps module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3ACB55-7BE3-EC7D-7F8C-2CD46641FAB2}"/>
              </a:ext>
            </a:extLst>
          </p:cNvPr>
          <p:cNvSpPr>
            <a:spLocks noGrp="1"/>
          </p:cNvSpPr>
          <p:nvPr>
            <p:ph idx="1"/>
          </p:nvPr>
        </p:nvSpPr>
        <p:spPr>
          <a:xfrm>
            <a:off x="5297763" y="1082673"/>
            <a:ext cx="5751237" cy="4708528"/>
          </a:xfrm>
        </p:spPr>
        <p:txBody>
          <a:bodyPr vert="horz" lIns="91440" tIns="45720" rIns="91440" bIns="45720" rtlCol="0" anchor="ctr">
            <a:normAutofit/>
          </a:bodyPr>
          <a:lstStyle/>
          <a:p>
            <a:pPr marL="0" indent="0">
              <a:buNone/>
            </a:pPr>
            <a:r>
              <a:rPr lang="en-US" sz="1800">
                <a:ea typeface="+mn-lt"/>
                <a:cs typeface="+mn-lt"/>
              </a:rPr>
              <a:t>The Global Positioning System (GPS) module is a satellite navigation system that can be used to locate the positions anywhere on the globe. Designed and implemented by the Defense Department of the United States, which includes satellites, control and monitoring stations and receivers. GPS receivers receive training transmitted by satellites and uses triangulation to calculate the user's exact GPS location. This unit is very important to rescue the patient, by using the GPS, rescue services easily locate the affected person</a:t>
            </a: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29706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A0E2E5B-A20C-CCD2-D934-F13156C8A46F}"/>
              </a:ext>
            </a:extLst>
          </p:cNvPr>
          <p:cNvSpPr>
            <a:spLocks noGrp="1"/>
          </p:cNvSpPr>
          <p:nvPr>
            <p:ph type="title"/>
          </p:nvPr>
        </p:nvSpPr>
        <p:spPr>
          <a:xfrm>
            <a:off x="1019015" y="1093787"/>
            <a:ext cx="3059969" cy="4697413"/>
          </a:xfrm>
        </p:spPr>
        <p:txBody>
          <a:bodyPr>
            <a:normAutofit/>
          </a:bodyPr>
          <a:lstStyle/>
          <a:p>
            <a:r>
              <a:rPr lang="en-US" dirty="0"/>
              <a:t>references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02D42B-A3E4-0884-A770-15AC0A4F4BAF}"/>
              </a:ext>
            </a:extLst>
          </p:cNvPr>
          <p:cNvSpPr>
            <a:spLocks noGrp="1"/>
          </p:cNvSpPr>
          <p:nvPr>
            <p:ph idx="1"/>
          </p:nvPr>
        </p:nvSpPr>
        <p:spPr>
          <a:xfrm>
            <a:off x="5215467" y="1093788"/>
            <a:ext cx="5831944" cy="4697413"/>
          </a:xfrm>
        </p:spPr>
        <p:txBody>
          <a:bodyPr vert="horz" lIns="91440" tIns="45720" rIns="91440" bIns="45720" rtlCol="0">
            <a:normAutofit/>
          </a:bodyPr>
          <a:lstStyle/>
          <a:p>
            <a:pPr marL="0" indent="0">
              <a:lnSpc>
                <a:spcPct val="110000"/>
              </a:lnSpc>
              <a:buNone/>
            </a:pPr>
            <a:r>
              <a:rPr lang="en-US" sz="2000" dirty="0">
                <a:ea typeface="+mn-lt"/>
                <a:cs typeface="+mn-lt"/>
              </a:rPr>
              <a:t>[1] S.K. Sandeep and </a:t>
            </a:r>
            <a:r>
              <a:rPr lang="en-US" sz="2000" dirty="0" err="1">
                <a:ea typeface="+mn-lt"/>
                <a:cs typeface="+mn-lt"/>
              </a:rPr>
              <a:t>S.Sivanandam</a:t>
            </a:r>
            <a:r>
              <a:rPr lang="en-US" sz="2000" dirty="0">
                <a:ea typeface="+mn-lt"/>
                <a:cs typeface="+mn-lt"/>
              </a:rPr>
              <a:t>, “Intelligent Wireless Patient Monitoring and Tracking System (Using Sensor Network and Wireless Communication)”, IJIMS, 2014, Vol 1, No.3, 97-10. </a:t>
            </a:r>
          </a:p>
          <a:p>
            <a:pPr marL="0" indent="0">
              <a:lnSpc>
                <a:spcPct val="110000"/>
              </a:lnSpc>
              <a:buNone/>
            </a:pPr>
            <a:r>
              <a:rPr lang="en-US" sz="2000" dirty="0">
                <a:ea typeface="+mn-lt"/>
                <a:cs typeface="+mn-lt"/>
              </a:rPr>
              <a:t>[2] T. L. </a:t>
            </a:r>
            <a:r>
              <a:rPr lang="en-US" sz="2000" dirty="0" err="1">
                <a:ea typeface="+mn-lt"/>
                <a:cs typeface="+mn-lt"/>
              </a:rPr>
              <a:t>Alumona</a:t>
            </a:r>
            <a:r>
              <a:rPr lang="en-US" sz="2000" dirty="0">
                <a:ea typeface="+mn-lt"/>
                <a:cs typeface="+mn-lt"/>
              </a:rPr>
              <a:t>, </a:t>
            </a:r>
            <a:r>
              <a:rPr lang="en-US" sz="2000" dirty="0" err="1">
                <a:ea typeface="+mn-lt"/>
                <a:cs typeface="+mn-lt"/>
              </a:rPr>
              <a:t>V.E.Idigo</a:t>
            </a:r>
            <a:r>
              <a:rPr lang="en-US" sz="2000" dirty="0">
                <a:ea typeface="+mn-lt"/>
                <a:cs typeface="+mn-lt"/>
              </a:rPr>
              <a:t> and K.P. </a:t>
            </a:r>
            <a:r>
              <a:rPr lang="en-US" sz="2000" dirty="0" err="1">
                <a:ea typeface="+mn-lt"/>
                <a:cs typeface="+mn-lt"/>
              </a:rPr>
              <a:t>Nnoli</a:t>
            </a:r>
            <a:r>
              <a:rPr lang="en-US" sz="2000" dirty="0">
                <a:ea typeface="+mn-lt"/>
                <a:cs typeface="+mn-lt"/>
              </a:rPr>
              <a:t>, “Remote Monitoring of Patients Health using Wireless Sensor Networks (WSNs)”,International Journal of Electronics &amp; Communication, Vol 2, Issue 9 , September 2014. </a:t>
            </a:r>
          </a:p>
          <a:p>
            <a:pPr marL="0" indent="0">
              <a:lnSpc>
                <a:spcPct val="110000"/>
              </a:lnSpc>
              <a:buNone/>
            </a:pPr>
            <a:r>
              <a:rPr lang="en-US" sz="2000" dirty="0">
                <a:ea typeface="+mn-lt"/>
                <a:cs typeface="+mn-lt"/>
              </a:rPr>
              <a:t>[3] U. Varshney, “Pervasive Healthcare: Applications, Challenges and Wireless Solutions,” Communications of the Association for Information Systems, Vol. 16, No. 1, 2005, p.3. </a:t>
            </a:r>
            <a:endParaRPr lang="en-US" sz="2000" dirty="0"/>
          </a:p>
        </p:txBody>
      </p:sp>
    </p:spTree>
    <p:extLst>
      <p:ext uri="{BB962C8B-B14F-4D97-AF65-F5344CB8AC3E}">
        <p14:creationId xmlns:p14="http://schemas.microsoft.com/office/powerpoint/2010/main" val="429149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FBAC2E7C-6F95-30F0-0D5A-D9857B2797C0}"/>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Any questions?</a:t>
            </a:r>
          </a:p>
        </p:txBody>
      </p:sp>
    </p:spTree>
    <p:extLst>
      <p:ext uri="{BB962C8B-B14F-4D97-AF65-F5344CB8AC3E}">
        <p14:creationId xmlns:p14="http://schemas.microsoft.com/office/powerpoint/2010/main" val="1855287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49" name="Group 13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250" name="Rectangle 18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66F7D8B5-E21D-31E2-C139-19FCFE33E964}"/>
              </a:ext>
            </a:extLst>
          </p:cNvPr>
          <p:cNvSpPr txBox="1"/>
          <p:nvPr/>
        </p:nvSpPr>
        <p:spPr>
          <a:xfrm>
            <a:off x="2670768" y="1714983"/>
            <a:ext cx="7135566" cy="26569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5400" b="1" cap="all" dirty="0">
                <a:solidFill>
                  <a:srgbClr val="FFFFFF"/>
                </a:solidFill>
                <a:latin typeface="+mj-lt"/>
                <a:ea typeface="+mj-ea"/>
                <a:cs typeface="+mj-cs"/>
              </a:rPr>
              <a:t>Thank you !</a:t>
            </a:r>
          </a:p>
          <a:p>
            <a:pPr defTabSz="914400">
              <a:lnSpc>
                <a:spcPct val="90000"/>
              </a:lnSpc>
              <a:spcBef>
                <a:spcPct val="0"/>
              </a:spcBef>
              <a:spcAft>
                <a:spcPts val="600"/>
              </a:spcAft>
            </a:pPr>
            <a:endParaRPr lang="en-US" sz="5400" cap="all">
              <a:solidFill>
                <a:srgbClr val="FFFFFF"/>
              </a:solidFill>
              <a:latin typeface="+mj-lt"/>
              <a:ea typeface="+mj-ea"/>
              <a:cs typeface="+mj-cs"/>
            </a:endParaRPr>
          </a:p>
        </p:txBody>
      </p:sp>
    </p:spTree>
    <p:extLst>
      <p:ext uri="{BB962C8B-B14F-4D97-AF65-F5344CB8AC3E}">
        <p14:creationId xmlns:p14="http://schemas.microsoft.com/office/powerpoint/2010/main" val="201818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8" name="Rectangle 6">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85145" y="1125511"/>
            <a:ext cx="7135566" cy="2656971"/>
          </a:xfrm>
        </p:spPr>
        <p:txBody>
          <a:bodyPr>
            <a:normAutofit/>
          </a:bodyPr>
          <a:lstStyle/>
          <a:p>
            <a:r>
              <a:rPr lang="en-US" sz="5400" dirty="0">
                <a:solidFill>
                  <a:srgbClr val="FFFFFF"/>
                </a:solidFill>
              </a:rPr>
              <a:t>Real time health</a:t>
            </a:r>
            <a:br>
              <a:rPr lang="en-US" sz="5400" dirty="0">
                <a:solidFill>
                  <a:srgbClr val="FFFFFF"/>
                </a:solidFill>
              </a:rPr>
            </a:br>
            <a:r>
              <a:rPr lang="en-US" sz="5400" dirty="0">
                <a:solidFill>
                  <a:srgbClr val="FFFFFF"/>
                </a:solidFill>
              </a:rPr>
              <a:t>monitoring system</a:t>
            </a:r>
          </a:p>
        </p:txBody>
      </p:sp>
    </p:spTree>
    <p:extLst>
      <p:ext uri="{BB962C8B-B14F-4D97-AF65-F5344CB8AC3E}">
        <p14:creationId xmlns:p14="http://schemas.microsoft.com/office/powerpoint/2010/main" val="385614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05FAB63-B260-D7FF-1B8B-489CD4CE963A}"/>
              </a:ext>
            </a:extLst>
          </p:cNvPr>
          <p:cNvSpPr>
            <a:spLocks noGrp="1"/>
          </p:cNvSpPr>
          <p:nvPr>
            <p:ph type="title"/>
          </p:nvPr>
        </p:nvSpPr>
        <p:spPr>
          <a:xfrm>
            <a:off x="1019015" y="1093787"/>
            <a:ext cx="3059969" cy="4697413"/>
          </a:xfrm>
        </p:spPr>
        <p:txBody>
          <a:bodyPr vert="horz" lIns="91440" tIns="45720" rIns="91440" bIns="45720" rtlCol="0" anchor="ctr">
            <a:normAutofit/>
          </a:bodyPr>
          <a:lstStyle/>
          <a:p>
            <a:r>
              <a:rPr lang="en-US" sz="3300" b="1"/>
              <a:t>Introduction</a:t>
            </a:r>
          </a:p>
        </p:txBody>
      </p:sp>
      <p:sp useBgFill="1">
        <p:nvSpPr>
          <p:cNvPr id="4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2E77FC-784C-D048-99CB-C9B2F4B28AD1}"/>
              </a:ext>
            </a:extLst>
          </p:cNvPr>
          <p:cNvSpPr txBox="1"/>
          <p:nvPr/>
        </p:nvSpPr>
        <p:spPr>
          <a:xfrm>
            <a:off x="5215467" y="1093788"/>
            <a:ext cx="5831944" cy="46974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228600" defTabSz="914400">
              <a:lnSpc>
                <a:spcPct val="120000"/>
              </a:lnSpc>
              <a:spcAft>
                <a:spcPts val="600"/>
              </a:spcAft>
              <a:buSzPct val="125000"/>
              <a:buFont typeface="Arial" panose="020B0604020202020204" pitchFamily="34" charset="0"/>
              <a:buChar char="•"/>
            </a:pPr>
            <a:r>
              <a:rPr lang="en-US" dirty="0"/>
              <a:t>In emergency, the patient health monitoring system plays the vital role to maintain the patient's vital signs. The increased use of electronics and mobile technologies, makes it easy to monitor of things on the internet.</a:t>
            </a:r>
          </a:p>
          <a:p>
            <a:pPr marL="342900" indent="-228600" defTabSz="914400">
              <a:lnSpc>
                <a:spcPct val="120000"/>
              </a:lnSpc>
              <a:spcAft>
                <a:spcPts val="600"/>
              </a:spcAft>
              <a:buSzPct val="125000"/>
              <a:buFont typeface="Arial" panose="020B0604020202020204" pitchFamily="34" charset="0"/>
              <a:buChar char="•"/>
            </a:pPr>
            <a:r>
              <a:rPr lang="en-US" dirty="0"/>
              <a:t>Patient health monitoring by using IoT along with smart sensor system enables the health expert to monitor the patient from office, home or anywhere from this globe.</a:t>
            </a:r>
          </a:p>
          <a:p>
            <a:pPr marL="342900" indent="-228600" defTabSz="914400">
              <a:lnSpc>
                <a:spcPct val="120000"/>
              </a:lnSpc>
              <a:spcAft>
                <a:spcPts val="600"/>
              </a:spcAft>
              <a:buSzPct val="125000"/>
              <a:buFont typeface="Arial" panose="020B0604020202020204" pitchFamily="34" charset="0"/>
              <a:buChar char="•"/>
            </a:pPr>
            <a:r>
              <a:rPr lang="en-US" dirty="0"/>
              <a:t>Wireless Sensor Network (WSN's) are very promising for monitoring extraordinary diverse environments. The use of WSN consists of wireless nodes that can sense some physical information , process and transfer to the destination by wireless ad-hoc networks.</a:t>
            </a:r>
          </a:p>
        </p:txBody>
      </p:sp>
    </p:spTree>
    <p:extLst>
      <p:ext uri="{BB962C8B-B14F-4D97-AF65-F5344CB8AC3E}">
        <p14:creationId xmlns:p14="http://schemas.microsoft.com/office/powerpoint/2010/main" val="92106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6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6B879E3-8BB4-1D55-D86D-480A1FCFDB77}"/>
              </a:ext>
            </a:extLst>
          </p:cNvPr>
          <p:cNvSpPr>
            <a:spLocks noGrp="1"/>
          </p:cNvSpPr>
          <p:nvPr>
            <p:ph type="title"/>
          </p:nvPr>
        </p:nvSpPr>
        <p:spPr>
          <a:xfrm>
            <a:off x="1141413" y="1082673"/>
            <a:ext cx="2869416" cy="4708528"/>
          </a:xfrm>
        </p:spPr>
        <p:txBody>
          <a:bodyPr>
            <a:normAutofit/>
          </a:bodyPr>
          <a:lstStyle/>
          <a:p>
            <a:pPr algn="r"/>
            <a:r>
              <a:rPr lang="en-US" sz="4000" b="1"/>
              <a:t>OBJECTIVE</a:t>
            </a:r>
          </a:p>
        </p:txBody>
      </p:sp>
      <p:cxnSp>
        <p:nvCxnSpPr>
          <p:cNvPr id="91" name="Straight Connector 9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B0FEEC-9554-5F19-8D51-09A726902C04}"/>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a:ea typeface="+mn-lt"/>
                <a:cs typeface="+mn-lt"/>
              </a:rPr>
              <a:t>The aim of this project is to provide people with proper records of that person's health and a convenient way to provide emergency measures. </a:t>
            </a:r>
          </a:p>
        </p:txBody>
      </p:sp>
      <p:grpSp>
        <p:nvGrpSpPr>
          <p:cNvPr id="93" name="Group 9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6020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43F74-7469-D4CB-3F5A-9E06C9A3AA36}"/>
              </a:ext>
            </a:extLst>
          </p:cNvPr>
          <p:cNvSpPr>
            <a:spLocks noGrp="1"/>
          </p:cNvSpPr>
          <p:nvPr>
            <p:ph type="title"/>
          </p:nvPr>
        </p:nvSpPr>
        <p:spPr>
          <a:xfrm>
            <a:off x="1141413" y="618518"/>
            <a:ext cx="9905998" cy="1478570"/>
          </a:xfrm>
        </p:spPr>
        <p:txBody>
          <a:bodyPr>
            <a:normAutofit/>
          </a:bodyPr>
          <a:lstStyle/>
          <a:p>
            <a:r>
              <a:rPr lang="en-US" b="1"/>
              <a:t>Hardware &amp; software used</a:t>
            </a:r>
          </a:p>
        </p:txBody>
      </p:sp>
      <p:graphicFrame>
        <p:nvGraphicFramePr>
          <p:cNvPr id="44" name="Content Placeholder 2">
            <a:extLst>
              <a:ext uri="{FF2B5EF4-FFF2-40B4-BE49-F238E27FC236}">
                <a16:creationId xmlns:a16="http://schemas.microsoft.com/office/drawing/2014/main" id="{8C4D272E-C988-D147-7D02-C6A5D2AE715E}"/>
              </a:ext>
            </a:extLst>
          </p:cNvPr>
          <p:cNvGraphicFramePr>
            <a:graphicFrameLocks noGrp="1"/>
          </p:cNvGraphicFramePr>
          <p:nvPr>
            <p:ph idx="1"/>
            <p:extLst>
              <p:ext uri="{D42A27DB-BD31-4B8C-83A1-F6EECF244321}">
                <p14:modId xmlns:p14="http://schemas.microsoft.com/office/powerpoint/2010/main" val="4019387402"/>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4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6"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1"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2"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3"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8"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9"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6BEC52-9D84-3F80-3952-3D842DB42BB8}"/>
              </a:ext>
            </a:extLst>
          </p:cNvPr>
          <p:cNvSpPr>
            <a:spLocks noGrp="1"/>
          </p:cNvSpPr>
          <p:nvPr>
            <p:ph type="title"/>
          </p:nvPr>
        </p:nvSpPr>
        <p:spPr>
          <a:xfrm>
            <a:off x="853330" y="1134681"/>
            <a:ext cx="2743310" cy="4255025"/>
          </a:xfrm>
        </p:spPr>
        <p:txBody>
          <a:bodyPr>
            <a:normAutofit/>
          </a:bodyPr>
          <a:lstStyle/>
          <a:p>
            <a:r>
              <a:rPr lang="en-US" b="1" dirty="0">
                <a:solidFill>
                  <a:srgbClr val="FFFFFF"/>
                </a:solidFill>
              </a:rPr>
              <a:t>Literature     review</a:t>
            </a:r>
          </a:p>
        </p:txBody>
      </p:sp>
      <p:graphicFrame>
        <p:nvGraphicFramePr>
          <p:cNvPr id="51" name="Content Placeholder 2">
            <a:extLst>
              <a:ext uri="{FF2B5EF4-FFF2-40B4-BE49-F238E27FC236}">
                <a16:creationId xmlns:a16="http://schemas.microsoft.com/office/drawing/2014/main" id="{1DB2E515-2348-8ED2-6772-85BCEFFDD578}"/>
              </a:ext>
            </a:extLst>
          </p:cNvPr>
          <p:cNvGraphicFramePr>
            <a:graphicFrameLocks noGrp="1"/>
          </p:cNvGraphicFramePr>
          <p:nvPr>
            <p:ph idx="1"/>
            <p:extLst>
              <p:ext uri="{D42A27DB-BD31-4B8C-83A1-F6EECF244321}">
                <p14:modId xmlns:p14="http://schemas.microsoft.com/office/powerpoint/2010/main" val="299174161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50769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8"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60" name="Group 21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3" name="Group 21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5"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6"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7"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2"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4" name="Group 21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5"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grpSp>
        <p:nvGrpSpPr>
          <p:cNvPr id="261" name="Group 252">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254" name="Rectangle 253">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2"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257"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59"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93332ADA-52DE-5B40-763F-DB234CC863E7}"/>
              </a:ext>
            </a:extLst>
          </p:cNvPr>
          <p:cNvPicPr>
            <a:picLocks noChangeAspect="1"/>
          </p:cNvPicPr>
          <p:nvPr/>
        </p:nvPicPr>
        <p:blipFill>
          <a:blip r:embed="rId4"/>
          <a:stretch>
            <a:fillRect/>
          </a:stretch>
        </p:blipFill>
        <p:spPr>
          <a:xfrm>
            <a:off x="3959851" y="649955"/>
            <a:ext cx="4603061" cy="5500486"/>
          </a:xfrm>
          <a:prstGeom prst="rect">
            <a:avLst/>
          </a:prstGeom>
        </p:spPr>
      </p:pic>
    </p:spTree>
    <p:extLst>
      <p:ext uri="{BB962C8B-B14F-4D97-AF65-F5344CB8AC3E}">
        <p14:creationId xmlns:p14="http://schemas.microsoft.com/office/powerpoint/2010/main" val="42945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646E296-69F1-1009-04FF-3F2B4DA0B3F1}"/>
              </a:ext>
            </a:extLst>
          </p:cNvPr>
          <p:cNvSpPr>
            <a:spLocks noGrp="1"/>
          </p:cNvSpPr>
          <p:nvPr>
            <p:ph type="title"/>
          </p:nvPr>
        </p:nvSpPr>
        <p:spPr>
          <a:xfrm>
            <a:off x="1141413" y="618518"/>
            <a:ext cx="9905998" cy="1478570"/>
          </a:xfrm>
        </p:spPr>
        <p:txBody>
          <a:bodyPr>
            <a:normAutofit/>
          </a:bodyPr>
          <a:lstStyle/>
          <a:p>
            <a:r>
              <a:rPr lang="en-US" dirty="0"/>
              <a:t>Internet of things</a:t>
            </a:r>
          </a:p>
        </p:txBody>
      </p:sp>
      <p:sp>
        <p:nvSpPr>
          <p:cNvPr id="3" name="Content Placeholder 2">
            <a:extLst>
              <a:ext uri="{FF2B5EF4-FFF2-40B4-BE49-F238E27FC236}">
                <a16:creationId xmlns:a16="http://schemas.microsoft.com/office/drawing/2014/main" id="{95C44A03-B362-8434-DD26-BA9594E5A7C0}"/>
              </a:ext>
            </a:extLst>
          </p:cNvPr>
          <p:cNvSpPr>
            <a:spLocks noGrp="1"/>
          </p:cNvSpPr>
          <p:nvPr>
            <p:ph idx="1"/>
          </p:nvPr>
        </p:nvSpPr>
        <p:spPr>
          <a:xfrm>
            <a:off x="1141412" y="2249487"/>
            <a:ext cx="9905999" cy="3541714"/>
          </a:xfrm>
        </p:spPr>
        <p:txBody>
          <a:bodyPr vert="horz" lIns="91440" tIns="45720" rIns="91440" bIns="45720" rtlCol="0">
            <a:normAutofit/>
          </a:bodyPr>
          <a:lstStyle/>
          <a:p>
            <a:pPr>
              <a:lnSpc>
                <a:spcPct val="110000"/>
              </a:lnSpc>
            </a:pPr>
            <a:r>
              <a:rPr lang="en-US" dirty="0">
                <a:ea typeface="+mn-lt"/>
                <a:cs typeface="+mn-lt"/>
              </a:rPr>
              <a:t>The internet of things, or IoT, is a system of interrelated computing devices, mechanical and digital machines, objects, animals or people that are provided with unique identifiers ( UIDs) and the ability to transfer data over a network without requiring human-to-human or human-to-computer interaction.</a:t>
            </a:r>
            <a:endParaRPr lang="en-US">
              <a:ea typeface="+mn-lt"/>
              <a:cs typeface="+mn-lt"/>
            </a:endParaRPr>
          </a:p>
          <a:p>
            <a:pPr>
              <a:lnSpc>
                <a:spcPct val="110000"/>
              </a:lnSpc>
            </a:pPr>
            <a:r>
              <a:rPr lang="en-US" dirty="0">
                <a:ea typeface="+mn-lt"/>
                <a:cs typeface="+mn-lt"/>
              </a:rPr>
              <a:t>The </a:t>
            </a:r>
            <a:r>
              <a:rPr lang="en-US" b="1" dirty="0">
                <a:ea typeface="+mn-lt"/>
                <a:cs typeface="+mn-lt"/>
              </a:rPr>
              <a:t>Internet of things</a:t>
            </a:r>
            <a:r>
              <a:rPr lang="en-US" dirty="0">
                <a:ea typeface="+mn-lt"/>
                <a:cs typeface="+mn-lt"/>
              </a:rPr>
              <a:t> (</a:t>
            </a:r>
            <a:r>
              <a:rPr lang="en-US" b="1" dirty="0">
                <a:ea typeface="+mn-lt"/>
                <a:cs typeface="+mn-lt"/>
              </a:rPr>
              <a:t>IoT</a:t>
            </a:r>
            <a:r>
              <a:rPr lang="en-US" dirty="0">
                <a:ea typeface="+mn-lt"/>
                <a:cs typeface="+mn-lt"/>
              </a:rPr>
              <a:t>) describes physical objects (or groups of such objects) with sensors, processing ability, software, and other technologies that connect and exchange data with other devices and systems over the Internet or other communications networks.</a:t>
            </a:r>
            <a:endParaRPr lang="en-US"/>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0160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3" name="Group 6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4" name="Group 6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486ACFE-41D1-A150-13A3-9B3E965CE486}"/>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ea typeface="+mj-lt"/>
                <a:cs typeface="+mj-lt"/>
              </a:rPr>
              <a:t>Blood Pressure Sensor</a:t>
            </a:r>
            <a:endParaRPr lang="en-US" sz="2800">
              <a:solidFill>
                <a:srgbClr val="FFFFFF"/>
              </a:solidFill>
            </a:endParaRPr>
          </a:p>
        </p:txBody>
      </p:sp>
      <p:sp useBgFill="1">
        <p:nvSpPr>
          <p:cNvPr id="10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12129B7B-B5F4-62DA-FA44-87249199021D}"/>
              </a:ext>
            </a:extLst>
          </p:cNvPr>
          <p:cNvPicPr>
            <a:picLocks noChangeAspect="1"/>
          </p:cNvPicPr>
          <p:nvPr/>
        </p:nvPicPr>
        <p:blipFill>
          <a:blip r:embed="rId3"/>
          <a:stretch>
            <a:fillRect/>
          </a:stretch>
        </p:blipFill>
        <p:spPr>
          <a:xfrm>
            <a:off x="1118988" y="1218172"/>
            <a:ext cx="6112382" cy="4416195"/>
          </a:xfrm>
          <a:prstGeom prst="rect">
            <a:avLst/>
          </a:prstGeom>
        </p:spPr>
      </p:pic>
      <p:sp>
        <p:nvSpPr>
          <p:cNvPr id="3" name="Content Placeholder 2">
            <a:extLst>
              <a:ext uri="{FF2B5EF4-FFF2-40B4-BE49-F238E27FC236}">
                <a16:creationId xmlns:a16="http://schemas.microsoft.com/office/drawing/2014/main" id="{9DDE5885-A642-B653-C416-D15FDC5F4424}"/>
              </a:ext>
            </a:extLst>
          </p:cNvPr>
          <p:cNvSpPr>
            <a:spLocks noGrp="1"/>
          </p:cNvSpPr>
          <p:nvPr>
            <p:ph idx="1"/>
          </p:nvPr>
        </p:nvSpPr>
        <p:spPr>
          <a:xfrm>
            <a:off x="8036041" y="2249487"/>
            <a:ext cx="3281004" cy="3541714"/>
          </a:xfrm>
        </p:spPr>
        <p:txBody>
          <a:bodyPr vert="horz" lIns="91440" tIns="45720" rIns="91440" bIns="45720" rtlCol="0">
            <a:normAutofit/>
          </a:bodyPr>
          <a:lstStyle/>
          <a:p>
            <a:pPr marL="0" indent="0">
              <a:buNone/>
            </a:pPr>
            <a:r>
              <a:rPr lang="en-US" sz="1800" dirty="0">
                <a:solidFill>
                  <a:srgbClr val="FFFFFF"/>
                </a:solidFill>
                <a:ea typeface="+mn-lt"/>
                <a:cs typeface="+mn-lt"/>
              </a:rPr>
              <a:t>The blood pressure depend on the flow of the blood, if the is normal flow, then blood pressure is normal (120/80), but If there is problem in the blood flow the pressure goes up. If high blood pressure goes undetected, the person is at risk of severe medical problems.</a:t>
            </a:r>
            <a:endParaRPr lang="en-US" sz="1800" dirty="0">
              <a:solidFill>
                <a:srgbClr val="FFFFFF"/>
              </a:solidFill>
            </a:endParaRPr>
          </a:p>
        </p:txBody>
      </p:sp>
    </p:spTree>
    <p:extLst>
      <p:ext uri="{BB962C8B-B14F-4D97-AF65-F5344CB8AC3E}">
        <p14:creationId xmlns:p14="http://schemas.microsoft.com/office/powerpoint/2010/main" val="31526488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TotalTime>
  <Words>813</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Department of Computer   Application</vt:lpstr>
      <vt:lpstr>Real time health monitoring system</vt:lpstr>
      <vt:lpstr>Introduction</vt:lpstr>
      <vt:lpstr>OBJECTIVE</vt:lpstr>
      <vt:lpstr>Hardware &amp; software used</vt:lpstr>
      <vt:lpstr>Literature     review</vt:lpstr>
      <vt:lpstr>PowerPoint Presentation</vt:lpstr>
      <vt:lpstr>Internet of things</vt:lpstr>
      <vt:lpstr>Blood Pressure Sensor</vt:lpstr>
      <vt:lpstr>Temperature sensor</vt:lpstr>
      <vt:lpstr>Heartbeat rate</vt:lpstr>
      <vt:lpstr>Gps module</vt:lpstr>
      <vt:lpstr>references</vt:lpstr>
      <vt:lpstr>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Pal, Prateek - Contractor {}</cp:lastModifiedBy>
  <cp:revision>339</cp:revision>
  <dcterms:created xsi:type="dcterms:W3CDTF">2022-09-08T17:22:23Z</dcterms:created>
  <dcterms:modified xsi:type="dcterms:W3CDTF">2023-05-09T13:34:55Z</dcterms:modified>
</cp:coreProperties>
</file>