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70" r:id="rId8"/>
    <p:sldId id="261" r:id="rId9"/>
    <p:sldId id="266" r:id="rId10"/>
    <p:sldId id="262" r:id="rId11"/>
    <p:sldId id="263" r:id="rId12"/>
    <p:sldId id="27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15B38-1779-4AB2-BFD7-D689BDF3C07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A726-741C-4523-AA7B-5303D9DD3DC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05FAC6D-954D-4461-B75C-544BDC3F0D6C}" type="datetime1">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D5F599A-A902-4F36-B886-466ECFA93995}" type="slidenum">
              <a:rPr lang="en-IN" smtClean="0"/>
            </a:fld>
            <a:endParaRPr lang="en-I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7AFFB7F-A42E-4F3C-9253-F8B4255A7BC9}"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7AFFB7F-A42E-4F3C-9253-F8B4255A7BC9}"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7AFFB7F-A42E-4F3C-9253-F8B4255A7BC9}"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F145567-8882-4CC7-A52D-34844FCF9B6E}" type="datetime1">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7AFFB7F-A42E-4F3C-9253-F8B4255A7BC9}" type="datetime1">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E7AFFB7F-A42E-4F3C-9253-F8B4255A7BC9}" type="datetime1">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BB70C0D-0739-4D95-9BF5-5D164ECF19E3}" type="datetime1">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E410337-3EC8-4909-9538-5C4B5EF349FF}" type="datetime1">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7AFFB7F-A42E-4F3C-9253-F8B4255A7BC9}" type="datetime1">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7D2003E-A9C2-467B-A0CB-63B817769E68}" type="datetime1">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D5F599A-A902-4F36-B886-466ECFA93995}" type="slidenum">
              <a:rPr lang="en-IN" smtClean="0"/>
            </a:fld>
            <a:endParaRPr lang="en-I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7AFFB7F-A42E-4F3C-9253-F8B4255A7BC9}" type="datetime1">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D5F599A-A902-4F36-B886-466ECFA9399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633" y="1837234"/>
            <a:ext cx="8359052" cy="3415030"/>
          </a:xfrm>
          <a:prstGeom prst="rect">
            <a:avLst/>
          </a:prstGeom>
          <a:noFill/>
        </p:spPr>
        <p:txBody>
          <a:bodyPr wrap="square" lIns="91440" tIns="45720" rIns="91440" bIns="45720">
            <a:spAutoFit/>
          </a:bodyPr>
          <a:lstStyle/>
          <a:p>
            <a:pPr algn="ctr"/>
            <a:r>
              <a:rPr lang="en-IN" sz="5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Performance evaluation of Breast Cancer diagnosis using various Machine learning algorithms</a:t>
            </a:r>
            <a:endParaRPr lang="en-IN" sz="5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Slide Number Placeholder 1"/>
          <p:cNvSpPr>
            <a:spLocks noGrp="1"/>
          </p:cNvSpPr>
          <p:nvPr>
            <p:ph type="sldNum" sz="quarter" idx="4"/>
          </p:nvPr>
        </p:nvSpPr>
        <p:spPr/>
        <p:txBody>
          <a:bodyPr/>
          <a:lstStyle/>
          <a:p>
            <a:fld id="{CD5F599A-A902-4F36-B886-466ECFA93995}" type="slidenum">
              <a:rPr lang="en-IN" sz="1600" smtClean="0"/>
            </a:fld>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889635"/>
            <a:ext cx="10972800" cy="582613"/>
          </a:xfrm>
        </p:spPr>
        <p:txBody>
          <a:bodyPr>
            <a:normAutofit/>
            <a:scene3d>
              <a:camera prst="orthographicFront"/>
              <a:lightRig rig="threePt" dir="t"/>
            </a:scene3d>
          </a:bodyPr>
          <a:lstStyle/>
          <a:p>
            <a:r>
              <a:rPr lang="en-IN" sz="60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CONCLUSION</a:t>
            </a:r>
            <a:endParaRPr lang="en-IN" sz="60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5F599A-A902-4F36-B886-466ECFA93995}" type="slidenum">
              <a:rPr lang="en-IN" sz="1600" smtClean="0"/>
            </a:fld>
            <a:endParaRPr lang="en-IN" sz="1600" dirty="0"/>
          </a:p>
        </p:txBody>
      </p:sp>
      <p:sp>
        <p:nvSpPr>
          <p:cNvPr id="5" name="Text Box 4"/>
          <p:cNvSpPr txBox="1"/>
          <p:nvPr/>
        </p:nvSpPr>
        <p:spPr>
          <a:xfrm>
            <a:off x="97473" y="2245995"/>
            <a:ext cx="11703050" cy="4707890"/>
          </a:xfrm>
          <a:prstGeom prst="rect">
            <a:avLst/>
          </a:prstGeom>
          <a:noFill/>
        </p:spPr>
        <p:txBody>
          <a:bodyPr wrap="none" rtlCol="0">
            <a:spAutoFit/>
          </a:bodyPr>
          <a:p>
            <a:pPr algn="just"/>
            <a:r>
              <a:rPr lang="en-US" sz="2400"/>
              <a:t>In conclusion, this study examined the performance of multiple machine learning</a:t>
            </a:r>
            <a:endParaRPr lang="en-US" sz="2400"/>
          </a:p>
          <a:p>
            <a:pPr algn="just"/>
            <a:r>
              <a:rPr lang="en-US" sz="2400"/>
              <a:t>algorithms for breast cancer diagnosis. Results demonstrated that </a:t>
            </a:r>
            <a:r>
              <a:rPr lang="en-IN" altLang="en-US" sz="2400"/>
              <a:t>Support Vector </a:t>
            </a:r>
            <a:endParaRPr lang="en-IN" altLang="en-US" sz="2400"/>
          </a:p>
          <a:p>
            <a:pPr algn="just"/>
            <a:r>
              <a:rPr lang="en-IN" altLang="en-US" sz="2400"/>
              <a:t>Machine(SVM) </a:t>
            </a:r>
            <a:r>
              <a:rPr lang="en-US" sz="2400"/>
              <a:t>with the highest accuracy</a:t>
            </a:r>
            <a:r>
              <a:rPr lang="en-IN" altLang="en-US" sz="2400"/>
              <a:t>(97.8%)</a:t>
            </a:r>
            <a:r>
              <a:rPr lang="en-US" sz="2400"/>
              <a:t>, precision</a:t>
            </a:r>
            <a:r>
              <a:rPr lang="en-IN" altLang="en-US" sz="2400"/>
              <a:t>(96.6%)</a:t>
            </a:r>
            <a:r>
              <a:rPr lang="en-US" sz="2400"/>
              <a:t>, recall</a:t>
            </a:r>
            <a:r>
              <a:rPr lang="en-IN" altLang="en-US" sz="2400"/>
              <a:t>(98%)</a:t>
            </a:r>
            <a:r>
              <a:rPr lang="en-US" sz="2400"/>
              <a:t>, and </a:t>
            </a:r>
            <a:endParaRPr lang="en-US" sz="2400"/>
          </a:p>
          <a:p>
            <a:pPr algn="just"/>
            <a:r>
              <a:rPr lang="en-US" sz="2400"/>
              <a:t>F1-score</a:t>
            </a:r>
            <a:r>
              <a:rPr lang="en-IN" altLang="en-US" sz="2400"/>
              <a:t>(97.2%)</a:t>
            </a:r>
            <a:r>
              <a:rPr lang="en-US" sz="2400"/>
              <a:t>. </a:t>
            </a:r>
            <a:endParaRPr lang="en-US" sz="2400"/>
          </a:p>
          <a:p>
            <a:pPr algn="just"/>
            <a:r>
              <a:rPr lang="en-US" sz="2400"/>
              <a:t>Its implementation holds significant potential for early detection and accurate </a:t>
            </a:r>
            <a:endParaRPr lang="en-US" sz="2400"/>
          </a:p>
          <a:p>
            <a:pPr algn="just"/>
            <a:r>
              <a:rPr lang="en-US" sz="2400"/>
              <a:t>classification of breast</a:t>
            </a:r>
            <a:r>
              <a:rPr lang="en-IN" altLang="en-US" sz="2400"/>
              <a:t> </a:t>
            </a:r>
            <a:r>
              <a:rPr lang="en-US" sz="2400"/>
              <a:t>cancer cases. Byleveraging machine learning techniques, </a:t>
            </a:r>
            <a:endParaRPr lang="en-US" sz="2400"/>
          </a:p>
          <a:p>
            <a:pPr algn="just"/>
            <a:r>
              <a:rPr lang="en-US" sz="2400"/>
              <a:t>healthcare providers can enhance the efficiency</a:t>
            </a:r>
            <a:r>
              <a:rPr lang="en-IN" altLang="en-US" sz="2400"/>
              <a:t> </a:t>
            </a:r>
            <a:r>
              <a:rPr lang="en-US" sz="2400"/>
              <a:t>and reliability of breast cancer </a:t>
            </a:r>
            <a:endParaRPr lang="en-US" sz="2400"/>
          </a:p>
          <a:p>
            <a:pPr algn="just"/>
            <a:r>
              <a:rPr lang="en-US" sz="2400"/>
              <a:t>diagnosis, ultimately</a:t>
            </a:r>
            <a:r>
              <a:rPr lang="en-IN" altLang="en-US" sz="2400"/>
              <a:t> </a:t>
            </a:r>
            <a:r>
              <a:rPr lang="en-US" sz="2400"/>
              <a:t>improving patient outcomes and survival rates.</a:t>
            </a:r>
            <a:endParaRPr lang="en-US" sz="2400"/>
          </a:p>
          <a:p>
            <a:pPr algn="l"/>
            <a:endParaRPr lang="en-US"/>
          </a:p>
          <a:p>
            <a:pPr algn="l"/>
            <a:endParaRPr lang="en-US"/>
          </a:p>
          <a:p>
            <a:pPr algn="l"/>
            <a:endParaRPr lang="en-US"/>
          </a:p>
          <a:p>
            <a:pPr algn="l"/>
            <a:endParaRPr lang="en-US"/>
          </a:p>
          <a:p>
            <a:pPr algn="l"/>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HOW TO SERVE SOCIETY</a:t>
            </a:r>
            <a:endPar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
        <p:nvSpPr>
          <p:cNvPr id="3" name="Slide Number Placeholder 2"/>
          <p:cNvSpPr>
            <a:spLocks noGrp="1"/>
          </p:cNvSpPr>
          <p:nvPr>
            <p:ph type="sldNum" sz="quarter" idx="12"/>
          </p:nvPr>
        </p:nvSpPr>
        <p:spPr/>
        <p:txBody>
          <a:bodyPr/>
          <a:p>
            <a:fld id="{CD5F599A-A902-4F36-B886-466ECFA93995}" type="slidenum">
              <a:rPr lang="en-IN" smtClean="0"/>
            </a:fld>
            <a:endParaRPr lang="en-IN"/>
          </a:p>
        </p:txBody>
      </p:sp>
      <p:sp>
        <p:nvSpPr>
          <p:cNvPr id="4" name="Text Box 3"/>
          <p:cNvSpPr txBox="1"/>
          <p:nvPr/>
        </p:nvSpPr>
        <p:spPr>
          <a:xfrm>
            <a:off x="791210" y="2373630"/>
            <a:ext cx="10610215" cy="2861310"/>
          </a:xfrm>
          <a:prstGeom prst="rect">
            <a:avLst/>
          </a:prstGeom>
          <a:noFill/>
        </p:spPr>
        <p:txBody>
          <a:bodyPr wrap="square" rtlCol="0">
            <a:spAutoFit/>
          </a:bodyPr>
          <a:p>
            <a:pPr algn="l"/>
            <a:r>
              <a:rPr lang="en-US" dirty="0">
                <a:sym typeface="+mn-ea"/>
              </a:rPr>
              <a:t>In India, the incidence of cancer is increasing rapidly; therefore it is important to step up </a:t>
            </a:r>
            <a:endParaRPr lang="en-US" dirty="0">
              <a:sym typeface="+mn-ea"/>
            </a:endParaRPr>
          </a:p>
          <a:p>
            <a:pPr algn="l"/>
            <a:r>
              <a:rPr lang="en-US" dirty="0">
                <a:sym typeface="+mn-ea"/>
              </a:rPr>
              <a:t>cancer literacy and knowledge amongst the population.</a:t>
            </a:r>
            <a:r>
              <a:rPr lang="en-IN" altLang="en-US" dirty="0">
                <a:sym typeface="+mn-ea"/>
              </a:rPr>
              <a:t> </a:t>
            </a:r>
            <a:r>
              <a:rPr lang="en-US" dirty="0">
                <a:sym typeface="+mn-ea"/>
              </a:rPr>
              <a:t>We hope that this will lead to early</a:t>
            </a:r>
            <a:endParaRPr lang="en-US" dirty="0">
              <a:sym typeface="+mn-ea"/>
            </a:endParaRPr>
          </a:p>
          <a:p>
            <a:pPr algn="l"/>
            <a:r>
              <a:rPr lang="en-US" dirty="0">
                <a:sym typeface="+mn-ea"/>
              </a:rPr>
              <a:t>detection which is important in the management and treatment of cancer and also prevention</a:t>
            </a:r>
            <a:endParaRPr lang="en-US" dirty="0">
              <a:sym typeface="+mn-ea"/>
            </a:endParaRPr>
          </a:p>
          <a:p>
            <a:pPr algn="l"/>
            <a:r>
              <a:rPr lang="en-US" dirty="0">
                <a:sym typeface="+mn-ea"/>
              </a:rPr>
              <a:t>by making necessary changes in lifestyle.</a:t>
            </a:r>
            <a:endParaRPr lang="en-US" dirty="0"/>
          </a:p>
          <a:p>
            <a:pPr algn="l"/>
            <a:r>
              <a:rPr lang="en-US" dirty="0">
                <a:sym typeface="+mn-ea"/>
              </a:rPr>
              <a:t>Breast Cancer is rapidly rising amongst women in urban areas and it is the most common</a:t>
            </a:r>
            <a:endParaRPr lang="en-US" dirty="0">
              <a:sym typeface="+mn-ea"/>
            </a:endParaRPr>
          </a:p>
          <a:p>
            <a:pPr algn="l"/>
            <a:r>
              <a:rPr lang="en-US" dirty="0">
                <a:sym typeface="+mn-ea"/>
              </a:rPr>
              <a:t>cancer in India. Early detection is essential in its management and treatment. Due to ignorance,</a:t>
            </a:r>
            <a:endParaRPr lang="en-US" dirty="0">
              <a:sym typeface="+mn-ea"/>
            </a:endParaRPr>
          </a:p>
          <a:p>
            <a:pPr algn="l"/>
            <a:r>
              <a:rPr lang="en-US" dirty="0">
                <a:sym typeface="+mn-ea"/>
              </a:rPr>
              <a:t>fear, and social stigma many women present with stage III or IV cancer which requires surgery</a:t>
            </a:r>
            <a:endParaRPr lang="en-US" dirty="0">
              <a:sym typeface="+mn-ea"/>
            </a:endParaRPr>
          </a:p>
          <a:p>
            <a:pPr algn="l"/>
            <a:r>
              <a:rPr lang="en-US" dirty="0">
                <a:sym typeface="+mn-ea"/>
              </a:rPr>
              <a:t>and</a:t>
            </a:r>
            <a:r>
              <a:rPr lang="en-IN" altLang="en-US" dirty="0">
                <a:sym typeface="+mn-ea"/>
              </a:rPr>
              <a:t> </a:t>
            </a:r>
            <a:r>
              <a:rPr lang="en-US" dirty="0">
                <a:sym typeface="+mn-ea"/>
              </a:rPr>
              <a:t>extensive treatment. </a:t>
            </a:r>
            <a:endParaRPr lang="en-US" dirty="0"/>
          </a:p>
          <a:p>
            <a:pPr algn="l"/>
            <a:endParaRPr lang="en-US" dirty="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sz="9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endParaRPr lang="en-IN" altLang="en-US" sz="9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p:cNvSpPr>
            <a:spLocks noGrp="1"/>
          </p:cNvSpPr>
          <p:nvPr>
            <p:ph type="sldNum" sz="quarter" idx="12"/>
          </p:nvPr>
        </p:nvSpPr>
        <p:spPr/>
        <p:txBody>
          <a:bodyPr/>
          <a:p>
            <a:fld id="{CD5F599A-A902-4F36-B886-466ECFA93995}" type="slidenum">
              <a:rPr lang="en-IN" smtClean="0"/>
            </a:fld>
            <a:endParaRPr lang="en-IN"/>
          </a:p>
        </p:txBody>
      </p:sp>
      <p:sp>
        <p:nvSpPr>
          <p:cNvPr id="4" name="Text Box 3"/>
          <p:cNvSpPr txBox="1"/>
          <p:nvPr/>
        </p:nvSpPr>
        <p:spPr>
          <a:xfrm>
            <a:off x="2218690" y="2445385"/>
            <a:ext cx="8424545" cy="1568450"/>
          </a:xfrm>
          <a:prstGeom prst="rect">
            <a:avLst/>
          </a:prstGeom>
          <a:noFill/>
        </p:spPr>
        <p:txBody>
          <a:bodyPr wrap="none" rtlCol="0">
            <a:spAutoFit/>
          </a:bodyPr>
          <a:p>
            <a:pPr algn="l"/>
            <a:r>
              <a:rPr lang="en-IN" altLang="en-US" sz="9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THANK YOU...</a:t>
            </a:r>
            <a:endParaRPr lang="en-IN" altLang="en-US" sz="9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IN" sz="60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IN" sz="60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D5F599A-A902-4F36-B886-466ECFA93995}" type="slidenum">
              <a:rPr lang="en-IN" sz="1600" smtClean="0"/>
            </a:fld>
            <a:endParaRPr lang="en-IN" sz="1600" dirty="0"/>
          </a:p>
        </p:txBody>
      </p:sp>
      <p:sp>
        <p:nvSpPr>
          <p:cNvPr id="4" name="TextBox 3"/>
          <p:cNvSpPr txBox="1"/>
          <p:nvPr/>
        </p:nvSpPr>
        <p:spPr>
          <a:xfrm>
            <a:off x="1130710" y="2477729"/>
            <a:ext cx="10274709" cy="3046095"/>
          </a:xfrm>
          <a:prstGeom prst="rect">
            <a:avLst/>
          </a:prstGeom>
          <a:noFill/>
        </p:spPr>
        <p:txBody>
          <a:bodyPr wrap="square" rtlCol="0">
            <a:spAutoFit/>
          </a:bodyPr>
          <a:lstStyle/>
          <a:p>
            <a:pPr marL="342900" indent="-342900">
              <a:buFontTx/>
              <a:buAutoNum type="arabicPeriod"/>
            </a:pPr>
            <a:r>
              <a:rPr lang="en-IN" sz="3200" dirty="0">
                <a:latin typeface="Times New Roman" panose="02020603050405020304" pitchFamily="18" charset="0"/>
                <a:cs typeface="Times New Roman" panose="02020603050405020304" pitchFamily="18" charset="0"/>
              </a:rPr>
              <a:t>Bharti Ghildiyal</a:t>
            </a:r>
            <a:endParaRPr lang="en-IN" sz="3200" dirty="0">
              <a:latin typeface="Times New Roman" panose="02020603050405020304" pitchFamily="18" charset="0"/>
              <a:cs typeface="Times New Roman" panose="02020603050405020304" pitchFamily="18" charset="0"/>
            </a:endParaRPr>
          </a:p>
          <a:p>
            <a:pPr marL="342900" indent="-342900">
              <a:buAutoNum type="arabicPeriod"/>
            </a:pPr>
            <a:r>
              <a:rPr lang="en-IN" sz="3200" dirty="0">
                <a:latin typeface="Times New Roman" panose="02020603050405020304" pitchFamily="18" charset="0"/>
                <a:cs typeface="Times New Roman" panose="02020603050405020304" pitchFamily="18" charset="0"/>
              </a:rPr>
              <a:t>Diksha Gupta</a:t>
            </a:r>
            <a:endParaRPr lang="en-IN" sz="3200" dirty="0">
              <a:latin typeface="Times New Roman" panose="02020603050405020304" pitchFamily="18" charset="0"/>
              <a:cs typeface="Times New Roman" panose="02020603050405020304" pitchFamily="18" charset="0"/>
            </a:endParaRPr>
          </a:p>
          <a:p>
            <a:pPr marL="342900" indent="-342900">
              <a:buAutoNum type="arabicPeriod"/>
            </a:pPr>
            <a:r>
              <a:rPr lang="en-IN" sz="3200" dirty="0">
                <a:latin typeface="Times New Roman" panose="02020603050405020304" pitchFamily="18" charset="0"/>
                <a:cs typeface="Times New Roman" panose="02020603050405020304" pitchFamily="18" charset="0"/>
              </a:rPr>
              <a:t>Km Purnima</a:t>
            </a:r>
            <a:endParaRPr lang="en-IN" sz="3200" dirty="0">
              <a:latin typeface="Times New Roman" panose="02020603050405020304" pitchFamily="18" charset="0"/>
              <a:cs typeface="Times New Roman" panose="02020603050405020304" pitchFamily="18" charset="0"/>
            </a:endParaRPr>
          </a:p>
          <a:p>
            <a:pPr marL="342900" indent="-342900">
              <a:buAutoNum type="arabicPeriod"/>
            </a:pPr>
            <a:endParaRPr lang="en-IN" sz="32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Dr Sangeeta Arora(Project Supervisor)</a:t>
            </a:r>
            <a:endParaRPr lang="en-IN" sz="3200" b="1"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5" name="Rectangles 4"/>
          <p:cNvSpPr/>
          <p:nvPr/>
        </p:nvSpPr>
        <p:spPr>
          <a:xfrm>
            <a:off x="1130618" y="431800"/>
            <a:ext cx="7877810" cy="1198880"/>
          </a:xfrm>
          <a:prstGeom prst="rect">
            <a:avLst/>
          </a:prstGeom>
          <a:noFill/>
          <a:ln>
            <a:noFill/>
          </a:ln>
        </p:spPr>
        <p:txBody>
          <a:bodyPr wrap="square" rtlCol="0" anchor="t">
            <a:spAutoFit/>
          </a:bodyPr>
          <a:p>
            <a:pPr algn="ctr"/>
            <a:r>
              <a:rPr lang="en-IN"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TEAM MEMBERS</a:t>
            </a:r>
            <a:endParaRPr lang="en-IN"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58495"/>
            <a:ext cx="10972800" cy="582613"/>
          </a:xfrm>
        </p:spPr>
        <p:txBody>
          <a:bodyPr>
            <a:noAutofit/>
            <a:scene3d>
              <a:camera prst="orthographicFront"/>
              <a:lightRig rig="threePt" dir="t"/>
            </a:scene3d>
          </a:bodyPr>
          <a:lstStyle/>
          <a:p>
            <a:r>
              <a:rPr lang="en-IN" sz="54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INTRODUCTION</a:t>
            </a:r>
            <a:endParaRPr lang="en-IN" sz="54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5F599A-A902-4F36-B886-466ECFA93995}" type="slidenum">
              <a:rPr lang="en-IN" sz="1600" smtClean="0"/>
            </a:fld>
            <a:endParaRPr lang="en-IN" sz="1600" dirty="0"/>
          </a:p>
        </p:txBody>
      </p:sp>
      <p:sp>
        <p:nvSpPr>
          <p:cNvPr id="3" name="TextBox 2"/>
          <p:cNvSpPr txBox="1"/>
          <p:nvPr/>
        </p:nvSpPr>
        <p:spPr>
          <a:xfrm>
            <a:off x="354965" y="2505710"/>
            <a:ext cx="10506075" cy="2861310"/>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This </a:t>
            </a:r>
            <a:r>
              <a:rPr lang="en-IN" altLang="en-US" sz="2000" b="1" dirty="0">
                <a:latin typeface="Times New Roman" panose="02020603050405020304" pitchFamily="18" charset="0"/>
                <a:cs typeface="Times New Roman" panose="02020603050405020304" pitchFamily="18" charset="0"/>
              </a:rPr>
              <a:t>project</a:t>
            </a:r>
            <a:r>
              <a:rPr lang="en-US" sz="2000" b="1" dirty="0">
                <a:latin typeface="Times New Roman" panose="02020603050405020304" pitchFamily="18" charset="0"/>
                <a:cs typeface="Times New Roman" panose="02020603050405020304" pitchFamily="18" charset="0"/>
              </a:rPr>
              <a:t> aims to assess the performance of different machine learning algorithms in diagnosing Breast Cancer. By analyzing a comprehensive dataset, various algorithms will be applied and evaluated based on their accuracy, precision, recall, and F1-score. The study seeks to identify the most effective algorithm for early detection and accurate classification of breast cancer cases. The findings will contribute to improving the efficiency and reliability of breast cancer diagnosis, ultimately leading to better patient outcomes.</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7390"/>
            <a:ext cx="10972800" cy="582613"/>
          </a:xfrm>
        </p:spPr>
        <p:txBody>
          <a:bodyPr>
            <a:noAutofit/>
            <a:scene3d>
              <a:camera prst="orthographicFront"/>
              <a:lightRig rig="threePt" dir="t"/>
            </a:scene3d>
          </a:bodyPr>
          <a:lstStyle/>
          <a:p>
            <a:r>
              <a:rPr lang="en-IN" sz="44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SOFTWARE REQUIREMENTS</a:t>
            </a:r>
            <a:endParaRPr lang="en-IN" sz="44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5F599A-A902-4F36-B886-466ECFA93995}" type="slidenum">
              <a:rPr lang="en-IN" sz="1600" smtClean="0"/>
            </a:fld>
            <a:endParaRPr lang="en-IN" sz="1600" dirty="0"/>
          </a:p>
        </p:txBody>
      </p:sp>
      <p:sp>
        <p:nvSpPr>
          <p:cNvPr id="3" name="TextBox 2"/>
          <p:cNvSpPr txBox="1"/>
          <p:nvPr/>
        </p:nvSpPr>
        <p:spPr>
          <a:xfrm>
            <a:off x="1553497" y="2359742"/>
            <a:ext cx="6921909" cy="2676525"/>
          </a:xfrm>
          <a:prstGeom prst="rect">
            <a:avLst/>
          </a:prstGeom>
          <a:noFill/>
        </p:spPr>
        <p:txBody>
          <a:bodyPr wrap="square" rtlCol="0">
            <a:spAutoFit/>
          </a:bodyPr>
          <a:lstStyle/>
          <a:p>
            <a:pPr marL="342900" indent="-342900">
              <a:buAutoNum type="arabicPeriod"/>
            </a:pPr>
            <a:r>
              <a:rPr lang="en-IN" sz="2800" dirty="0">
                <a:latin typeface="Times New Roman" panose="02020603050405020304" pitchFamily="18" charset="0"/>
                <a:cs typeface="Times New Roman" panose="02020603050405020304" pitchFamily="18" charset="0"/>
              </a:rPr>
              <a:t>Anacoda with Python3 </a:t>
            </a:r>
            <a:endParaRPr lang="en-IN" sz="2800" dirty="0">
              <a:latin typeface="Times New Roman" panose="02020603050405020304" pitchFamily="18" charset="0"/>
              <a:cs typeface="Times New Roman" panose="02020603050405020304" pitchFamily="18" charset="0"/>
            </a:endParaRPr>
          </a:p>
          <a:p>
            <a:pPr marL="342900" indent="-342900">
              <a:buAutoNum type="arabicPeriod"/>
            </a:pPr>
            <a:r>
              <a:rPr lang="en-IN" sz="2800" dirty="0">
                <a:latin typeface="Times New Roman" panose="02020603050405020304" pitchFamily="18" charset="0"/>
                <a:cs typeface="Times New Roman" panose="02020603050405020304" pitchFamily="18" charset="0"/>
              </a:rPr>
              <a:t>Jupyter Notebook</a:t>
            </a:r>
            <a:endParaRPr lang="en-IN" sz="2800" dirty="0">
              <a:latin typeface="Times New Roman" panose="02020603050405020304" pitchFamily="18" charset="0"/>
              <a:cs typeface="Times New Roman" panose="02020603050405020304" pitchFamily="18" charset="0"/>
            </a:endParaRPr>
          </a:p>
          <a:p>
            <a:pPr marL="342900" indent="-342900">
              <a:buAutoNum type="arabicPeriod"/>
            </a:pPr>
            <a:r>
              <a:rPr lang="en-IN" sz="2800" dirty="0">
                <a:latin typeface="Times New Roman" panose="02020603050405020304" pitchFamily="18" charset="0"/>
                <a:cs typeface="Times New Roman" panose="02020603050405020304" pitchFamily="18" charset="0"/>
              </a:rPr>
              <a:t>Library used:- NumPy, Pandas, SkLearn</a:t>
            </a:r>
            <a:endParaRPr lang="en-IN" sz="2800" dirty="0">
              <a:latin typeface="Times New Roman" panose="02020603050405020304" pitchFamily="18" charset="0"/>
              <a:cs typeface="Times New Roman" panose="02020603050405020304" pitchFamily="18" charset="0"/>
            </a:endParaRPr>
          </a:p>
          <a:p>
            <a:pPr marL="342900" indent="-342900">
              <a:buAutoNum type="arabicPeriod"/>
            </a:pPr>
            <a:r>
              <a:rPr lang="en-IN" sz="2800" dirty="0">
                <a:latin typeface="Times New Roman" panose="02020603050405020304" pitchFamily="18" charset="0"/>
                <a:cs typeface="Times New Roman" panose="02020603050405020304" pitchFamily="18" charset="0"/>
              </a:rPr>
              <a:t>Framework:- Flask</a:t>
            </a:r>
            <a:endParaRPr lang="en-IN" sz="2800" dirty="0">
              <a:latin typeface="Times New Roman" panose="02020603050405020304" pitchFamily="18" charset="0"/>
              <a:cs typeface="Times New Roman" panose="02020603050405020304" pitchFamily="18" charset="0"/>
            </a:endParaRPr>
          </a:p>
          <a:p>
            <a:pPr marL="342900" indent="-342900">
              <a:buAutoNum type="arabicPeriod"/>
            </a:pPr>
            <a:r>
              <a:rPr lang="en-IN" sz="2800" dirty="0">
                <a:latin typeface="Times New Roman" panose="02020603050405020304" pitchFamily="18" charset="0"/>
                <a:cs typeface="Times New Roman" panose="02020603050405020304" pitchFamily="18" charset="0"/>
              </a:rPr>
              <a:t>Operating System:- Windows 10</a:t>
            </a:r>
            <a:endParaRPr lang="en-IN" sz="2800" dirty="0">
              <a:latin typeface="Times New Roman" panose="02020603050405020304" pitchFamily="18" charset="0"/>
              <a:cs typeface="Times New Roman" panose="02020603050405020304" pitchFamily="18" charset="0"/>
            </a:endParaRPr>
          </a:p>
          <a:p>
            <a:pPr marL="342900" indent="-342900">
              <a:buAutoNum type="arabicPeriod"/>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bodyPr>
          <a:lstStyle/>
          <a:p>
            <a:r>
              <a:rPr lang="en-IN" sz="48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HARDWARE REQUIREMENTS</a:t>
            </a:r>
            <a:endParaRPr lang="en-IN" sz="48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5F599A-A902-4F36-B886-466ECFA93995}" type="slidenum">
              <a:rPr lang="en-IN" sz="1600" smtClean="0"/>
            </a:fld>
            <a:endParaRPr lang="en-IN" sz="1600" dirty="0"/>
          </a:p>
        </p:txBody>
      </p:sp>
      <p:sp>
        <p:nvSpPr>
          <p:cNvPr id="3" name="TextBox 2"/>
          <p:cNvSpPr txBox="1"/>
          <p:nvPr/>
        </p:nvSpPr>
        <p:spPr>
          <a:xfrm>
            <a:off x="1459250" y="2550979"/>
            <a:ext cx="8888362" cy="2030095"/>
          </a:xfrm>
          <a:prstGeom prst="rect">
            <a:avLst/>
          </a:prstGeom>
          <a:noFill/>
        </p:spPr>
        <p:txBody>
          <a:bodyPr wrap="square" rtlCol="0">
            <a:spAutoFit/>
          </a:bodyPr>
          <a:lstStyle/>
          <a:p>
            <a:pPr marL="342900" indent="-342900">
              <a:buAutoNum type="arabicPeriod"/>
            </a:pPr>
            <a:r>
              <a:rPr lang="en-IN" sz="3600" dirty="0">
                <a:latin typeface="Times New Roman" panose="02020603050405020304" pitchFamily="18" charset="0"/>
                <a:cs typeface="Times New Roman" panose="02020603050405020304" pitchFamily="18" charset="0"/>
              </a:rPr>
              <a:t>Processor:- i3 or Above</a:t>
            </a:r>
            <a:endParaRPr lang="en-IN" sz="3600" dirty="0">
              <a:latin typeface="Times New Roman" panose="02020603050405020304" pitchFamily="18" charset="0"/>
              <a:cs typeface="Times New Roman" panose="02020603050405020304" pitchFamily="18" charset="0"/>
            </a:endParaRPr>
          </a:p>
          <a:p>
            <a:pPr marL="342900" indent="-342900">
              <a:buAutoNum type="arabicPeriod"/>
            </a:pPr>
            <a:r>
              <a:rPr lang="en-IN" sz="3600" dirty="0">
                <a:latin typeface="Times New Roman" panose="02020603050405020304" pitchFamily="18" charset="0"/>
                <a:cs typeface="Times New Roman" panose="02020603050405020304" pitchFamily="18" charset="0"/>
              </a:rPr>
              <a:t>RAM:- 4GB or Above</a:t>
            </a:r>
            <a:endParaRPr lang="en-IN" sz="3600" dirty="0">
              <a:latin typeface="Times New Roman" panose="02020603050405020304" pitchFamily="18" charset="0"/>
              <a:cs typeface="Times New Roman" panose="02020603050405020304" pitchFamily="18" charset="0"/>
            </a:endParaRPr>
          </a:p>
          <a:p>
            <a:pPr marL="342900" indent="-342900">
              <a:buAutoNum type="arabicPeriod"/>
            </a:pPr>
            <a:r>
              <a:rPr lang="en-IN" sz="3600" dirty="0">
                <a:latin typeface="Times New Roman" panose="02020603050405020304" pitchFamily="18" charset="0"/>
                <a:cs typeface="Times New Roman" panose="02020603050405020304" pitchFamily="18" charset="0"/>
              </a:rPr>
              <a:t>Hard Disk:- 500GB or Above</a:t>
            </a:r>
            <a:endParaRPr lang="en-IN" sz="3600" dirty="0">
              <a:latin typeface="Times New Roman" panose="02020603050405020304" pitchFamily="18" charset="0"/>
              <a:cs typeface="Times New Roman" panose="02020603050405020304" pitchFamily="18" charset="0"/>
            </a:endParaRPr>
          </a:p>
          <a:p>
            <a:pPr marL="342900" indent="-342900">
              <a:buAutoNum type="arabicPeriod"/>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pic>
        <p:nvPicPr>
          <p:cNvPr id="5" name="Content Placeholder 4" descr="Capture"/>
          <p:cNvPicPr>
            <a:picLocks noChangeAspect="1"/>
          </p:cNvPicPr>
          <p:nvPr>
            <p:ph idx="1"/>
          </p:nvPr>
        </p:nvPicPr>
        <p:blipFill>
          <a:blip r:embed="rId1"/>
          <a:stretch>
            <a:fillRect/>
          </a:stretch>
        </p:blipFill>
        <p:spPr>
          <a:xfrm>
            <a:off x="194310" y="774065"/>
            <a:ext cx="10837545" cy="5283200"/>
          </a:xfrm>
          <a:prstGeom prst="rect">
            <a:avLst/>
          </a:prstGeom>
        </p:spPr>
      </p:pic>
      <p:sp>
        <p:nvSpPr>
          <p:cNvPr id="4" name="Slide Number Placeholder 3"/>
          <p:cNvSpPr>
            <a:spLocks noGrp="1"/>
          </p:cNvSpPr>
          <p:nvPr>
            <p:ph type="sldNum" sz="quarter" idx="12"/>
          </p:nvPr>
        </p:nvSpPr>
        <p:spPr/>
        <p:txBody>
          <a:bodyPr/>
          <a:p>
            <a:fld id="{CD5F599A-A902-4F36-B886-466ECFA93995}" type="slidenum">
              <a:rPr lang="en-IN" smtClean="0"/>
            </a:fld>
            <a:endParaRPr lang="en-IN"/>
          </a:p>
        </p:txBody>
      </p:sp>
      <p:sp>
        <p:nvSpPr>
          <p:cNvPr id="6" name="Text Box 5"/>
          <p:cNvSpPr txBox="1"/>
          <p:nvPr/>
        </p:nvSpPr>
        <p:spPr>
          <a:xfrm>
            <a:off x="3207385" y="426085"/>
            <a:ext cx="3503295" cy="706755"/>
          </a:xfrm>
          <a:prstGeom prst="rect">
            <a:avLst/>
          </a:prstGeom>
          <a:noFill/>
        </p:spPr>
        <p:txBody>
          <a:bodyPr wrap="none" rtlCol="0">
            <a:spAutoFit/>
            <a:scene3d>
              <a:camera prst="orthographicFront"/>
              <a:lightRig rig="threePt" dir="t"/>
            </a:scene3d>
          </a:bodyPr>
          <a:p>
            <a:r>
              <a:rPr lang="en-IN" altLang="en-US" sz="40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Working Flow</a:t>
            </a:r>
            <a:endParaRPr lang="en-IN" altLang="en-US" sz="40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threePt" dir="t"/>
            </a:scene3d>
          </a:bodyPr>
          <a:lstStyle/>
          <a:p>
            <a:r>
              <a:rPr lang="en-IN" sz="54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METHODOLOGY FOLLOWED:</a:t>
            </a:r>
            <a:endParaRPr lang="en-IN" sz="54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5F599A-A902-4F36-B886-466ECFA93995}" type="slidenum">
              <a:rPr lang="en-IN" sz="1600" smtClean="0"/>
            </a:fld>
            <a:endParaRPr lang="en-IN" sz="1600" dirty="0"/>
          </a:p>
        </p:txBody>
      </p:sp>
      <p:sp>
        <p:nvSpPr>
          <p:cNvPr id="3" name="TextBox 2"/>
          <p:cNvSpPr txBox="1"/>
          <p:nvPr/>
        </p:nvSpPr>
        <p:spPr>
          <a:xfrm>
            <a:off x="609335" y="2017477"/>
            <a:ext cx="9753601" cy="3291840"/>
          </a:xfrm>
          <a:prstGeom prst="rect">
            <a:avLst/>
          </a:prstGeom>
          <a:noFill/>
        </p:spPr>
        <p:txBody>
          <a:bodyPr wrap="square" rtlCol="0">
            <a:spAutoFit/>
          </a:bodyPr>
          <a:lstStyle/>
          <a:p>
            <a:pPr marL="342900" indent="-342900" algn="just">
              <a:buAutoNum type="arabicPeriod"/>
            </a:pPr>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Collection of dataset.</a:t>
            </a:r>
            <a:endParaRPr lang="en-IN" alt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AutoNum type="arabicPeriod"/>
            </a:pPr>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Understanding features of dataset.</a:t>
            </a:r>
            <a:endParaRPr lang="en-IN" alt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AutoNum type="arabicPeriod"/>
            </a:pPr>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Pre-processing the data.</a:t>
            </a:r>
            <a:endParaRPr lang="en-IN" alt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AutoNum type="arabicPeriod"/>
            </a:pPr>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Split data into training dataset and testing dataset.</a:t>
            </a:r>
            <a:endParaRPr lang="en-IN" alt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AutoNum type="arabicPeriod"/>
            </a:pPr>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Apply ML algorithm to dataset to predict the breast cancer.</a:t>
            </a:r>
            <a:endParaRPr lang="en-IN" alt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AutoNum type="arabicPeriod"/>
            </a:pPr>
            <a:r>
              <a:rPr lang="en-IN" altLang="en-US" sz="2800" dirty="0">
                <a:latin typeface="Times New Roman" panose="02020603050405020304" pitchFamily="18" charset="0"/>
                <a:ea typeface="Calibri" panose="020F0502020204030204" pitchFamily="34" charset="0"/>
                <a:cs typeface="Times New Roman" panose="02020603050405020304" pitchFamily="18" charset="0"/>
              </a:rPr>
              <a:t>Improving results.</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AutoNum type="arabicPeriod"/>
            </a:pP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AutoNum type="arabicPeriod"/>
            </a:pP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 </a:t>
            </a:r>
            <a:endParaRPr lang="en-IN" altLang="en-US"/>
          </a:p>
        </p:txBody>
      </p:sp>
      <p:sp>
        <p:nvSpPr>
          <p:cNvPr id="3" name="Slide Number Placeholder 2"/>
          <p:cNvSpPr>
            <a:spLocks noGrp="1"/>
          </p:cNvSpPr>
          <p:nvPr>
            <p:ph type="sldNum" sz="quarter" idx="12"/>
          </p:nvPr>
        </p:nvSpPr>
        <p:spPr/>
        <p:txBody>
          <a:bodyPr/>
          <a:p>
            <a:fld id="{CD5F599A-A902-4F36-B886-466ECFA93995}" type="slidenum">
              <a:rPr lang="en-IN" smtClean="0"/>
            </a:fld>
            <a:endParaRPr lang="en-IN"/>
          </a:p>
        </p:txBody>
      </p:sp>
      <p:pic>
        <p:nvPicPr>
          <p:cNvPr id="967962518" name="Picture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09980" y="190500"/>
            <a:ext cx="9029065" cy="5868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981075"/>
            <a:ext cx="10972800" cy="582613"/>
          </a:xfrm>
        </p:spPr>
        <p:txBody>
          <a:bodyPr>
            <a:normAutofit/>
            <a:scene3d>
              <a:camera prst="orthographicFront"/>
              <a:lightRig rig="threePt" dir="t"/>
            </a:scene3d>
          </a:bodyPr>
          <a:lstStyle/>
          <a:p>
            <a:r>
              <a:rPr lang="en-IN" sz="60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OUTPUT</a:t>
            </a:r>
            <a:endParaRPr lang="en-IN" sz="60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5F599A-A902-4F36-B886-466ECFA93995}" type="slidenum">
              <a:rPr lang="en-IN" sz="1600" smtClean="0"/>
            </a:fld>
            <a:endParaRPr lang="en-IN" sz="1600" dirty="0"/>
          </a:p>
        </p:txBody>
      </p:sp>
      <p:sp>
        <p:nvSpPr>
          <p:cNvPr id="3" name="TextBox 2"/>
          <p:cNvSpPr txBox="1"/>
          <p:nvPr/>
        </p:nvSpPr>
        <p:spPr>
          <a:xfrm>
            <a:off x="812636" y="2413188"/>
            <a:ext cx="11224194" cy="2061210"/>
          </a:xfrm>
          <a:prstGeom prst="rect">
            <a:avLst/>
          </a:prstGeom>
          <a:noFill/>
        </p:spPr>
        <p:txBody>
          <a:bodyPr wrap="square" rtlCol="0">
            <a:spAutoFit/>
          </a:bodyPr>
          <a:lstStyle/>
          <a:p>
            <a:pPr indent="0" algn="just">
              <a:buNone/>
            </a:pPr>
            <a:r>
              <a:rPr lang="en-IN" sz="3200" dirty="0">
                <a:latin typeface="Times New Roman" panose="02020603050405020304" pitchFamily="18" charset="0"/>
                <a:cs typeface="Times New Roman" panose="02020603050405020304" pitchFamily="18" charset="0"/>
              </a:rPr>
              <a:t>The output of this project is to correctly check ad predict</a:t>
            </a:r>
            <a:endParaRPr lang="en-IN" sz="3200" dirty="0">
              <a:latin typeface="Times New Roman" panose="02020603050405020304" pitchFamily="18" charset="0"/>
              <a:cs typeface="Times New Roman" panose="02020603050405020304" pitchFamily="18" charset="0"/>
            </a:endParaRPr>
          </a:p>
          <a:p>
            <a:pPr indent="0" algn="just">
              <a:buNone/>
            </a:pPr>
            <a:r>
              <a:rPr lang="en-IN" sz="3200" dirty="0">
                <a:latin typeface="Times New Roman" panose="02020603050405020304" pitchFamily="18" charset="0"/>
                <a:cs typeface="Times New Roman" panose="02020603050405020304" pitchFamily="18" charset="0"/>
              </a:rPr>
              <a:t>whether a patient has breast cancer or not. If yes, the model </a:t>
            </a:r>
            <a:endParaRPr lang="en-IN" sz="3200" dirty="0">
              <a:latin typeface="Times New Roman" panose="02020603050405020304" pitchFamily="18" charset="0"/>
              <a:cs typeface="Times New Roman" panose="02020603050405020304" pitchFamily="18" charset="0"/>
            </a:endParaRPr>
          </a:p>
          <a:p>
            <a:pPr indent="0" algn="just">
              <a:buNone/>
            </a:pPr>
            <a:r>
              <a:rPr lang="en-IN" sz="3200" dirty="0">
                <a:latin typeface="Times New Roman" panose="02020603050405020304" pitchFamily="18" charset="0"/>
                <a:cs typeface="Times New Roman" panose="02020603050405020304" pitchFamily="18" charset="0"/>
              </a:rPr>
              <a:t>should also be able to tell if the patient has malignant or </a:t>
            </a:r>
            <a:endParaRPr lang="en-IN" sz="3200" dirty="0">
              <a:latin typeface="Times New Roman" panose="02020603050405020304" pitchFamily="18" charset="0"/>
              <a:cs typeface="Times New Roman" panose="02020603050405020304" pitchFamily="18" charset="0"/>
            </a:endParaRPr>
          </a:p>
          <a:p>
            <a:pPr indent="0" algn="just">
              <a:buNone/>
            </a:pPr>
            <a:r>
              <a:rPr lang="en-IN" sz="3200" dirty="0">
                <a:latin typeface="Times New Roman" panose="02020603050405020304" pitchFamily="18" charset="0"/>
                <a:cs typeface="Times New Roman" panose="02020603050405020304" pitchFamily="18" charset="0"/>
              </a:rPr>
              <a:t>benign type of cancer.</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2648</Words>
  <Application>WPS Presentation</Application>
  <PresentationFormat>Widescreen</PresentationFormat>
  <Paragraphs>115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Calibri</vt:lpstr>
      <vt:lpstr>Microsoft YaHei</vt:lpstr>
      <vt:lpstr>Arial Unicode MS</vt:lpstr>
      <vt:lpstr>Orange Waves</vt:lpstr>
      <vt:lpstr>PowerPoint 演示文稿</vt:lpstr>
      <vt:lpstr> </vt:lpstr>
      <vt:lpstr>INTRODUCTION</vt:lpstr>
      <vt:lpstr>SOFTWARE REQUIREMENTS</vt:lpstr>
      <vt:lpstr>HARDWARE REQUIREMENTS</vt:lpstr>
      <vt:lpstr> </vt:lpstr>
      <vt:lpstr>METHODOLOGY FOLLOWED:</vt:lpstr>
      <vt:lpstr> </vt:lpstr>
      <vt:lpstr>OUTPUT</vt:lpstr>
      <vt:lpstr>CONCLUSION</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Mudit Kumar</dc:creator>
  <cp:lastModifiedBy>diksha</cp:lastModifiedBy>
  <cp:revision>16</cp:revision>
  <dcterms:created xsi:type="dcterms:W3CDTF">2022-09-09T15:56:00Z</dcterms:created>
  <dcterms:modified xsi:type="dcterms:W3CDTF">2023-05-26T07:00:52Z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5F1169689058444784B7AD0384327791</vt:lpwstr>
  </property>
  <property fmtid="{D5CDD505-2E9C-101B-9397-08002B2CF9AE}" pid="3" name="KSOProductBuildVer">
    <vt:lpwstr>1033-11.2.0.11537</vt:lpwstr>
  </property>
</Properties>
</file>