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94" autoAdjust="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26A3-D716-CBA2-B18F-7E009D2F534A}"/>
              </a:ext>
            </a:extLst>
          </p:cNvPr>
          <p:cNvSpPr>
            <a:spLocks noGrp="1"/>
          </p:cNvSpPr>
          <p:nvPr>
            <p:ph type="ctrTitle"/>
          </p:nvPr>
        </p:nvSpPr>
        <p:spPr>
          <a:xfrm>
            <a:off x="1876424" y="2186934"/>
            <a:ext cx="8557361" cy="1242066"/>
          </a:xfrm>
        </p:spPr>
        <p:txBody>
          <a:bodyPr>
            <a:normAutofit fontScale="90000"/>
          </a:bodyPr>
          <a:lstStyle/>
          <a:p>
            <a:pPr algn="ctr"/>
            <a:br>
              <a:rPr lang="en-IN" dirty="0"/>
            </a:br>
            <a:br>
              <a:rPr lang="en-IN" dirty="0"/>
            </a:br>
            <a:br>
              <a:rPr lang="en-IN" dirty="0"/>
            </a:br>
            <a:br>
              <a:rPr lang="en-IN" dirty="0"/>
            </a:br>
            <a:br>
              <a:rPr lang="en-IN" dirty="0"/>
            </a:br>
            <a:r>
              <a:rPr lang="en-IN" dirty="0"/>
              <a:t>E SHOPPER</a:t>
            </a:r>
          </a:p>
        </p:txBody>
      </p:sp>
      <p:sp>
        <p:nvSpPr>
          <p:cNvPr id="3" name="Subtitle 2">
            <a:extLst>
              <a:ext uri="{FF2B5EF4-FFF2-40B4-BE49-F238E27FC236}">
                <a16:creationId xmlns:a16="http://schemas.microsoft.com/office/drawing/2014/main" id="{82DEFB9B-E118-469C-A077-8BE46E1B5F30}"/>
              </a:ext>
            </a:extLst>
          </p:cNvPr>
          <p:cNvSpPr>
            <a:spLocks noGrp="1"/>
          </p:cNvSpPr>
          <p:nvPr>
            <p:ph type="subTitle" idx="1"/>
          </p:nvPr>
        </p:nvSpPr>
        <p:spPr>
          <a:xfrm>
            <a:off x="1759316" y="3825025"/>
            <a:ext cx="8791575" cy="2390267"/>
          </a:xfrm>
        </p:spPr>
        <p:txBody>
          <a:bodyPr>
            <a:normAutofit fontScale="77500" lnSpcReduction="20000"/>
          </a:bodyPr>
          <a:lstStyle/>
          <a:p>
            <a:pPr algn="ctr"/>
            <a:r>
              <a:rPr lang="en-IN" sz="5100" u="sng" dirty="0">
                <a:solidFill>
                  <a:schemeClr val="tx1">
                    <a:lumMod val="85000"/>
                  </a:schemeClr>
                </a:solidFill>
              </a:rPr>
              <a:t>Group members</a:t>
            </a:r>
            <a:r>
              <a:rPr lang="en-IN" sz="5100" dirty="0">
                <a:solidFill>
                  <a:schemeClr val="tx1">
                    <a:lumMod val="85000"/>
                  </a:schemeClr>
                </a:solidFill>
              </a:rPr>
              <a:t>: </a:t>
            </a:r>
          </a:p>
          <a:p>
            <a:pPr algn="ctr"/>
            <a:r>
              <a:rPr lang="en-IN" sz="3600" dirty="0">
                <a:solidFill>
                  <a:schemeClr val="tx1">
                    <a:lumMod val="85000"/>
                  </a:schemeClr>
                </a:solidFill>
              </a:rPr>
              <a:t>LARAIB (2100290140082)</a:t>
            </a:r>
          </a:p>
          <a:p>
            <a:pPr algn="ctr"/>
            <a:r>
              <a:rPr lang="en-IN" sz="3200" dirty="0">
                <a:solidFill>
                  <a:schemeClr val="tx1">
                    <a:lumMod val="85000"/>
                  </a:schemeClr>
                </a:solidFill>
              </a:rPr>
              <a:t>KUSHAGRA TIWARI (2100290140081)</a:t>
            </a:r>
          </a:p>
          <a:p>
            <a:pPr algn="ctr"/>
            <a:r>
              <a:rPr lang="en-IN" sz="3200" dirty="0">
                <a:solidFill>
                  <a:schemeClr val="tx1">
                    <a:lumMod val="85000"/>
                  </a:schemeClr>
                </a:solidFill>
              </a:rPr>
              <a:t>ABHISHEK UPADHYAY (2000290140008)</a:t>
            </a:r>
          </a:p>
          <a:p>
            <a:pPr algn="ctr"/>
            <a:endParaRPr lang="en-IN" sz="5100" dirty="0">
              <a:solidFill>
                <a:schemeClr val="tx1">
                  <a:lumMod val="85000"/>
                </a:schemeClr>
              </a:solidFill>
            </a:endParaRPr>
          </a:p>
        </p:txBody>
      </p:sp>
      <p:pic>
        <p:nvPicPr>
          <p:cNvPr id="5" name="Picture 4">
            <a:extLst>
              <a:ext uri="{FF2B5EF4-FFF2-40B4-BE49-F238E27FC236}">
                <a16:creationId xmlns:a16="http://schemas.microsoft.com/office/drawing/2014/main" id="{087730B2-8CE8-4C0E-7F9D-5460001E1088}"/>
              </a:ext>
            </a:extLst>
          </p:cNvPr>
          <p:cNvPicPr>
            <a:picLocks noChangeAspect="1"/>
          </p:cNvPicPr>
          <p:nvPr/>
        </p:nvPicPr>
        <p:blipFill>
          <a:blip r:embed="rId2"/>
          <a:stretch>
            <a:fillRect/>
          </a:stretch>
        </p:blipFill>
        <p:spPr>
          <a:xfrm>
            <a:off x="5197921" y="383283"/>
            <a:ext cx="1796158" cy="1704688"/>
          </a:xfrm>
          <a:prstGeom prst="rect">
            <a:avLst/>
          </a:prstGeom>
        </p:spPr>
      </p:pic>
    </p:spTree>
    <p:extLst>
      <p:ext uri="{BB962C8B-B14F-4D97-AF65-F5344CB8AC3E}">
        <p14:creationId xmlns:p14="http://schemas.microsoft.com/office/powerpoint/2010/main" val="355493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6DF8-CBB6-F327-AB75-0C71CB0534B1}"/>
              </a:ext>
            </a:extLst>
          </p:cNvPr>
          <p:cNvSpPr>
            <a:spLocks noGrp="1"/>
          </p:cNvSpPr>
          <p:nvPr>
            <p:ph type="title"/>
          </p:nvPr>
        </p:nvSpPr>
        <p:spPr>
          <a:xfrm>
            <a:off x="1141413" y="618517"/>
            <a:ext cx="9905998" cy="4935259"/>
          </a:xfrm>
        </p:spPr>
        <p:txBody>
          <a:bodyPr>
            <a:normAutofit/>
          </a:bodyPr>
          <a:lstStyle/>
          <a:p>
            <a:pPr algn="ctr"/>
            <a:r>
              <a:rPr lang="en-IN" sz="8000" dirty="0"/>
              <a:t>Thank you!</a:t>
            </a:r>
          </a:p>
        </p:txBody>
      </p:sp>
    </p:spTree>
    <p:extLst>
      <p:ext uri="{BB962C8B-B14F-4D97-AF65-F5344CB8AC3E}">
        <p14:creationId xmlns:p14="http://schemas.microsoft.com/office/powerpoint/2010/main" val="242941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FA15-A68D-7F0E-16F8-6AA6244D2D81}"/>
              </a:ext>
            </a:extLst>
          </p:cNvPr>
          <p:cNvSpPr>
            <a:spLocks noGrp="1"/>
          </p:cNvSpPr>
          <p:nvPr>
            <p:ph type="title"/>
          </p:nvPr>
        </p:nvSpPr>
        <p:spPr>
          <a:xfrm>
            <a:off x="4257860" y="278745"/>
            <a:ext cx="3058442" cy="778427"/>
          </a:xfrm>
        </p:spPr>
        <p:txBody>
          <a:bodyPr>
            <a:normAutofit/>
          </a:bodyPr>
          <a:lstStyle/>
          <a:p>
            <a:pPr algn="ctr"/>
            <a:r>
              <a:rPr lang="en-IN" sz="3200" dirty="0"/>
              <a:t>Introduction</a:t>
            </a:r>
          </a:p>
        </p:txBody>
      </p:sp>
      <p:sp>
        <p:nvSpPr>
          <p:cNvPr id="3" name="Content Placeholder 2">
            <a:extLst>
              <a:ext uri="{FF2B5EF4-FFF2-40B4-BE49-F238E27FC236}">
                <a16:creationId xmlns:a16="http://schemas.microsoft.com/office/drawing/2014/main" id="{F1757602-E886-E27A-E009-992E66843770}"/>
              </a:ext>
            </a:extLst>
          </p:cNvPr>
          <p:cNvSpPr>
            <a:spLocks noGrp="1"/>
          </p:cNvSpPr>
          <p:nvPr>
            <p:ph idx="1"/>
          </p:nvPr>
        </p:nvSpPr>
        <p:spPr>
          <a:xfrm>
            <a:off x="1182357" y="1180002"/>
            <a:ext cx="10062392" cy="5275389"/>
          </a:xfrm>
        </p:spPr>
        <p:txBody>
          <a:bodyPr>
            <a:normAutofit fontScale="47500" lnSpcReduction="20000"/>
          </a:bodyPr>
          <a:lstStyle/>
          <a:p>
            <a:pPr algn="just">
              <a:lnSpc>
                <a:spcPct val="150000"/>
              </a:lnSpc>
              <a:spcAft>
                <a:spcPts val="800"/>
              </a:spcAft>
            </a:pPr>
            <a:r>
              <a:rPr lang="en-US" sz="5400" dirty="0"/>
              <a:t>“E-SHOPPER” is process of doing business through computer networks. A person sitting on his chair in front of a computer can access all the facilities of the Internet to buy or sell the products. Unlike traditional commerce that is carried out physically with effort of a person to go &amp; get products, ecommerce has made it easier for human to reduce physical work and to save time. E-Commerce which was started in early 1990’s has taken a great leap in the world of computers, but the fact that has hindered the growth of ecommerce is security. . Security is the challenge facing ecommerce today &amp; there is still a lot of advancement made in the field of security.</a:t>
            </a:r>
            <a:endParaRPr lang="en-IN" sz="6200" kern="100" dirty="0">
              <a:effectLst/>
              <a:latin typeface="Tw Cen MT (body)"/>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16829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B166-4760-FBD6-10B4-716BAD777CAA}"/>
              </a:ext>
            </a:extLst>
          </p:cNvPr>
          <p:cNvSpPr>
            <a:spLocks noGrp="1"/>
          </p:cNvSpPr>
          <p:nvPr>
            <p:ph type="title"/>
          </p:nvPr>
        </p:nvSpPr>
        <p:spPr>
          <a:xfrm>
            <a:off x="1141413" y="322570"/>
            <a:ext cx="9905998" cy="1478570"/>
          </a:xfrm>
        </p:spPr>
        <p:txBody>
          <a:bodyPr/>
          <a:lstStyle/>
          <a:p>
            <a:pPr algn="ctr"/>
            <a:r>
              <a:rPr lang="en-IN" dirty="0"/>
              <a:t>Technologies used</a:t>
            </a:r>
          </a:p>
        </p:txBody>
      </p:sp>
      <p:sp>
        <p:nvSpPr>
          <p:cNvPr id="3" name="Content Placeholder 2">
            <a:extLst>
              <a:ext uri="{FF2B5EF4-FFF2-40B4-BE49-F238E27FC236}">
                <a16:creationId xmlns:a16="http://schemas.microsoft.com/office/drawing/2014/main" id="{69F455EB-CCDF-E32C-8D54-BB8FBB6F5A7C}"/>
              </a:ext>
            </a:extLst>
          </p:cNvPr>
          <p:cNvSpPr>
            <a:spLocks noGrp="1"/>
          </p:cNvSpPr>
          <p:nvPr>
            <p:ph idx="1"/>
          </p:nvPr>
        </p:nvSpPr>
        <p:spPr>
          <a:xfrm>
            <a:off x="1141413" y="1867350"/>
            <a:ext cx="9905999" cy="4315086"/>
          </a:xfrm>
        </p:spPr>
        <p:txBody>
          <a:bodyPr>
            <a:normAutofit/>
          </a:bodyPr>
          <a:lstStyle/>
          <a:p>
            <a:r>
              <a:rPr lang="en-IN" dirty="0">
                <a:effectLst/>
                <a:latin typeface="Tw Cen MT (body)"/>
                <a:ea typeface="Times New Roman" panose="02020603050405020304" pitchFamily="18" charset="0"/>
                <a:cs typeface="Times New Roman" panose="02020603050405020304" pitchFamily="18" charset="0"/>
              </a:rPr>
              <a:t>HTML </a:t>
            </a:r>
          </a:p>
          <a:p>
            <a:r>
              <a:rPr lang="en-IN" dirty="0">
                <a:effectLst/>
                <a:latin typeface="Tw Cen MT (body)"/>
                <a:ea typeface="Times New Roman" panose="02020603050405020304" pitchFamily="18" charset="0"/>
                <a:cs typeface="Times New Roman" panose="02020603050405020304" pitchFamily="18" charset="0"/>
              </a:rPr>
              <a:t>CSS</a:t>
            </a:r>
          </a:p>
          <a:p>
            <a:r>
              <a:rPr lang="en-IN" dirty="0" err="1">
                <a:latin typeface="Tw Cen MT (body)"/>
                <a:cs typeface="Times New Roman" panose="02020603050405020304" pitchFamily="18" charset="0"/>
              </a:rPr>
              <a:t>javaScript</a:t>
            </a:r>
            <a:endParaRPr lang="en-IN" dirty="0">
              <a:latin typeface="Tw Cen MT (body)"/>
              <a:cs typeface="Times New Roman" panose="02020603050405020304" pitchFamily="18" charset="0"/>
            </a:endParaRPr>
          </a:p>
          <a:p>
            <a:r>
              <a:rPr lang="en-IN" sz="2000" dirty="0">
                <a:effectLst/>
                <a:latin typeface="Tw Cen MT (body)"/>
                <a:ea typeface="Calibri" panose="020F0502020204030204" pitchFamily="34" charset="0"/>
                <a:cs typeface="Times New Roman" panose="02020603050405020304" pitchFamily="18" charset="0"/>
              </a:rPr>
              <a:t>PHP</a:t>
            </a:r>
          </a:p>
          <a:p>
            <a:r>
              <a:rPr lang="en-IN" sz="2000" dirty="0">
                <a:latin typeface="Tw Cen MT (body)"/>
                <a:ea typeface="Calibri" panose="020F0502020204030204" pitchFamily="34" charset="0"/>
                <a:cs typeface="Times New Roman" panose="02020603050405020304" pitchFamily="18" charset="0"/>
              </a:rPr>
              <a:t>MYSQL</a:t>
            </a:r>
          </a:p>
          <a:p>
            <a:r>
              <a:rPr lang="en-IN" sz="2000" dirty="0">
                <a:latin typeface="Tw Cen MT (body)"/>
                <a:ea typeface="Calibri" panose="020F0502020204030204" pitchFamily="34" charset="0"/>
                <a:cs typeface="Times New Roman" panose="02020603050405020304" pitchFamily="18" charset="0"/>
              </a:rPr>
              <a:t>React</a:t>
            </a:r>
          </a:p>
          <a:p>
            <a:pPr marL="0" indent="0">
              <a:buNone/>
            </a:pPr>
            <a:endParaRPr lang="en-IN" dirty="0">
              <a:latin typeface="Tw Cen MT (body)"/>
              <a:cs typeface="Times New Roman" panose="02020603050405020304" pitchFamily="18" charset="0"/>
            </a:endParaRPr>
          </a:p>
        </p:txBody>
      </p:sp>
    </p:spTree>
    <p:extLst>
      <p:ext uri="{BB962C8B-B14F-4D97-AF65-F5344CB8AC3E}">
        <p14:creationId xmlns:p14="http://schemas.microsoft.com/office/powerpoint/2010/main" val="24894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FCE3-7A06-C50F-E941-9C16ECCA5D96}"/>
              </a:ext>
            </a:extLst>
          </p:cNvPr>
          <p:cNvSpPr>
            <a:spLocks noGrp="1"/>
          </p:cNvSpPr>
          <p:nvPr>
            <p:ph type="title"/>
          </p:nvPr>
        </p:nvSpPr>
        <p:spPr/>
        <p:txBody>
          <a:bodyPr/>
          <a:lstStyle/>
          <a:p>
            <a:pPr algn="ctr"/>
            <a:r>
              <a:rPr lang="en-IN" dirty="0"/>
              <a:t>Modules Description</a:t>
            </a:r>
          </a:p>
        </p:txBody>
      </p:sp>
      <p:sp>
        <p:nvSpPr>
          <p:cNvPr id="3" name="Content Placeholder 2">
            <a:extLst>
              <a:ext uri="{FF2B5EF4-FFF2-40B4-BE49-F238E27FC236}">
                <a16:creationId xmlns:a16="http://schemas.microsoft.com/office/drawing/2014/main" id="{703E3FB4-08D2-AC8E-3D26-C3747E323722}"/>
              </a:ext>
            </a:extLst>
          </p:cNvPr>
          <p:cNvSpPr>
            <a:spLocks noGrp="1"/>
          </p:cNvSpPr>
          <p:nvPr>
            <p:ph idx="1"/>
          </p:nvPr>
        </p:nvSpPr>
        <p:spPr>
          <a:xfrm>
            <a:off x="1141413" y="1742172"/>
            <a:ext cx="9905999" cy="4706753"/>
          </a:xfrm>
        </p:spPr>
        <p:txBody>
          <a:bodyPr>
            <a:normAutofit fontScale="77500" lnSpcReduction="20000"/>
          </a:bodyPr>
          <a:lstStyle/>
          <a:p>
            <a:r>
              <a:rPr lang="en-IN" sz="2600" dirty="0">
                <a:latin typeface="+mj-lt"/>
                <a:cs typeface="Times New Roman" panose="02020603050405020304" pitchFamily="18" charset="0"/>
              </a:rPr>
              <a:t>FRONTEND - </a:t>
            </a:r>
          </a:p>
          <a:p>
            <a:pPr marL="0" lvl="0" indent="0" algn="just">
              <a:lnSpc>
                <a:spcPct val="115000"/>
              </a:lnSpc>
              <a:spcAft>
                <a:spcPts val="800"/>
              </a:spcAft>
              <a:buNone/>
              <a:tabLst>
                <a:tab pos="457200" algn="l"/>
              </a:tabLst>
            </a:pPr>
            <a:r>
              <a:rPr lang="en-IN" sz="2600" kern="100" dirty="0">
                <a:effectLst/>
                <a:latin typeface="+mj-lt"/>
                <a:ea typeface="Times New Roman" panose="02020603050405020304" pitchFamily="18" charset="0"/>
                <a:cs typeface="Times New Roman" panose="02020603050405020304" pitchFamily="18" charset="0"/>
              </a:rPr>
              <a:t>     Login and Sign up – for logging in or signing up for an account</a:t>
            </a:r>
            <a:endParaRPr lang="en-IN" sz="2600" kern="100" dirty="0">
              <a:effectLst/>
              <a:latin typeface="+mj-lt"/>
              <a:ea typeface="Calibri" panose="020F0502020204030204" pitchFamily="34" charset="0"/>
              <a:cs typeface="Times New Roman" panose="02020603050405020304" pitchFamily="18" charset="0"/>
            </a:endParaRPr>
          </a:p>
          <a:p>
            <a:pPr marL="0" lvl="0" indent="0" algn="just">
              <a:lnSpc>
                <a:spcPct val="115000"/>
              </a:lnSpc>
              <a:spcAft>
                <a:spcPts val="800"/>
              </a:spcAft>
              <a:buNone/>
              <a:tabLst>
                <a:tab pos="457200" algn="l"/>
              </a:tabLst>
            </a:pPr>
            <a:r>
              <a:rPr lang="en-IN" sz="2600" kern="100" dirty="0">
                <a:effectLst/>
                <a:latin typeface="+mj-lt"/>
                <a:ea typeface="Times New Roman" panose="02020603050405020304" pitchFamily="18" charset="0"/>
                <a:cs typeface="Times New Roman" panose="02020603050405020304" pitchFamily="18" charset="0"/>
              </a:rPr>
              <a:t>     home page</a:t>
            </a:r>
            <a:r>
              <a:rPr lang="en-IN" sz="2600" kern="100" dirty="0">
                <a:latin typeface="+mj-lt"/>
                <a:ea typeface="Times New Roman" panose="02020603050405020304" pitchFamily="18" charset="0"/>
                <a:cs typeface="Times New Roman" panose="02020603050405020304" pitchFamily="18" charset="0"/>
              </a:rPr>
              <a:t>, cart page, shop page, Add to cart, checkout</a:t>
            </a:r>
            <a:endParaRPr lang="en-IN" sz="2600" kern="100" dirty="0">
              <a:effectLst/>
              <a:latin typeface="+mj-lt"/>
              <a:ea typeface="Times New Roman" panose="02020603050405020304" pitchFamily="18" charset="0"/>
              <a:cs typeface="Times New Roman" panose="02020603050405020304" pitchFamily="18" charset="0"/>
            </a:endParaRPr>
          </a:p>
          <a:p>
            <a:pPr marL="0" lvl="0" indent="0" algn="just">
              <a:lnSpc>
                <a:spcPct val="115000"/>
              </a:lnSpc>
              <a:spcAft>
                <a:spcPts val="800"/>
              </a:spcAft>
              <a:buNone/>
              <a:tabLst>
                <a:tab pos="457200" algn="l"/>
              </a:tabLst>
            </a:pPr>
            <a:r>
              <a:rPr lang="en-IN" sz="2600" kern="100" dirty="0">
                <a:latin typeface="+mj-lt"/>
                <a:ea typeface="Times New Roman" panose="02020603050405020304" pitchFamily="18" charset="0"/>
                <a:cs typeface="Times New Roman" panose="02020603050405020304" pitchFamily="18" charset="0"/>
              </a:rPr>
              <a:t>     </a:t>
            </a:r>
            <a:r>
              <a:rPr lang="en-IN" sz="2600" kern="100" dirty="0">
                <a:effectLst/>
                <a:latin typeface="+mj-lt"/>
                <a:ea typeface="Times New Roman" panose="02020603050405020304" pitchFamily="18" charset="0"/>
                <a:cs typeface="Times New Roman" panose="02020603050405020304" pitchFamily="18" charset="0"/>
              </a:rPr>
              <a:t>See previous chats – for viewing your previous chats</a:t>
            </a:r>
          </a:p>
          <a:p>
            <a:pPr marL="342900" lvl="0" indent="-342900" algn="just">
              <a:lnSpc>
                <a:spcPct val="115000"/>
              </a:lnSpc>
              <a:spcAft>
                <a:spcPts val="800"/>
              </a:spcAft>
              <a:buFont typeface="Symbol" panose="05050102010706020507" pitchFamily="18" charset="2"/>
              <a:buChar char=""/>
              <a:tabLst>
                <a:tab pos="457200" algn="l"/>
              </a:tabLst>
            </a:pPr>
            <a:r>
              <a:rPr lang="en-IN" sz="2600" kern="100" dirty="0">
                <a:latin typeface="+mj-lt"/>
                <a:cs typeface="Times New Roman" panose="02020603050405020304" pitchFamily="18" charset="0"/>
              </a:rPr>
              <a:t>BACKEND - </a:t>
            </a:r>
            <a:endParaRPr lang="en-IN" sz="2600" dirty="0">
              <a:latin typeface="+mj-lt"/>
              <a:cs typeface="Times New Roman" panose="02020603050405020304" pitchFamily="18" charset="0"/>
            </a:endParaRPr>
          </a:p>
          <a:p>
            <a:pPr marL="0" lvl="0" indent="0">
              <a:lnSpc>
                <a:spcPct val="115000"/>
              </a:lnSpc>
              <a:spcAft>
                <a:spcPts val="800"/>
              </a:spcAft>
              <a:buNone/>
              <a:tabLst>
                <a:tab pos="457200" algn="l"/>
              </a:tabLst>
            </a:pPr>
            <a:r>
              <a:rPr lang="en-IN" sz="2600" kern="100" dirty="0">
                <a:effectLst/>
                <a:latin typeface="+mj-lt"/>
                <a:ea typeface="Times New Roman" panose="02020603050405020304" pitchFamily="18" charset="0"/>
                <a:cs typeface="Times New Roman" panose="02020603050405020304" pitchFamily="18" charset="0"/>
              </a:rPr>
              <a:t>       </a:t>
            </a:r>
            <a:r>
              <a:rPr lang="en-IN" sz="2600" kern="100" dirty="0">
                <a:latin typeface="+mj-lt"/>
                <a:ea typeface="Times New Roman" panose="02020603050405020304" pitchFamily="18" charset="0"/>
                <a:cs typeface="Times New Roman" panose="02020603050405020304" pitchFamily="18" charset="0"/>
              </a:rPr>
              <a:t>Admin login</a:t>
            </a:r>
            <a:endParaRPr lang="en-IN" sz="2600" kern="100" dirty="0">
              <a:effectLst/>
              <a:latin typeface="+mj-lt"/>
              <a:ea typeface="Calibri" panose="020F0502020204030204" pitchFamily="34" charset="0"/>
              <a:cs typeface="Times New Roman" panose="02020603050405020304" pitchFamily="18" charset="0"/>
            </a:endParaRPr>
          </a:p>
          <a:p>
            <a:pPr marL="0" lvl="0" indent="0">
              <a:lnSpc>
                <a:spcPct val="115000"/>
              </a:lnSpc>
              <a:spcAft>
                <a:spcPts val="800"/>
              </a:spcAft>
              <a:buNone/>
              <a:tabLst>
                <a:tab pos="457200" algn="l"/>
              </a:tabLst>
            </a:pPr>
            <a:r>
              <a:rPr lang="en-IN" sz="2600" kern="100" dirty="0">
                <a:effectLst/>
                <a:latin typeface="+mj-lt"/>
                <a:ea typeface="Times New Roman" panose="02020603050405020304" pitchFamily="18" charset="0"/>
                <a:cs typeface="Times New Roman" panose="02020603050405020304" pitchFamily="18" charset="0"/>
              </a:rPr>
              <a:t>       </a:t>
            </a:r>
            <a:r>
              <a:rPr lang="en-IN" sz="2600" kern="100" dirty="0">
                <a:latin typeface="+mj-lt"/>
                <a:ea typeface="Times New Roman" panose="02020603050405020304" pitchFamily="18" charset="0"/>
                <a:cs typeface="Times New Roman" panose="02020603050405020304" pitchFamily="18" charset="0"/>
              </a:rPr>
              <a:t>order summary, order details stored in Database</a:t>
            </a:r>
          </a:p>
          <a:p>
            <a:pPr marL="0" lvl="0" indent="0">
              <a:lnSpc>
                <a:spcPct val="115000"/>
              </a:lnSpc>
              <a:spcAft>
                <a:spcPts val="800"/>
              </a:spcAft>
              <a:buNone/>
              <a:tabLst>
                <a:tab pos="457200" algn="l"/>
              </a:tabLst>
            </a:pPr>
            <a:r>
              <a:rPr lang="en-IN" sz="2600" kern="100" dirty="0">
                <a:effectLst/>
                <a:latin typeface="+mj-lt"/>
                <a:ea typeface="Times New Roman" panose="02020603050405020304" pitchFamily="18" charset="0"/>
                <a:cs typeface="Times New Roman" panose="02020603050405020304" pitchFamily="18" charset="0"/>
              </a:rPr>
              <a:t>       Checkout Details</a:t>
            </a:r>
          </a:p>
          <a:p>
            <a:pPr marL="0" indent="0">
              <a:lnSpc>
                <a:spcPct val="115000"/>
              </a:lnSpc>
              <a:spcAft>
                <a:spcPts val="800"/>
              </a:spcAft>
              <a:buNone/>
              <a:tabLst>
                <a:tab pos="457200" algn="l"/>
              </a:tabLst>
            </a:pPr>
            <a:r>
              <a:rPr lang="en-IN" sz="2600" kern="100" dirty="0">
                <a:effectLst/>
                <a:latin typeface="+mj-lt"/>
                <a:ea typeface="Times New Roman" panose="02020603050405020304" pitchFamily="18" charset="0"/>
                <a:cs typeface="Times New Roman" panose="02020603050405020304" pitchFamily="18" charset="0"/>
              </a:rPr>
              <a:t>       </a:t>
            </a:r>
            <a:endParaRPr lang="en-IN" sz="2600" kern="100" dirty="0">
              <a:effectLst/>
              <a:latin typeface="+mj-lt"/>
              <a:ea typeface="Calibri" panose="020F0502020204030204" pitchFamily="34" charset="0"/>
              <a:cs typeface="Times New Roman" panose="02020603050405020304" pitchFamily="18" charset="0"/>
            </a:endParaRPr>
          </a:p>
          <a:p>
            <a:pPr marL="0" lvl="0" indent="0">
              <a:lnSpc>
                <a:spcPct val="115000"/>
              </a:lnSpc>
              <a:spcAft>
                <a:spcPts val="800"/>
              </a:spcAft>
              <a:buNone/>
              <a:tabLst>
                <a:tab pos="457200" algn="l"/>
              </a:tabLst>
            </a:pPr>
            <a:endParaRPr lang="en-IN" dirty="0">
              <a:latin typeface="+mj-lt"/>
              <a:cs typeface="Times New Roman" panose="02020603050405020304" pitchFamily="18" charset="0"/>
            </a:endParaRPr>
          </a:p>
          <a:p>
            <a:pPr marL="0" indent="0">
              <a:buNone/>
            </a:pPr>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45458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D8B0-1BB2-13F0-5A20-E027700BDFB5}"/>
              </a:ext>
            </a:extLst>
          </p:cNvPr>
          <p:cNvSpPr>
            <a:spLocks noGrp="1"/>
          </p:cNvSpPr>
          <p:nvPr>
            <p:ph type="title"/>
          </p:nvPr>
        </p:nvSpPr>
        <p:spPr/>
        <p:txBody>
          <a:bodyPr/>
          <a:lstStyle/>
          <a:p>
            <a:pPr algn="ctr"/>
            <a:r>
              <a:rPr lang="en-IN" dirty="0"/>
              <a:t>Hardware requirements </a:t>
            </a:r>
          </a:p>
        </p:txBody>
      </p:sp>
      <p:sp>
        <p:nvSpPr>
          <p:cNvPr id="3" name="Content Placeholder 2">
            <a:extLst>
              <a:ext uri="{FF2B5EF4-FFF2-40B4-BE49-F238E27FC236}">
                <a16:creationId xmlns:a16="http://schemas.microsoft.com/office/drawing/2014/main" id="{3A1CDFD7-C08D-22E6-71A7-6F4F908F9AB5}"/>
              </a:ext>
            </a:extLst>
          </p:cNvPr>
          <p:cNvSpPr>
            <a:spLocks noGrp="1"/>
          </p:cNvSpPr>
          <p:nvPr>
            <p:ph idx="1"/>
          </p:nvPr>
        </p:nvSpPr>
        <p:spPr/>
        <p:txBody>
          <a:bodyPr/>
          <a:lstStyle/>
          <a:p>
            <a:pPr marL="0" indent="0">
              <a:buNone/>
            </a:pPr>
            <a:r>
              <a:rPr lang="en-IN" dirty="0"/>
              <a:t>Hardware specifications required for installing all the required software environment and tools: </a:t>
            </a:r>
          </a:p>
          <a:p>
            <a:r>
              <a:rPr lang="en-IN" dirty="0"/>
              <a:t>Processor – Intel i3 5</a:t>
            </a:r>
            <a:r>
              <a:rPr lang="en-IN" baseline="30000" dirty="0"/>
              <a:t>th</a:t>
            </a:r>
            <a:r>
              <a:rPr lang="en-IN" dirty="0"/>
              <a:t> generation or higher</a:t>
            </a:r>
          </a:p>
          <a:p>
            <a:r>
              <a:rPr lang="en-IN" dirty="0"/>
              <a:t>RAM – recommended 4 GB</a:t>
            </a:r>
          </a:p>
          <a:p>
            <a:r>
              <a:rPr lang="en-IN" dirty="0"/>
              <a:t>Disk Space – minimum 10 GB of free disk space</a:t>
            </a:r>
          </a:p>
        </p:txBody>
      </p:sp>
    </p:spTree>
    <p:extLst>
      <p:ext uri="{BB962C8B-B14F-4D97-AF65-F5344CB8AC3E}">
        <p14:creationId xmlns:p14="http://schemas.microsoft.com/office/powerpoint/2010/main" val="261209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D882-0EFF-0F74-3FB0-C02AD0C6C9E6}"/>
              </a:ext>
            </a:extLst>
          </p:cNvPr>
          <p:cNvSpPr>
            <a:spLocks noGrp="1"/>
          </p:cNvSpPr>
          <p:nvPr>
            <p:ph type="title"/>
          </p:nvPr>
        </p:nvSpPr>
        <p:spPr/>
        <p:txBody>
          <a:bodyPr/>
          <a:lstStyle/>
          <a:p>
            <a:pPr algn="ctr"/>
            <a:r>
              <a:rPr lang="en-IN" dirty="0"/>
              <a:t>Software requirements</a:t>
            </a:r>
          </a:p>
        </p:txBody>
      </p:sp>
      <p:sp>
        <p:nvSpPr>
          <p:cNvPr id="3" name="Content Placeholder 2">
            <a:extLst>
              <a:ext uri="{FF2B5EF4-FFF2-40B4-BE49-F238E27FC236}">
                <a16:creationId xmlns:a16="http://schemas.microsoft.com/office/drawing/2014/main" id="{46E64D68-9539-9A61-7A5B-38FDECBCD124}"/>
              </a:ext>
            </a:extLst>
          </p:cNvPr>
          <p:cNvSpPr>
            <a:spLocks noGrp="1"/>
          </p:cNvSpPr>
          <p:nvPr>
            <p:ph idx="1"/>
          </p:nvPr>
        </p:nvSpPr>
        <p:spPr>
          <a:xfrm>
            <a:off x="1141412" y="2249487"/>
            <a:ext cx="9905999" cy="2704650"/>
          </a:xfrm>
        </p:spPr>
        <p:txBody>
          <a:bodyPr/>
          <a:lstStyle/>
          <a:p>
            <a:pPr marL="0" indent="0">
              <a:buNone/>
            </a:pPr>
            <a:r>
              <a:rPr lang="en-IN" dirty="0"/>
              <a:t>Software environment used for developing the application:</a:t>
            </a:r>
          </a:p>
          <a:p>
            <a:r>
              <a:rPr lang="en-IN" dirty="0"/>
              <a:t>Operating System – Windows 10/11 or Ubuntu 18.04 or above.</a:t>
            </a:r>
          </a:p>
          <a:p>
            <a:r>
              <a:rPr lang="en-IN" dirty="0"/>
              <a:t>Code Editor – Visual Studio Code</a:t>
            </a:r>
          </a:p>
        </p:txBody>
      </p:sp>
    </p:spTree>
    <p:extLst>
      <p:ext uri="{BB962C8B-B14F-4D97-AF65-F5344CB8AC3E}">
        <p14:creationId xmlns:p14="http://schemas.microsoft.com/office/powerpoint/2010/main" val="116562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F4EB-0DB7-6066-D00D-A5C6B53F57E5}"/>
              </a:ext>
            </a:extLst>
          </p:cNvPr>
          <p:cNvSpPr>
            <a:spLocks noGrp="1"/>
          </p:cNvSpPr>
          <p:nvPr>
            <p:ph type="title"/>
          </p:nvPr>
        </p:nvSpPr>
        <p:spPr/>
        <p:txBody>
          <a:bodyPr/>
          <a:lstStyle/>
          <a:p>
            <a:pPr algn="ctr"/>
            <a:r>
              <a:rPr lang="en-IN" dirty="0"/>
              <a:t>benefits</a:t>
            </a:r>
          </a:p>
        </p:txBody>
      </p:sp>
      <p:sp>
        <p:nvSpPr>
          <p:cNvPr id="3" name="Content Placeholder 2">
            <a:extLst>
              <a:ext uri="{FF2B5EF4-FFF2-40B4-BE49-F238E27FC236}">
                <a16:creationId xmlns:a16="http://schemas.microsoft.com/office/drawing/2014/main" id="{27679F7C-C01C-66B4-762C-4199D9CC1172}"/>
              </a:ext>
            </a:extLst>
          </p:cNvPr>
          <p:cNvSpPr>
            <a:spLocks noGrp="1"/>
          </p:cNvSpPr>
          <p:nvPr>
            <p:ph idx="1"/>
          </p:nvPr>
        </p:nvSpPr>
        <p:spPr>
          <a:xfrm>
            <a:off x="1433015" y="2249487"/>
            <a:ext cx="9614396" cy="3541714"/>
          </a:xfrm>
        </p:spPr>
        <p:txBody>
          <a:bodyPr/>
          <a:lstStyle/>
          <a:p>
            <a:r>
              <a:rPr lang="en-US" dirty="0"/>
              <a:t>They can respond quickly to market demands.</a:t>
            </a:r>
          </a:p>
          <a:p>
            <a:r>
              <a:rPr lang="en-US" dirty="0"/>
              <a:t>Even small businesses can increase their sales and grow by selling online.</a:t>
            </a:r>
          </a:p>
          <a:p>
            <a:r>
              <a:rPr lang="en-US" dirty="0"/>
              <a:t>They can enjoy massive savings in infrastructure, as they need not rent or purchase space in pricey locations or spend on interiors, display, etc.</a:t>
            </a:r>
          </a:p>
          <a:p>
            <a:r>
              <a:rPr lang="en-US" dirty="0"/>
              <a:t>Sellers can deal in a wide range of products. </a:t>
            </a:r>
          </a:p>
          <a:p>
            <a:r>
              <a:rPr lang="en-US" dirty="0"/>
              <a:t>Business can be easily scale.</a:t>
            </a:r>
            <a:endParaRPr lang="en-IN" dirty="0"/>
          </a:p>
        </p:txBody>
      </p:sp>
    </p:spTree>
    <p:extLst>
      <p:ext uri="{BB962C8B-B14F-4D97-AF65-F5344CB8AC3E}">
        <p14:creationId xmlns:p14="http://schemas.microsoft.com/office/powerpoint/2010/main" val="197415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C90-3B3C-614E-E4E9-8F7749E6A877}"/>
              </a:ext>
            </a:extLst>
          </p:cNvPr>
          <p:cNvSpPr>
            <a:spLocks noGrp="1"/>
          </p:cNvSpPr>
          <p:nvPr>
            <p:ph type="title"/>
          </p:nvPr>
        </p:nvSpPr>
        <p:spPr>
          <a:xfrm>
            <a:off x="1141413" y="618518"/>
            <a:ext cx="9905998" cy="448281"/>
          </a:xfrm>
        </p:spPr>
        <p:txBody>
          <a:bodyPr>
            <a:normAutofit fontScale="90000"/>
          </a:bodyPr>
          <a:lstStyle/>
          <a:p>
            <a:pPr algn="ctr"/>
            <a:r>
              <a:rPr lang="en-IN" dirty="0"/>
              <a:t>Gantt chart</a:t>
            </a:r>
          </a:p>
        </p:txBody>
      </p:sp>
      <p:sp>
        <p:nvSpPr>
          <p:cNvPr id="4" name="Content Placeholder 3">
            <a:extLst>
              <a:ext uri="{FF2B5EF4-FFF2-40B4-BE49-F238E27FC236}">
                <a16:creationId xmlns:a16="http://schemas.microsoft.com/office/drawing/2014/main" id="{393CEE49-F800-7DB1-858B-774B3BECBC04}"/>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CBEE7A0-5895-8E32-9837-55F6316B4AF1}"/>
              </a:ext>
            </a:extLst>
          </p:cNvPr>
          <p:cNvPicPr>
            <a:picLocks noChangeAspect="1"/>
          </p:cNvPicPr>
          <p:nvPr/>
        </p:nvPicPr>
        <p:blipFill>
          <a:blip r:embed="rId2"/>
          <a:stretch>
            <a:fillRect/>
          </a:stretch>
        </p:blipFill>
        <p:spPr>
          <a:xfrm>
            <a:off x="805070" y="375811"/>
            <a:ext cx="10545417" cy="6106377"/>
          </a:xfrm>
          <a:prstGeom prst="rect">
            <a:avLst/>
          </a:prstGeom>
        </p:spPr>
      </p:pic>
    </p:spTree>
    <p:extLst>
      <p:ext uri="{BB962C8B-B14F-4D97-AF65-F5344CB8AC3E}">
        <p14:creationId xmlns:p14="http://schemas.microsoft.com/office/powerpoint/2010/main" val="191849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2CE7-8A2B-A19F-A432-A48D4DC123E7}"/>
              </a:ext>
            </a:extLst>
          </p:cNvPr>
          <p:cNvSpPr>
            <a:spLocks noGrp="1"/>
          </p:cNvSpPr>
          <p:nvPr>
            <p:ph type="title"/>
          </p:nvPr>
        </p:nvSpPr>
        <p:spPr/>
        <p:txBody>
          <a:bodyPr/>
          <a:lstStyle/>
          <a:p>
            <a:pPr algn="ctr"/>
            <a:r>
              <a:rPr lang="en-IN" dirty="0"/>
              <a:t>outcome</a:t>
            </a:r>
          </a:p>
        </p:txBody>
      </p:sp>
      <p:sp>
        <p:nvSpPr>
          <p:cNvPr id="3" name="Content Placeholder 2">
            <a:extLst>
              <a:ext uri="{FF2B5EF4-FFF2-40B4-BE49-F238E27FC236}">
                <a16:creationId xmlns:a16="http://schemas.microsoft.com/office/drawing/2014/main" id="{3413B66B-C904-0AC8-93BB-04D75BF8DE69}"/>
              </a:ext>
            </a:extLst>
          </p:cNvPr>
          <p:cNvSpPr>
            <a:spLocks noGrp="1"/>
          </p:cNvSpPr>
          <p:nvPr>
            <p:ph idx="1"/>
          </p:nvPr>
        </p:nvSpPr>
        <p:spPr/>
        <p:txBody>
          <a:bodyPr/>
          <a:lstStyle/>
          <a:p>
            <a:pPr marL="0" indent="0" algn="just">
              <a:buNone/>
            </a:pPr>
            <a:r>
              <a:rPr lang="en-US" dirty="0"/>
              <a:t>A Website providing easy and on time services to the Buyer and making it really efficient to the seller to manage and keep proper records of the orders and transactions made on a daily basis.</a:t>
            </a:r>
            <a:endParaRPr lang="en-IN" dirty="0"/>
          </a:p>
        </p:txBody>
      </p:sp>
    </p:spTree>
    <p:extLst>
      <p:ext uri="{BB962C8B-B14F-4D97-AF65-F5344CB8AC3E}">
        <p14:creationId xmlns:p14="http://schemas.microsoft.com/office/powerpoint/2010/main" val="3123112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218</TotalTime>
  <Words>395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Symbol</vt:lpstr>
      <vt:lpstr>Tw Cen MT</vt:lpstr>
      <vt:lpstr>Tw Cen MT (body)</vt:lpstr>
      <vt:lpstr>Circuit</vt:lpstr>
      <vt:lpstr>     E SHOPPER</vt:lpstr>
      <vt:lpstr>Introduction</vt:lpstr>
      <vt:lpstr>Technologies used</vt:lpstr>
      <vt:lpstr>Modules Description</vt:lpstr>
      <vt:lpstr>Hardware requirements </vt:lpstr>
      <vt:lpstr>Software requirements</vt:lpstr>
      <vt:lpstr>benefits</vt:lpstr>
      <vt:lpstr>Gantt chart</vt:lpstr>
      <vt:lpstr>outcome</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Website</dc:title>
  <dc:creator>Atif Ali</dc:creator>
  <cp:lastModifiedBy>mirza laraib</cp:lastModifiedBy>
  <cp:revision>42</cp:revision>
  <dcterms:created xsi:type="dcterms:W3CDTF">2022-09-09T11:13:22Z</dcterms:created>
  <dcterms:modified xsi:type="dcterms:W3CDTF">2023-05-31T11:35:45Z</dcterms:modified>
</cp:coreProperties>
</file>