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9" d="100"/>
          <a:sy n="89" d="100"/>
        </p:scale>
        <p:origin x="466" y="72"/>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2F50DD-2EFD-42DA-93E2-5F130343E15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3FEAD9D0-E7F5-4D88-B192-C65F22476C8D}">
      <dgm:prSet phldrT="[Text]"/>
      <dgm:spPr/>
      <dgm:t>
        <a:bodyPr/>
        <a:lstStyle/>
        <a:p>
          <a:r>
            <a:rPr lang="en-US" dirty="0" smtClean="0"/>
            <a:t>Sudhanshu Mishra</a:t>
          </a:r>
          <a:endParaRPr lang="en-IN" dirty="0"/>
        </a:p>
      </dgm:t>
    </dgm:pt>
    <dgm:pt modelId="{9ADD8E06-6A4E-4FA7-93EA-E924856D44BA}" type="sibTrans" cxnId="{BFD6C375-D8AD-4236-BA2A-4D0CD06894FF}">
      <dgm:prSet/>
      <dgm:spPr/>
      <dgm:t>
        <a:bodyPr/>
        <a:lstStyle/>
        <a:p>
          <a:endParaRPr lang="en-IN"/>
        </a:p>
      </dgm:t>
    </dgm:pt>
    <dgm:pt modelId="{1719A564-DE8B-451D-A863-B30BC1F82CD8}" type="parTrans" cxnId="{BFD6C375-D8AD-4236-BA2A-4D0CD06894FF}">
      <dgm:prSet/>
      <dgm:spPr/>
      <dgm:t>
        <a:bodyPr/>
        <a:lstStyle/>
        <a:p>
          <a:endParaRPr lang="en-IN"/>
        </a:p>
      </dgm:t>
    </dgm:pt>
    <dgm:pt modelId="{2EFACA51-39D7-477B-A73A-598399B926A5}">
      <dgm:prSet phldrT="[Text]"/>
      <dgm:spPr/>
      <dgm:t>
        <a:bodyPr/>
        <a:lstStyle/>
        <a:p>
          <a:r>
            <a:rPr lang="en-US" dirty="0" smtClean="0"/>
            <a:t>Akshep Yadav</a:t>
          </a:r>
          <a:r>
            <a:rPr lang="en-US" dirty="0" smtClean="0"/>
            <a:t>		</a:t>
          </a:r>
          <a:endParaRPr lang="en-IN" dirty="0"/>
        </a:p>
      </dgm:t>
    </dgm:pt>
    <dgm:pt modelId="{D281F4C9-4258-4FDC-8B15-F0FBCBEDEF82}" type="sibTrans" cxnId="{C20D13CF-066B-4AC6-8D4E-B82F56229CCA}">
      <dgm:prSet/>
      <dgm:spPr/>
      <dgm:t>
        <a:bodyPr/>
        <a:lstStyle/>
        <a:p>
          <a:endParaRPr lang="en-IN"/>
        </a:p>
      </dgm:t>
    </dgm:pt>
    <dgm:pt modelId="{5AF473C3-D3CA-4B0D-848D-54FED32E1030}" type="parTrans" cxnId="{C20D13CF-066B-4AC6-8D4E-B82F56229CCA}">
      <dgm:prSet/>
      <dgm:spPr/>
      <dgm:t>
        <a:bodyPr/>
        <a:lstStyle/>
        <a:p>
          <a:endParaRPr lang="en-IN"/>
        </a:p>
      </dgm:t>
    </dgm:pt>
    <dgm:pt modelId="{279D3849-4754-44B6-B7C9-905A6FF899E0}" type="pres">
      <dgm:prSet presAssocID="{492F50DD-2EFD-42DA-93E2-5F130343E156}" presName="linear" presStyleCnt="0">
        <dgm:presLayoutVars>
          <dgm:dir/>
          <dgm:animLvl val="lvl"/>
          <dgm:resizeHandles val="exact"/>
        </dgm:presLayoutVars>
      </dgm:prSet>
      <dgm:spPr/>
      <dgm:t>
        <a:bodyPr/>
        <a:lstStyle/>
        <a:p>
          <a:endParaRPr lang="en-IN"/>
        </a:p>
      </dgm:t>
    </dgm:pt>
    <dgm:pt modelId="{C53EB3FE-645A-41CA-94C9-CA06D8005522}" type="pres">
      <dgm:prSet presAssocID="{2EFACA51-39D7-477B-A73A-598399B926A5}" presName="parentLin" presStyleCnt="0"/>
      <dgm:spPr/>
    </dgm:pt>
    <dgm:pt modelId="{72701365-1CCD-427C-8232-E7DDB0311A55}" type="pres">
      <dgm:prSet presAssocID="{2EFACA51-39D7-477B-A73A-598399B926A5}" presName="parentLeftMargin" presStyleLbl="node1" presStyleIdx="0" presStyleCnt="2"/>
      <dgm:spPr/>
      <dgm:t>
        <a:bodyPr/>
        <a:lstStyle/>
        <a:p>
          <a:endParaRPr lang="en-IN"/>
        </a:p>
      </dgm:t>
    </dgm:pt>
    <dgm:pt modelId="{53836FE4-0204-4AFA-82F9-87DCC9FA3786}" type="pres">
      <dgm:prSet presAssocID="{2EFACA51-39D7-477B-A73A-598399B926A5}" presName="parentText" presStyleLbl="node1" presStyleIdx="0" presStyleCnt="2">
        <dgm:presLayoutVars>
          <dgm:chMax val="0"/>
          <dgm:bulletEnabled val="1"/>
        </dgm:presLayoutVars>
      </dgm:prSet>
      <dgm:spPr/>
      <dgm:t>
        <a:bodyPr/>
        <a:lstStyle/>
        <a:p>
          <a:endParaRPr lang="en-IN"/>
        </a:p>
      </dgm:t>
    </dgm:pt>
    <dgm:pt modelId="{2358365D-387E-42DC-BBB3-5FD679B25480}" type="pres">
      <dgm:prSet presAssocID="{2EFACA51-39D7-477B-A73A-598399B926A5}" presName="negativeSpace" presStyleCnt="0"/>
      <dgm:spPr/>
    </dgm:pt>
    <dgm:pt modelId="{296974D6-E711-4045-A421-2E8FEF2C5E34}" type="pres">
      <dgm:prSet presAssocID="{2EFACA51-39D7-477B-A73A-598399B926A5}" presName="childText" presStyleLbl="conFgAcc1" presStyleIdx="0" presStyleCnt="2" custLinFactNeighborX="882" custLinFactNeighborY="-18326">
        <dgm:presLayoutVars>
          <dgm:bulletEnabled val="1"/>
        </dgm:presLayoutVars>
      </dgm:prSet>
      <dgm:spPr/>
    </dgm:pt>
    <dgm:pt modelId="{57030723-8CB0-4278-9E2D-5BA9F8430B55}" type="pres">
      <dgm:prSet presAssocID="{D281F4C9-4258-4FDC-8B15-F0FBCBEDEF82}" presName="spaceBetweenRectangles" presStyleCnt="0"/>
      <dgm:spPr/>
    </dgm:pt>
    <dgm:pt modelId="{A0D688E8-5EDB-4AE5-B191-CA58C102C07F}" type="pres">
      <dgm:prSet presAssocID="{3FEAD9D0-E7F5-4D88-B192-C65F22476C8D}" presName="parentLin" presStyleCnt="0"/>
      <dgm:spPr/>
    </dgm:pt>
    <dgm:pt modelId="{A7244BE7-E731-4399-98C5-6D8BB5F1C168}" type="pres">
      <dgm:prSet presAssocID="{3FEAD9D0-E7F5-4D88-B192-C65F22476C8D}" presName="parentLeftMargin" presStyleLbl="node1" presStyleIdx="0" presStyleCnt="2"/>
      <dgm:spPr/>
      <dgm:t>
        <a:bodyPr/>
        <a:lstStyle/>
        <a:p>
          <a:endParaRPr lang="en-IN"/>
        </a:p>
      </dgm:t>
    </dgm:pt>
    <dgm:pt modelId="{761D47B2-5288-4F0B-B32D-DE32F4283ED0}" type="pres">
      <dgm:prSet presAssocID="{3FEAD9D0-E7F5-4D88-B192-C65F22476C8D}" presName="parentText" presStyleLbl="node1" presStyleIdx="1" presStyleCnt="2">
        <dgm:presLayoutVars>
          <dgm:chMax val="0"/>
          <dgm:bulletEnabled val="1"/>
        </dgm:presLayoutVars>
      </dgm:prSet>
      <dgm:spPr/>
      <dgm:t>
        <a:bodyPr/>
        <a:lstStyle/>
        <a:p>
          <a:endParaRPr lang="en-IN"/>
        </a:p>
      </dgm:t>
    </dgm:pt>
    <dgm:pt modelId="{C96015C6-532C-46C6-A222-F7B794473D8C}" type="pres">
      <dgm:prSet presAssocID="{3FEAD9D0-E7F5-4D88-B192-C65F22476C8D}" presName="negativeSpace" presStyleCnt="0"/>
      <dgm:spPr/>
    </dgm:pt>
    <dgm:pt modelId="{93DD5B49-F947-4A8B-8AAF-6FD15CEFBA57}" type="pres">
      <dgm:prSet presAssocID="{3FEAD9D0-E7F5-4D88-B192-C65F22476C8D}" presName="childText" presStyleLbl="conFgAcc1" presStyleIdx="1" presStyleCnt="2">
        <dgm:presLayoutVars>
          <dgm:bulletEnabled val="1"/>
        </dgm:presLayoutVars>
      </dgm:prSet>
      <dgm:spPr/>
    </dgm:pt>
  </dgm:ptLst>
  <dgm:cxnLst>
    <dgm:cxn modelId="{40AE1152-71E8-4E13-9DF5-252EE9AEC418}" type="presOf" srcId="{3FEAD9D0-E7F5-4D88-B192-C65F22476C8D}" destId="{A7244BE7-E731-4399-98C5-6D8BB5F1C168}" srcOrd="0" destOrd="0" presId="urn:microsoft.com/office/officeart/2005/8/layout/list1"/>
    <dgm:cxn modelId="{353D2FAE-B258-46D0-BA06-9956E578F1C0}" type="presOf" srcId="{3FEAD9D0-E7F5-4D88-B192-C65F22476C8D}" destId="{761D47B2-5288-4F0B-B32D-DE32F4283ED0}" srcOrd="1" destOrd="0" presId="urn:microsoft.com/office/officeart/2005/8/layout/list1"/>
    <dgm:cxn modelId="{D4DD6FFE-B44D-4D0C-ACAE-E7D0A917AB3E}" type="presOf" srcId="{492F50DD-2EFD-42DA-93E2-5F130343E156}" destId="{279D3849-4754-44B6-B7C9-905A6FF899E0}" srcOrd="0" destOrd="0" presId="urn:microsoft.com/office/officeart/2005/8/layout/list1"/>
    <dgm:cxn modelId="{5A707DF3-F448-4563-B4E2-25FC55095089}" type="presOf" srcId="{2EFACA51-39D7-477B-A73A-598399B926A5}" destId="{53836FE4-0204-4AFA-82F9-87DCC9FA3786}" srcOrd="1" destOrd="0" presId="urn:microsoft.com/office/officeart/2005/8/layout/list1"/>
    <dgm:cxn modelId="{BFD6C375-D8AD-4236-BA2A-4D0CD06894FF}" srcId="{492F50DD-2EFD-42DA-93E2-5F130343E156}" destId="{3FEAD9D0-E7F5-4D88-B192-C65F22476C8D}" srcOrd="1" destOrd="0" parTransId="{1719A564-DE8B-451D-A863-B30BC1F82CD8}" sibTransId="{9ADD8E06-6A4E-4FA7-93EA-E924856D44BA}"/>
    <dgm:cxn modelId="{CDB40438-890D-4FD7-8CDB-333109C0BAA7}" type="presOf" srcId="{2EFACA51-39D7-477B-A73A-598399B926A5}" destId="{72701365-1CCD-427C-8232-E7DDB0311A55}" srcOrd="0" destOrd="0" presId="urn:microsoft.com/office/officeart/2005/8/layout/list1"/>
    <dgm:cxn modelId="{C20D13CF-066B-4AC6-8D4E-B82F56229CCA}" srcId="{492F50DD-2EFD-42DA-93E2-5F130343E156}" destId="{2EFACA51-39D7-477B-A73A-598399B926A5}" srcOrd="0" destOrd="0" parTransId="{5AF473C3-D3CA-4B0D-848D-54FED32E1030}" sibTransId="{D281F4C9-4258-4FDC-8B15-F0FBCBEDEF82}"/>
    <dgm:cxn modelId="{76675779-ECDA-4877-AB4B-6C3B96CE69EA}" type="presParOf" srcId="{279D3849-4754-44B6-B7C9-905A6FF899E0}" destId="{C53EB3FE-645A-41CA-94C9-CA06D8005522}" srcOrd="0" destOrd="0" presId="urn:microsoft.com/office/officeart/2005/8/layout/list1"/>
    <dgm:cxn modelId="{57788E28-FFFA-4FA0-AE3B-E5D471881E10}" type="presParOf" srcId="{C53EB3FE-645A-41CA-94C9-CA06D8005522}" destId="{72701365-1CCD-427C-8232-E7DDB0311A55}" srcOrd="0" destOrd="0" presId="urn:microsoft.com/office/officeart/2005/8/layout/list1"/>
    <dgm:cxn modelId="{24D3CFAD-FAF5-43F2-8F4B-88680FAEAB3A}" type="presParOf" srcId="{C53EB3FE-645A-41CA-94C9-CA06D8005522}" destId="{53836FE4-0204-4AFA-82F9-87DCC9FA3786}" srcOrd="1" destOrd="0" presId="urn:microsoft.com/office/officeart/2005/8/layout/list1"/>
    <dgm:cxn modelId="{653A4B11-11C8-4CA0-A068-771310507A42}" type="presParOf" srcId="{279D3849-4754-44B6-B7C9-905A6FF899E0}" destId="{2358365D-387E-42DC-BBB3-5FD679B25480}" srcOrd="1" destOrd="0" presId="urn:microsoft.com/office/officeart/2005/8/layout/list1"/>
    <dgm:cxn modelId="{B33599E2-8343-4F5B-909B-9DB9F7F1DE92}" type="presParOf" srcId="{279D3849-4754-44B6-B7C9-905A6FF899E0}" destId="{296974D6-E711-4045-A421-2E8FEF2C5E34}" srcOrd="2" destOrd="0" presId="urn:microsoft.com/office/officeart/2005/8/layout/list1"/>
    <dgm:cxn modelId="{56C4FAF8-A849-4493-B186-5283EEBF63B5}" type="presParOf" srcId="{279D3849-4754-44B6-B7C9-905A6FF899E0}" destId="{57030723-8CB0-4278-9E2D-5BA9F8430B55}" srcOrd="3" destOrd="0" presId="urn:microsoft.com/office/officeart/2005/8/layout/list1"/>
    <dgm:cxn modelId="{27A8D51E-ADDA-42EE-96BA-D17648C762E2}" type="presParOf" srcId="{279D3849-4754-44B6-B7C9-905A6FF899E0}" destId="{A0D688E8-5EDB-4AE5-B191-CA58C102C07F}" srcOrd="4" destOrd="0" presId="urn:microsoft.com/office/officeart/2005/8/layout/list1"/>
    <dgm:cxn modelId="{D7CFFC2B-41E9-48EA-957F-713DCCA47883}" type="presParOf" srcId="{A0D688E8-5EDB-4AE5-B191-CA58C102C07F}" destId="{A7244BE7-E731-4399-98C5-6D8BB5F1C168}" srcOrd="0" destOrd="0" presId="urn:microsoft.com/office/officeart/2005/8/layout/list1"/>
    <dgm:cxn modelId="{2EE1E1AF-9C45-4A63-BF34-D81B5C7D540E}" type="presParOf" srcId="{A0D688E8-5EDB-4AE5-B191-CA58C102C07F}" destId="{761D47B2-5288-4F0B-B32D-DE32F4283ED0}" srcOrd="1" destOrd="0" presId="urn:microsoft.com/office/officeart/2005/8/layout/list1"/>
    <dgm:cxn modelId="{64BACBDF-0BF1-4CF2-83F0-01690E2583AA}" type="presParOf" srcId="{279D3849-4754-44B6-B7C9-905A6FF899E0}" destId="{C96015C6-532C-46C6-A222-F7B794473D8C}" srcOrd="5" destOrd="0" presId="urn:microsoft.com/office/officeart/2005/8/layout/list1"/>
    <dgm:cxn modelId="{03D70762-A8CD-46C9-A13A-C549F271F495}" type="presParOf" srcId="{279D3849-4754-44B6-B7C9-905A6FF899E0}" destId="{93DD5B49-F947-4A8B-8AAF-6FD15CEFBA5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974D6-E711-4045-A421-2E8FEF2C5E34}">
      <dsp:nvSpPr>
        <dsp:cNvPr id="0" name=""/>
        <dsp:cNvSpPr/>
      </dsp:nvSpPr>
      <dsp:spPr>
        <a:xfrm>
          <a:off x="0" y="606532"/>
          <a:ext cx="6280727" cy="110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836FE4-0204-4AFA-82F9-87DCC9FA3786}">
      <dsp:nvSpPr>
        <dsp:cNvPr id="0" name=""/>
        <dsp:cNvSpPr/>
      </dsp:nvSpPr>
      <dsp:spPr>
        <a:xfrm>
          <a:off x="314036" y="635"/>
          <a:ext cx="4396508" cy="1298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78" tIns="0" rIns="166178" bIns="0" numCol="1" spcCol="1270" anchor="ctr" anchorCtr="0">
          <a:noAutofit/>
        </a:bodyPr>
        <a:lstStyle/>
        <a:p>
          <a:pPr lvl="0" algn="l" defTabSz="1955800">
            <a:lnSpc>
              <a:spcPct val="90000"/>
            </a:lnSpc>
            <a:spcBef>
              <a:spcPct val="0"/>
            </a:spcBef>
            <a:spcAft>
              <a:spcPct val="35000"/>
            </a:spcAft>
          </a:pPr>
          <a:r>
            <a:rPr lang="en-US" sz="4400" kern="1200" dirty="0" smtClean="0"/>
            <a:t>Akshep Yadav</a:t>
          </a:r>
          <a:r>
            <a:rPr lang="en-US" sz="4400" kern="1200" dirty="0" smtClean="0"/>
            <a:t>		</a:t>
          </a:r>
          <a:endParaRPr lang="en-IN" sz="4400" kern="1200" dirty="0"/>
        </a:p>
      </dsp:txBody>
      <dsp:txXfrm>
        <a:off x="377442" y="64041"/>
        <a:ext cx="4269696" cy="1172068"/>
      </dsp:txXfrm>
    </dsp:sp>
    <dsp:sp modelId="{93DD5B49-F947-4A8B-8AAF-6FD15CEFBA57}">
      <dsp:nvSpPr>
        <dsp:cNvPr id="0" name=""/>
        <dsp:cNvSpPr/>
      </dsp:nvSpPr>
      <dsp:spPr>
        <a:xfrm>
          <a:off x="0" y="2645915"/>
          <a:ext cx="6280727" cy="110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1D47B2-5288-4F0B-B32D-DE32F4283ED0}">
      <dsp:nvSpPr>
        <dsp:cNvPr id="0" name=""/>
        <dsp:cNvSpPr/>
      </dsp:nvSpPr>
      <dsp:spPr>
        <a:xfrm>
          <a:off x="314036" y="1996475"/>
          <a:ext cx="4396508" cy="1298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78" tIns="0" rIns="166178" bIns="0" numCol="1" spcCol="1270" anchor="ctr" anchorCtr="0">
          <a:noAutofit/>
        </a:bodyPr>
        <a:lstStyle/>
        <a:p>
          <a:pPr lvl="0" algn="l" defTabSz="1955800">
            <a:lnSpc>
              <a:spcPct val="90000"/>
            </a:lnSpc>
            <a:spcBef>
              <a:spcPct val="0"/>
            </a:spcBef>
            <a:spcAft>
              <a:spcPct val="35000"/>
            </a:spcAft>
          </a:pPr>
          <a:r>
            <a:rPr lang="en-US" sz="4400" kern="1200" dirty="0" smtClean="0"/>
            <a:t>Sudhanshu Mishra</a:t>
          </a:r>
          <a:endParaRPr lang="en-IN" sz="4400" kern="1200" dirty="0"/>
        </a:p>
      </dsp:txBody>
      <dsp:txXfrm>
        <a:off x="377442" y="2059881"/>
        <a:ext cx="4269696" cy="11720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8336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2622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24124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1451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4019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10520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0893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8010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0670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7291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082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6/2/2023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885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45075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6/2/2023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3944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674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4081607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298CD5-6C1E-4009-B41F-6DF62E31D3BE}" type="datetimeFigureOut">
              <a:rPr lang="en-US" smtClean="0"/>
              <a:pPr/>
              <a:t>6/2/2023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55049034"/>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 id="2147483976" r:id="rId13"/>
    <p:sldLayoutId id="2147483977" r:id="rId14"/>
    <p:sldLayoutId id="2147483978" r:id="rId15"/>
    <p:sldLayoutId id="21474839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676" y="526211"/>
            <a:ext cx="8014546" cy="2454949"/>
          </a:xfrm>
        </p:spPr>
        <p:txBody>
          <a:bodyPr/>
          <a:lstStyle/>
          <a:p>
            <a:r>
              <a:rPr lang="en-US"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An Acute Eyewear </a:t>
            </a:r>
            <a:endParaRPr lang="en-IN"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240725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Rectangle 3"/>
          <p:cNvSpPr/>
          <p:nvPr/>
        </p:nvSpPr>
        <p:spPr>
          <a:xfrm>
            <a:off x="5082742" y="609600"/>
            <a:ext cx="1953491" cy="914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TEAM</a:t>
            </a:r>
            <a:endParaRPr lang="en-IN" b="1" dirty="0">
              <a:solidFill>
                <a:schemeClr val="bg1"/>
              </a:solidFill>
            </a:endParaRPr>
          </a:p>
        </p:txBody>
      </p:sp>
      <p:graphicFrame>
        <p:nvGraphicFramePr>
          <p:cNvPr id="7" name="Diagram 6"/>
          <p:cNvGraphicFramePr/>
          <p:nvPr>
            <p:extLst>
              <p:ext uri="{D42A27DB-BD31-4B8C-83A1-F6EECF244321}">
                <p14:modId xmlns:p14="http://schemas.microsoft.com/office/powerpoint/2010/main" val="1979727985"/>
              </p:ext>
            </p:extLst>
          </p:nvPr>
        </p:nvGraphicFramePr>
        <p:xfrm>
          <a:off x="1228436" y="2438400"/>
          <a:ext cx="6280727" cy="3755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7865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6942" y="609600"/>
            <a:ext cx="3325091" cy="95596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rPr>
              <a:t>Introduction</a:t>
            </a:r>
            <a:endParaRPr lang="en-IN" b="1" dirty="0">
              <a:solidFill>
                <a:schemeClr val="bg1"/>
              </a:solidFill>
            </a:endParaRPr>
          </a:p>
        </p:txBody>
      </p:sp>
      <p:sp>
        <p:nvSpPr>
          <p:cNvPr id="4" name="TextBox 3"/>
          <p:cNvSpPr txBox="1"/>
          <p:nvPr/>
        </p:nvSpPr>
        <p:spPr>
          <a:xfrm>
            <a:off x="900545" y="2812473"/>
            <a:ext cx="8631382" cy="369332"/>
          </a:xfrm>
          <a:prstGeom prst="rect">
            <a:avLst/>
          </a:prstGeom>
          <a:noFill/>
        </p:spPr>
        <p:txBody>
          <a:bodyPr wrap="square" rtlCol="0">
            <a:spAutoFit/>
          </a:bodyPr>
          <a:lstStyle/>
          <a:p>
            <a:pPr algn="just"/>
            <a:endParaRPr lang="en-IN"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609599" y="2341418"/>
            <a:ext cx="8617528" cy="42533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400" dirty="0" smtClean="0"/>
              <a:t>	Welcome </a:t>
            </a:r>
            <a:r>
              <a:rPr lang="en-US" sz="1400" dirty="0"/>
              <a:t>to our An Acute Eyewear, where convenience meets style! We are thrilled to provide you with a seamless and enjoyable shopping experience for all your eyewear needs. Whether you're looking for prescription glasses, sunglasses, or contact lenses, our website is your one-stop destination for fashionable eyewear that enhances your vision and complements your unique style. At our online optical store, we understand the importance of both functionality and fashion when it comes to eyewear. That's why we have curated a wide range of </a:t>
            </a:r>
            <a:r>
              <a:rPr lang="en-US" sz="1400" dirty="0" smtClean="0"/>
              <a:t>high-quality </a:t>
            </a:r>
            <a:r>
              <a:rPr lang="en-US" sz="1400" dirty="0"/>
              <a:t>products from renowned brands, ensuring that you have access to the latest trends and timeless classics. With our extensive collection, you'll find the perfect pair of glasses or sunglasses that not only correct your vision but also express your personal style. Shopping with us is easy and convenient. Our user-friendly website allows you to browse through various categories, filter options, and compare products, making it simple to find exactly what you're looking </a:t>
            </a:r>
            <a:r>
              <a:rPr lang="en-US" sz="1400" dirty="0" err="1" smtClean="0"/>
              <a:t>forword</a:t>
            </a:r>
            <a:r>
              <a:rPr lang="en-US" sz="1400" dirty="0" smtClean="0"/>
              <a:t>. </a:t>
            </a:r>
            <a:r>
              <a:rPr lang="en-US" sz="1400" dirty="0"/>
              <a:t>Additionally, our detailed product descriptions and images provide you with all the necessary information to make an informed decision. When it comes to affordability, we believe that everyone deserves access to quality eyewear without breaking the bank. That's why we offer competitive prices and regular discounts, making our online optical store an attractive option for </a:t>
            </a:r>
            <a:r>
              <a:rPr lang="en-US" sz="1400" dirty="0" smtClean="0"/>
              <a:t>budget conscious </a:t>
            </a:r>
            <a:r>
              <a:rPr lang="en-US" sz="1400" dirty="0"/>
              <a:t>shoppers. We also provide secure payment options, ensuring that your transactions are protected. </a:t>
            </a:r>
          </a:p>
        </p:txBody>
      </p:sp>
    </p:spTree>
    <p:extLst>
      <p:ext uri="{BB962C8B-B14F-4D97-AF65-F5344CB8AC3E}">
        <p14:creationId xmlns:p14="http://schemas.microsoft.com/office/powerpoint/2010/main" val="4025858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3637" y="443346"/>
            <a:ext cx="4992688" cy="103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rPr>
              <a:t>Project Objective</a:t>
            </a:r>
            <a:endParaRPr lang="en-IN" sz="3600" b="1" dirty="0">
              <a:solidFill>
                <a:schemeClr val="bg1"/>
              </a:solidFill>
            </a:endParaRPr>
          </a:p>
        </p:txBody>
      </p:sp>
      <p:sp>
        <p:nvSpPr>
          <p:cNvPr id="8" name="Rectangle 7"/>
          <p:cNvSpPr/>
          <p:nvPr/>
        </p:nvSpPr>
        <p:spPr>
          <a:xfrm>
            <a:off x="1664898" y="1690777"/>
            <a:ext cx="7479102" cy="5047536"/>
          </a:xfrm>
          <a:prstGeom prst="rect">
            <a:avLst/>
          </a:prstGeom>
        </p:spPr>
        <p:txBody>
          <a:bodyPr wrap="square">
            <a:spAutoFit/>
          </a:bodyPr>
          <a:lstStyle/>
          <a:p>
            <a:pPr lvl="0" algn="just" defTabSz="914400" eaLnBrk="0" fontAlgn="base" hangingPunct="0">
              <a:spcBef>
                <a:spcPct val="0"/>
              </a:spcBef>
              <a:spcAft>
                <a:spcPct val="0"/>
              </a:spcAft>
            </a:pPr>
            <a:r>
              <a:rPr lang="en-US" altLang="en-US" sz="1400" dirty="0" smtClean="0">
                <a:solidFill>
                  <a:srgbClr val="000000"/>
                </a:solidFill>
                <a:latin typeface="Söhne"/>
              </a:rPr>
              <a:t>	The </a:t>
            </a:r>
            <a:r>
              <a:rPr lang="en-US" altLang="en-US" sz="1400" dirty="0">
                <a:solidFill>
                  <a:srgbClr val="000000"/>
                </a:solidFill>
                <a:latin typeface="Söhne"/>
              </a:rPr>
              <a:t>project objectives of an optical shop website can vary depending on the specific goals of the business. However, here are some common objectives that an optical shop website might aim to </a:t>
            </a:r>
            <a:r>
              <a:rPr lang="en-US" altLang="en-US" sz="1400" dirty="0" smtClean="0">
                <a:solidFill>
                  <a:srgbClr val="000000"/>
                </a:solidFill>
                <a:latin typeface="Söhne"/>
              </a:rPr>
              <a:t>achieve</a:t>
            </a:r>
            <a:r>
              <a:rPr lang="en-US" altLang="en-US" sz="1400" dirty="0">
                <a:solidFill>
                  <a:srgbClr val="000000"/>
                </a:solidFill>
                <a:latin typeface="Söhne"/>
              </a:rPr>
              <a:t>.</a:t>
            </a:r>
            <a:endParaRPr lang="en-US" altLang="en-US" sz="1400" dirty="0" smtClean="0">
              <a:solidFill>
                <a:srgbClr val="000000"/>
              </a:solidFill>
              <a:latin typeface="Söhne"/>
            </a:endParaRPr>
          </a:p>
          <a:p>
            <a:pPr lvl="0" algn="just" defTabSz="914400" eaLnBrk="0" fontAlgn="base" hangingPunct="0">
              <a:spcBef>
                <a:spcPct val="0"/>
              </a:spcBef>
              <a:spcAft>
                <a:spcPct val="0"/>
              </a:spcAft>
            </a:pPr>
            <a:endParaRPr lang="en-US" altLang="en-US" sz="1400" dirty="0">
              <a:solidFill>
                <a:srgbClr val="000000"/>
              </a:solidFill>
              <a:latin typeface="Söhne"/>
            </a:endParaRPr>
          </a:p>
          <a:p>
            <a:pPr marL="285750" lvl="0" indent="-285750" algn="just" defTabSz="914400" eaLnBrk="0" fontAlgn="base" hangingPunct="0">
              <a:spcBef>
                <a:spcPct val="0"/>
              </a:spcBef>
              <a:spcAft>
                <a:spcPct val="0"/>
              </a:spcAft>
              <a:buFont typeface="Wingdings" panose="05000000000000000000" pitchFamily="2" charset="2"/>
              <a:buChar char="Ø"/>
            </a:pPr>
            <a:r>
              <a:rPr lang="en-US" altLang="en-US" sz="1400" b="1" dirty="0">
                <a:solidFill>
                  <a:srgbClr val="000000"/>
                </a:solidFill>
                <a:latin typeface="Söhne"/>
              </a:rPr>
              <a:t>Increase online visibility</a:t>
            </a:r>
            <a:r>
              <a:rPr lang="en-US" altLang="en-US" sz="1400" dirty="0">
                <a:solidFill>
                  <a:srgbClr val="000000"/>
                </a:solidFill>
                <a:latin typeface="Söhne"/>
              </a:rPr>
              <a:t>: The website should aim to improve the online presence of the optical shop, making it easier for potential customers to find and discover the business through search engines, social media, and other online channels</a:t>
            </a:r>
            <a:r>
              <a:rPr lang="en-US" altLang="en-US" sz="1400" dirty="0" smtClean="0">
                <a:solidFill>
                  <a:srgbClr val="000000"/>
                </a:solidFill>
                <a:latin typeface="Söhne"/>
              </a:rPr>
              <a:t>.</a:t>
            </a:r>
          </a:p>
          <a:p>
            <a:pPr marL="285750" lvl="0" indent="-285750" algn="just" defTabSz="914400" eaLnBrk="0" fontAlgn="base" hangingPunct="0">
              <a:spcBef>
                <a:spcPct val="0"/>
              </a:spcBef>
              <a:spcAft>
                <a:spcPct val="0"/>
              </a:spcAft>
              <a:buFont typeface="Wingdings" panose="05000000000000000000" pitchFamily="2" charset="2"/>
              <a:buChar char="Ø"/>
            </a:pPr>
            <a:endParaRPr lang="en-US" altLang="en-US" sz="1400" dirty="0">
              <a:solidFill>
                <a:srgbClr val="000000"/>
              </a:solidFill>
              <a:latin typeface="Söhne"/>
            </a:endParaRPr>
          </a:p>
          <a:p>
            <a:pPr marL="285750" lvl="0" indent="-285750" algn="just" defTabSz="914400" eaLnBrk="0" fontAlgn="base" hangingPunct="0">
              <a:spcBef>
                <a:spcPct val="0"/>
              </a:spcBef>
              <a:spcAft>
                <a:spcPct val="0"/>
              </a:spcAft>
              <a:buFont typeface="Wingdings" panose="05000000000000000000" pitchFamily="2" charset="2"/>
              <a:buChar char="Ø"/>
            </a:pPr>
            <a:r>
              <a:rPr lang="en-US" altLang="en-US" sz="1400" b="1" dirty="0">
                <a:solidFill>
                  <a:srgbClr val="000000"/>
                </a:solidFill>
                <a:latin typeface="Söhne"/>
              </a:rPr>
              <a:t>Expand customer reach</a:t>
            </a:r>
            <a:r>
              <a:rPr lang="en-US" altLang="en-US" sz="1400" dirty="0">
                <a:solidFill>
                  <a:srgbClr val="000000"/>
                </a:solidFill>
                <a:latin typeface="Söhne"/>
              </a:rPr>
              <a:t>: The website should target a broader audience, reaching customers beyond the physical location of the shop. This can help attract new customers from different geographic areas and demographics</a:t>
            </a:r>
            <a:r>
              <a:rPr lang="en-US" altLang="en-US" sz="1400" dirty="0" smtClean="0">
                <a:solidFill>
                  <a:srgbClr val="000000"/>
                </a:solidFill>
                <a:latin typeface="Söhne"/>
              </a:rPr>
              <a:t>.</a:t>
            </a:r>
          </a:p>
          <a:p>
            <a:pPr marL="285750" lvl="0" indent="-285750" algn="just" defTabSz="914400" eaLnBrk="0" fontAlgn="base" hangingPunct="0">
              <a:spcBef>
                <a:spcPct val="0"/>
              </a:spcBef>
              <a:spcAft>
                <a:spcPct val="0"/>
              </a:spcAft>
              <a:buFont typeface="Wingdings" panose="05000000000000000000" pitchFamily="2" charset="2"/>
              <a:buChar char="Ø"/>
            </a:pPr>
            <a:endParaRPr lang="en-US" altLang="en-US" sz="1400" dirty="0">
              <a:solidFill>
                <a:srgbClr val="000000"/>
              </a:solidFill>
              <a:latin typeface="Söhne"/>
            </a:endParaRPr>
          </a:p>
          <a:p>
            <a:pPr marL="285750" lvl="0" indent="-285750" algn="just" defTabSz="914400" eaLnBrk="0" fontAlgn="base" hangingPunct="0">
              <a:spcBef>
                <a:spcPct val="0"/>
              </a:spcBef>
              <a:spcAft>
                <a:spcPct val="0"/>
              </a:spcAft>
              <a:buFont typeface="Wingdings" panose="05000000000000000000" pitchFamily="2" charset="2"/>
              <a:buChar char="Ø"/>
            </a:pPr>
            <a:r>
              <a:rPr lang="en-US" altLang="en-US" sz="1400" b="1" dirty="0">
                <a:solidFill>
                  <a:srgbClr val="000000"/>
                </a:solidFill>
                <a:latin typeface="Söhne"/>
              </a:rPr>
              <a:t>Showcase products and services</a:t>
            </a:r>
            <a:r>
              <a:rPr lang="en-US" altLang="en-US" sz="1400" dirty="0">
                <a:solidFill>
                  <a:srgbClr val="000000"/>
                </a:solidFill>
                <a:latin typeface="Söhne"/>
              </a:rPr>
              <a:t>: The website should effectively showcase the range of eyewear products and services offered by the optical shop. It should provide detailed information about different types of eyewear, lens options, eye care services, and any special promotions or discounts available</a:t>
            </a:r>
            <a:r>
              <a:rPr lang="en-US" altLang="en-US" sz="1400" dirty="0" smtClean="0">
                <a:solidFill>
                  <a:srgbClr val="000000"/>
                </a:solidFill>
                <a:latin typeface="Söhne"/>
              </a:rPr>
              <a:t>.</a:t>
            </a:r>
          </a:p>
          <a:p>
            <a:pPr marL="285750" lvl="0" indent="-285750" algn="just" defTabSz="914400" eaLnBrk="0" fontAlgn="base" hangingPunct="0">
              <a:spcBef>
                <a:spcPct val="0"/>
              </a:spcBef>
              <a:spcAft>
                <a:spcPct val="0"/>
              </a:spcAft>
              <a:buFont typeface="Wingdings" panose="05000000000000000000" pitchFamily="2" charset="2"/>
              <a:buChar char="Ø"/>
            </a:pPr>
            <a:endParaRPr lang="en-US" altLang="en-US" sz="1400" dirty="0">
              <a:solidFill>
                <a:srgbClr val="000000"/>
              </a:solidFill>
              <a:latin typeface="Söhne"/>
            </a:endParaRPr>
          </a:p>
          <a:p>
            <a:pPr marL="285750" lvl="0" indent="-285750" algn="just" defTabSz="914400" eaLnBrk="0" fontAlgn="base" hangingPunct="0">
              <a:spcBef>
                <a:spcPct val="0"/>
              </a:spcBef>
              <a:spcAft>
                <a:spcPct val="0"/>
              </a:spcAft>
              <a:buFont typeface="Wingdings" panose="05000000000000000000" pitchFamily="2" charset="2"/>
              <a:buChar char="Ø"/>
            </a:pPr>
            <a:r>
              <a:rPr lang="en-US" altLang="en-US" sz="1400" b="1" dirty="0">
                <a:solidFill>
                  <a:srgbClr val="000000"/>
                </a:solidFill>
                <a:latin typeface="Söhne"/>
              </a:rPr>
              <a:t>Improve customer experience</a:t>
            </a:r>
            <a:r>
              <a:rPr lang="en-US" altLang="en-US" sz="1400" dirty="0">
                <a:solidFill>
                  <a:srgbClr val="000000"/>
                </a:solidFill>
                <a:latin typeface="Söhne"/>
              </a:rPr>
              <a:t>: The website should enhance the overall customer experience by providing a user-friendly interface, easy navigation, and relevant information. It should also offer features such as product filters, virtual try-on, and a seamless online ordering process to make it convenient for customers to find and purchase eyewear.</a:t>
            </a:r>
          </a:p>
          <a:p>
            <a:pPr lvl="0" algn="just" defTabSz="914400" eaLnBrk="0" fontAlgn="base" hangingPunct="0">
              <a:spcBef>
                <a:spcPct val="0"/>
              </a:spcBef>
              <a:spcAft>
                <a:spcPct val="0"/>
              </a:spcAft>
            </a:pPr>
            <a:endParaRPr lang="en-US" altLang="en-US" sz="1400" dirty="0">
              <a:latin typeface="Arial" panose="020B0604020202020204" pitchFamily="34" charset="0"/>
            </a:endParaRPr>
          </a:p>
        </p:txBody>
      </p:sp>
    </p:spTree>
    <p:extLst>
      <p:ext uri="{BB962C8B-B14F-4D97-AF65-F5344CB8AC3E}">
        <p14:creationId xmlns:p14="http://schemas.microsoft.com/office/powerpoint/2010/main" val="423444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4836" y="498763"/>
            <a:ext cx="7924800" cy="1302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bg1"/>
                </a:solidFill>
              </a:rPr>
              <a:t>HARDWARE &amp; SOFTWARE REQUIREMENTS</a:t>
            </a:r>
          </a:p>
        </p:txBody>
      </p:sp>
      <p:sp>
        <p:nvSpPr>
          <p:cNvPr id="4" name="Rectangle 3"/>
          <p:cNvSpPr/>
          <p:nvPr/>
        </p:nvSpPr>
        <p:spPr>
          <a:xfrm>
            <a:off x="1163781" y="2759746"/>
            <a:ext cx="7938655" cy="313932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software environment used for developing the application is: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smtClean="0">
                <a:latin typeface="Times New Roman" panose="02020603050405020304" pitchFamily="18" charset="0"/>
                <a:cs typeface="Times New Roman" panose="02020603050405020304" pitchFamily="18" charset="0"/>
              </a:rPr>
              <a:t>Operating </a:t>
            </a:r>
            <a:r>
              <a:rPr lang="en-US" dirty="0">
                <a:latin typeface="Times New Roman" panose="02020603050405020304" pitchFamily="18" charset="0"/>
                <a:cs typeface="Times New Roman" panose="02020603050405020304" pitchFamily="18" charset="0"/>
              </a:rPr>
              <a:t>System – Windows </a:t>
            </a:r>
            <a:endParaRPr lang="en-US" dirty="0" smtClean="0">
              <a:latin typeface="Times New Roman" panose="02020603050405020304" pitchFamily="18" charset="0"/>
              <a:cs typeface="Times New Roman" panose="02020603050405020304" pitchFamily="18" charset="0"/>
            </a:endParaRPr>
          </a:p>
          <a:p>
            <a:pPr marL="342900" indent="-342900">
              <a:buAutoNum type="arabicPeriod"/>
            </a:pPr>
            <a:r>
              <a:rPr lang="en-US" dirty="0" smtClean="0">
                <a:latin typeface="Times New Roman" panose="02020603050405020304" pitchFamily="18" charset="0"/>
                <a:cs typeface="Times New Roman" panose="02020603050405020304" pitchFamily="18" charset="0"/>
              </a:rPr>
              <a:t>Code </a:t>
            </a:r>
            <a:r>
              <a:rPr lang="en-US" dirty="0">
                <a:latin typeface="Times New Roman" panose="02020603050405020304" pitchFamily="18" charset="0"/>
                <a:cs typeface="Times New Roman" panose="02020603050405020304" pitchFamily="18" charset="0"/>
              </a:rPr>
              <a:t>editor – Microsoft Visual Studio Code </a:t>
            </a:r>
            <a:endParaRPr lang="en-US" dirty="0" smtClean="0">
              <a:latin typeface="Times New Roman" panose="02020603050405020304" pitchFamily="18" charset="0"/>
              <a:cs typeface="Times New Roman" panose="02020603050405020304" pitchFamily="18" charset="0"/>
            </a:endParaRPr>
          </a:p>
          <a:p>
            <a:pPr marL="342900" indent="-342900">
              <a:buAutoNum type="arabicPeriod"/>
            </a:pP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Hardware </a:t>
            </a:r>
            <a:r>
              <a:rPr lang="en-US" dirty="0">
                <a:latin typeface="Times New Roman" panose="02020603050405020304" pitchFamily="18" charset="0"/>
                <a:cs typeface="Times New Roman" panose="02020603050405020304" pitchFamily="18" charset="0"/>
              </a:rPr>
              <a:t>components required for installing all the required software environment and tools are: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smtClean="0">
                <a:latin typeface="Times New Roman" panose="02020603050405020304" pitchFamily="18" charset="0"/>
                <a:cs typeface="Times New Roman" panose="02020603050405020304" pitchFamily="18" charset="0"/>
              </a:rPr>
              <a:t>Processor </a:t>
            </a:r>
            <a:r>
              <a:rPr lang="en-US" dirty="0">
                <a:latin typeface="Times New Roman" panose="02020603050405020304" pitchFamily="18" charset="0"/>
                <a:cs typeface="Times New Roman" panose="02020603050405020304" pitchFamily="18" charset="0"/>
              </a:rPr>
              <a:t>– Intel i3 5th generation or </a:t>
            </a:r>
            <a:r>
              <a:rPr lang="en-US" dirty="0" smtClean="0">
                <a:latin typeface="Times New Roman" panose="02020603050405020304" pitchFamily="18" charset="0"/>
                <a:cs typeface="Times New Roman" panose="02020603050405020304" pitchFamily="18" charset="0"/>
              </a:rPr>
              <a:t>higher</a:t>
            </a:r>
          </a:p>
          <a:p>
            <a:pPr marL="342900" indent="-342900">
              <a:buAutoNum type="arabicPeriod"/>
            </a:pPr>
            <a:r>
              <a:rPr lang="en-US" dirty="0" smtClean="0">
                <a:latin typeface="Times New Roman" panose="02020603050405020304" pitchFamily="18" charset="0"/>
                <a:cs typeface="Times New Roman" panose="02020603050405020304" pitchFamily="18" charset="0"/>
              </a:rPr>
              <a:t>RAM </a:t>
            </a:r>
            <a:r>
              <a:rPr lang="en-US" dirty="0">
                <a:latin typeface="Times New Roman" panose="02020603050405020304" pitchFamily="18" charset="0"/>
                <a:cs typeface="Times New Roman" panose="02020603050405020304" pitchFamily="18" charset="0"/>
              </a:rPr>
              <a:t>– Minimum 4 GB, recommended 8 GB </a:t>
            </a:r>
            <a:endParaRPr lang="en-US" dirty="0" smtClean="0">
              <a:latin typeface="Times New Roman" panose="02020603050405020304" pitchFamily="18" charset="0"/>
              <a:cs typeface="Times New Roman" panose="02020603050405020304" pitchFamily="18" charset="0"/>
            </a:endParaRPr>
          </a:p>
          <a:p>
            <a:pPr marL="342900" indent="-342900">
              <a:buAutoNum type="arabicPeriod"/>
            </a:pPr>
            <a:r>
              <a:rPr lang="en-US" dirty="0" smtClean="0">
                <a:latin typeface="Times New Roman" panose="02020603050405020304" pitchFamily="18" charset="0"/>
                <a:cs typeface="Times New Roman" panose="02020603050405020304" pitchFamily="18" charset="0"/>
              </a:rPr>
              <a:t>Space </a:t>
            </a:r>
            <a:r>
              <a:rPr lang="en-US" dirty="0">
                <a:latin typeface="Times New Roman" panose="02020603050405020304" pitchFamily="18" charset="0"/>
                <a:cs typeface="Times New Roman" panose="02020603050405020304" pitchFamily="18" charset="0"/>
              </a:rPr>
              <a:t>- Minimum 5 GB of free disk space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996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5090" y="429491"/>
            <a:ext cx="5195455" cy="1163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Project Outcome</a:t>
            </a:r>
            <a:endParaRPr lang="en-IN" sz="3600" dirty="0"/>
          </a:p>
        </p:txBody>
      </p:sp>
      <p:sp>
        <p:nvSpPr>
          <p:cNvPr id="3" name="TextBox 2"/>
          <p:cNvSpPr txBox="1"/>
          <p:nvPr/>
        </p:nvSpPr>
        <p:spPr>
          <a:xfrm>
            <a:off x="526212" y="1777042"/>
            <a:ext cx="8543549" cy="4401205"/>
          </a:xfrm>
          <a:prstGeom prst="rect">
            <a:avLst/>
          </a:prstGeom>
          <a:noFill/>
        </p:spPr>
        <p:txBody>
          <a:bodyPr wrap="square" rtlCol="0">
            <a:spAutoFit/>
          </a:bodyPr>
          <a:lstStyle/>
          <a:p>
            <a:pPr algn="just"/>
            <a:r>
              <a:rPr lang="en-US" sz="1400" dirty="0" smtClean="0">
                <a:latin typeface="Times New Roman" panose="02020603050405020304" pitchFamily="18" charset="0"/>
                <a:cs typeface="Times New Roman" panose="02020603050405020304" pitchFamily="18" charset="0"/>
              </a:rPr>
              <a:t>	The </a:t>
            </a:r>
            <a:r>
              <a:rPr lang="en-US" sz="1400" dirty="0">
                <a:latin typeface="Times New Roman" panose="02020603050405020304" pitchFamily="18" charset="0"/>
                <a:cs typeface="Times New Roman" panose="02020603050405020304" pitchFamily="18" charset="0"/>
              </a:rPr>
              <a:t>project outcome of an optical shop website would typically involve the successful development and implementation of a functional and visually appealing online platform that caters to the needs of the optical shop's customers. Here are some key aspects that would contribute to a favorable project outcome.</a:t>
            </a:r>
          </a:p>
          <a:p>
            <a:pPr algn="just"/>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User-friendly interface</a:t>
            </a:r>
            <a:r>
              <a:rPr lang="en-US" sz="1400" dirty="0">
                <a:latin typeface="Times New Roman" panose="02020603050405020304" pitchFamily="18" charset="0"/>
                <a:cs typeface="Times New Roman" panose="02020603050405020304" pitchFamily="18" charset="0"/>
              </a:rPr>
              <a:t>: The website should have a well-designed and intuitive user interface, allowing visitors to easily navigate through the various sections, browse products, and access information about the shop's services.</a:t>
            </a:r>
          </a:p>
          <a:p>
            <a:pPr marL="285750" indent="-285750" algn="just">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Responsive design</a:t>
            </a:r>
            <a:r>
              <a:rPr lang="en-US" sz="1400" dirty="0">
                <a:latin typeface="Times New Roman" panose="02020603050405020304" pitchFamily="18" charset="0"/>
                <a:cs typeface="Times New Roman" panose="02020603050405020304" pitchFamily="18" charset="0"/>
              </a:rPr>
              <a:t>: The website should be responsive, meaning it should adapt to different screen sizes and devices, ensuring a seamless browsing experience for users accessing the site from desktop computers, laptops, tablets, and smartphones.</a:t>
            </a:r>
          </a:p>
          <a:p>
            <a:pPr marL="285750" indent="-285750" algn="just">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Product catalog</a:t>
            </a:r>
            <a:r>
              <a:rPr lang="en-US" sz="1400" dirty="0">
                <a:latin typeface="Times New Roman" panose="02020603050405020304" pitchFamily="18" charset="0"/>
                <a:cs typeface="Times New Roman" panose="02020603050405020304" pitchFamily="18" charset="0"/>
              </a:rPr>
              <a:t>: The website should feature an extensive catalog of eyewear products, including eyeglasses, sunglasses, contact lenses, and related accessories. Each product should have clear and detailed descriptions, high-quality images, and possibly customer reviews to aid in the purchasing decision.</a:t>
            </a:r>
          </a:p>
          <a:p>
            <a:pPr marL="285750" indent="-285750" algn="just">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Online ordering and payment</a:t>
            </a:r>
            <a:r>
              <a:rPr lang="en-US" sz="1400" dirty="0">
                <a:latin typeface="Times New Roman" panose="02020603050405020304" pitchFamily="18" charset="0"/>
                <a:cs typeface="Times New Roman" panose="02020603050405020304" pitchFamily="18" charset="0"/>
              </a:rPr>
              <a:t>: Customers should be able to select products, add them to their shopping cart, and proceed to a secure checkout process. The website should support various payment options, such as credit cards, PayPal, or other popular payment gateways</a:t>
            </a:r>
          </a:p>
          <a:p>
            <a:pPr algn="just"/>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933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549237"/>
            <a:ext cx="8285018" cy="3046988"/>
          </a:xfrm>
          <a:prstGeom prst="rect">
            <a:avLst/>
          </a:prstGeom>
          <a:noFill/>
        </p:spPr>
        <p:txBody>
          <a:bodyPr wrap="square" rtlCol="0">
            <a:spAutoFit/>
          </a:bodyPr>
          <a:lstStyle/>
          <a:p>
            <a:pPr algn="just"/>
            <a:r>
              <a:rPr lang="en-US" sz="1600" dirty="0" smtClean="0"/>
              <a:t>	In </a:t>
            </a:r>
            <a:r>
              <a:rPr lang="en-US" sz="1600" dirty="0"/>
              <a:t>conclusion, the successful implementation of an optical shop website can have several positive outcomes for the business. By focusing on key project objectives such as increasing online visibility, expanding customer reach, showcasing products and services, improving customer experience, and driving online sales, the optical shop can establish a strong online presence and effectively cater to the needs of its customers</a:t>
            </a:r>
            <a:r>
              <a:rPr lang="en-US" sz="1600" dirty="0" smtClean="0"/>
              <a:t>.</a:t>
            </a:r>
          </a:p>
          <a:p>
            <a:pPr algn="just"/>
            <a:endParaRPr lang="en-US" sz="1600" dirty="0"/>
          </a:p>
          <a:p>
            <a:pPr algn="just"/>
            <a:r>
              <a:rPr lang="en-US" sz="1600" dirty="0"/>
              <a:t>A well-designed website with a user-friendly interface and responsive design can attract and engage a broader audience, allowing the optical shop to reach customers beyond its physical location. By showcasing a comprehensive catalog of eyewear products, providing detailed information, and incorporating features like virtual try-on, the website can enhance the customer experience and help potential buyers make informed purchasing decisions.</a:t>
            </a:r>
          </a:p>
        </p:txBody>
      </p:sp>
      <p:sp>
        <p:nvSpPr>
          <p:cNvPr id="3" name="Rectangle 2"/>
          <p:cNvSpPr/>
          <p:nvPr/>
        </p:nvSpPr>
        <p:spPr>
          <a:xfrm>
            <a:off x="3491345" y="498763"/>
            <a:ext cx="4696691" cy="1011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Conclusion</a:t>
            </a:r>
            <a:endParaRPr lang="en-IN" sz="3600" dirty="0"/>
          </a:p>
        </p:txBody>
      </p:sp>
    </p:spTree>
    <p:extLst>
      <p:ext uri="{BB962C8B-B14F-4D97-AF65-F5344CB8AC3E}">
        <p14:creationId xmlns:p14="http://schemas.microsoft.com/office/powerpoint/2010/main" val="1773044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9963" y="1831261"/>
            <a:ext cx="6733310" cy="2616047"/>
          </a:xfrm>
          <a:prstGeom prst="rect">
            <a:avLst/>
          </a:prstGeom>
          <a:noFill/>
        </p:spPr>
        <p:txBody>
          <a:bodyPr wrap="none" lIns="91440" tIns="45720" rIns="91440" bIns="45720">
            <a:prstTxWarp prst="textChevron">
              <a:avLst/>
            </a:prstTxWarp>
            <a:spAutoFit/>
          </a:bodyPr>
          <a:lstStyle/>
          <a:p>
            <a:pPr algn="ctr"/>
            <a:r>
              <a:rPr lang="en-US" sz="9600" b="1" dirty="0" smtClean="0">
                <a:ln w="22225">
                  <a:solidFill>
                    <a:schemeClr val="accent2"/>
                  </a:solidFill>
                  <a:prstDash val="solid"/>
                </a:ln>
                <a:solidFill>
                  <a:schemeClr val="accent2">
                    <a:lumMod val="40000"/>
                    <a:lumOff val="60000"/>
                  </a:schemeClr>
                </a:solidFill>
              </a:rPr>
              <a:t>Thank You</a:t>
            </a:r>
            <a:endParaRPr lang="en-US" sz="96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746842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77</TotalTime>
  <Words>82</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Söhne</vt:lpstr>
      <vt:lpstr>Times New Roman</vt:lpstr>
      <vt:lpstr>Trebuchet MS</vt:lpstr>
      <vt:lpstr>Wingdings</vt:lpstr>
      <vt:lpstr>Wingdings 3</vt:lpstr>
      <vt:lpstr>Facet</vt:lpstr>
      <vt:lpstr>An Acute Eyewear </vt:lpstr>
      <vt:lpstr>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Event Participation System</dc:title>
  <dc:creator>DELL</dc:creator>
  <cp:lastModifiedBy>ASUS</cp:lastModifiedBy>
  <cp:revision>19</cp:revision>
  <dcterms:created xsi:type="dcterms:W3CDTF">2023-06-01T16:11:40Z</dcterms:created>
  <dcterms:modified xsi:type="dcterms:W3CDTF">2023-06-01T19:52:31Z</dcterms:modified>
</cp:coreProperties>
</file>