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30T09:03:00.005"/>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5/30/2023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09438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5/30/2023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37279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5/30/2023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1154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5/30/2023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98474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5/30/2023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19637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5/30/2023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48353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5/30/2023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43167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5/30/2023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27565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5/30/2023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94617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5/30/2023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780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5/30/2023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4709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5/30/2023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767810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xhere.com/en/photo/1450965"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hyperlink" Target="https://creativecommons.org/licenses/by-nc-sa/3.0/" TargetMode="External"/><Relationship Id="rId5" Type="http://schemas.openxmlformats.org/officeDocument/2006/relationships/hyperlink" Target="https://www.peoplematters.in/blog/training-development/algorithm-driven-intelligent-learning-16391" TargetMode="Externa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222740-F0EC-88E8-3593-881C34C5ED38}"/>
              </a:ext>
            </a:extLst>
          </p:cNvPr>
          <p:cNvSpPr>
            <a:spLocks noGrp="1"/>
          </p:cNvSpPr>
          <p:nvPr>
            <p:ph type="ctrTitle"/>
          </p:nvPr>
        </p:nvSpPr>
        <p:spPr>
          <a:xfrm>
            <a:off x="890338" y="640080"/>
            <a:ext cx="3734014" cy="3566160"/>
          </a:xfrm>
        </p:spPr>
        <p:txBody>
          <a:bodyPr anchor="b">
            <a:normAutofit/>
          </a:bodyPr>
          <a:lstStyle/>
          <a:p>
            <a:pPr>
              <a:lnSpc>
                <a:spcPct val="90000"/>
              </a:lnSpc>
            </a:pPr>
            <a:r>
              <a:rPr lang="en-US" sz="8000" dirty="0"/>
              <a:t>AI virtual mouse</a:t>
            </a:r>
            <a:endParaRPr lang="en-IN" sz="8000" dirty="0"/>
          </a:p>
        </p:txBody>
      </p:sp>
      <p:sp>
        <p:nvSpPr>
          <p:cNvPr id="3" name="Subtitle 2">
            <a:extLst>
              <a:ext uri="{FF2B5EF4-FFF2-40B4-BE49-F238E27FC236}">
                <a16:creationId xmlns:a16="http://schemas.microsoft.com/office/drawing/2014/main" id="{0C6B2D7F-6A43-7768-501D-B594E61ADAF5}"/>
              </a:ext>
            </a:extLst>
          </p:cNvPr>
          <p:cNvSpPr>
            <a:spLocks noGrp="1"/>
          </p:cNvSpPr>
          <p:nvPr>
            <p:ph type="subTitle" idx="1"/>
          </p:nvPr>
        </p:nvSpPr>
        <p:spPr>
          <a:xfrm>
            <a:off x="890339" y="4636008"/>
            <a:ext cx="3734014" cy="1572768"/>
          </a:xfrm>
        </p:spPr>
        <p:txBody>
          <a:bodyPr>
            <a:normAutofit fontScale="85000" lnSpcReduction="10000"/>
          </a:bodyPr>
          <a:lstStyle/>
          <a:p>
            <a:pPr>
              <a:lnSpc>
                <a:spcPct val="100000"/>
              </a:lnSpc>
            </a:pPr>
            <a:r>
              <a:rPr lang="en-US" sz="2400" dirty="0">
                <a:latin typeface="Times New Roman" panose="02020603050405020304" pitchFamily="18" charset="0"/>
                <a:cs typeface="Times New Roman" panose="02020603050405020304" pitchFamily="18" charset="0"/>
              </a:rPr>
              <a:t>Submitted by-: </a:t>
            </a:r>
          </a:p>
          <a:p>
            <a:pPr>
              <a:lnSpc>
                <a:spcPct val="100000"/>
              </a:lnSpc>
            </a:pPr>
            <a:r>
              <a:rPr lang="en-US" sz="2400" dirty="0">
                <a:latin typeface="Times New Roman" panose="02020603050405020304" pitchFamily="18" charset="0"/>
                <a:cs typeface="Times New Roman" panose="02020603050405020304" pitchFamily="18" charset="0"/>
              </a:rPr>
              <a:t>Kuldeep Gupta(2100290140079)</a:t>
            </a:r>
          </a:p>
          <a:p>
            <a:pPr>
              <a:lnSpc>
                <a:spcPct val="100000"/>
              </a:lnSpc>
            </a:pPr>
            <a:r>
              <a:rPr lang="en-US" sz="2400" dirty="0">
                <a:latin typeface="Times New Roman" panose="02020603050405020304" pitchFamily="18" charset="0"/>
                <a:cs typeface="Times New Roman" panose="02020603050405020304" pitchFamily="18" charset="0"/>
              </a:rPr>
              <a:t>Parth Maurya(2100290140100)</a:t>
            </a:r>
          </a:p>
          <a:p>
            <a:pPr>
              <a:lnSpc>
                <a:spcPct val="100000"/>
              </a:lnSpc>
            </a:pPr>
            <a:r>
              <a:rPr lang="en-US" sz="2400" dirty="0">
                <a:latin typeface="Times New Roman" panose="02020603050405020304" pitchFamily="18" charset="0"/>
                <a:cs typeface="Times New Roman" panose="02020603050405020304" pitchFamily="18" charset="0"/>
              </a:rPr>
              <a:t>Ayush Gupta(2100290140044)</a:t>
            </a:r>
            <a:endParaRPr lang="en-IN" sz="2400" dirty="0">
              <a:latin typeface="Times New Roman" panose="02020603050405020304" pitchFamily="18" charset="0"/>
              <a:cs typeface="Times New Roman" panose="02020603050405020304" pitchFamily="18" charset="0"/>
            </a:endParaRPr>
          </a:p>
        </p:txBody>
      </p:sp>
      <p:sp>
        <p:nvSpPr>
          <p:cNvPr id="57"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466A93"/>
          </a:solidFill>
          <a:ln w="38100" cap="rnd">
            <a:solidFill>
              <a:srgbClr val="466A9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7ED8D94-0090-1E36-63D2-EE86C11455B1}"/>
              </a:ext>
            </a:extLst>
          </p:cNvPr>
          <p:cNvPicPr>
            <a:picLocks noChangeAspect="1"/>
          </p:cNvPicPr>
          <p:nvPr/>
        </p:nvPicPr>
        <p:blipFill rotWithShape="1">
          <a:blip r:embed="rId2"/>
          <a:srcRect l="14881" r="18166" b="-1"/>
          <a:stretch/>
        </p:blipFill>
        <p:spPr>
          <a:xfrm>
            <a:off x="5897217" y="10"/>
            <a:ext cx="6293260"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345746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793AEF-8988-B1FF-216A-C0880DBFAD88}"/>
              </a:ext>
            </a:extLst>
          </p:cNvPr>
          <p:cNvSpPr>
            <a:spLocks noGrp="1"/>
          </p:cNvSpPr>
          <p:nvPr>
            <p:ph type="title"/>
          </p:nvPr>
        </p:nvSpPr>
        <p:spPr>
          <a:xfrm>
            <a:off x="838200" y="365125"/>
            <a:ext cx="10515600" cy="1325563"/>
          </a:xfrm>
        </p:spPr>
        <p:txBody>
          <a:bodyPr>
            <a:normAutofit/>
          </a:bodyPr>
          <a:lstStyle/>
          <a:p>
            <a:r>
              <a:rPr lang="en-US" sz="6600"/>
              <a:t>				Conclusion</a:t>
            </a:r>
            <a:endParaRPr lang="en-IN" sz="6600"/>
          </a:p>
        </p:txBody>
      </p:sp>
      <p:sp>
        <p:nvSpPr>
          <p:cNvPr id="3" name="Content Placeholder 2">
            <a:extLst>
              <a:ext uri="{FF2B5EF4-FFF2-40B4-BE49-F238E27FC236}">
                <a16:creationId xmlns:a16="http://schemas.microsoft.com/office/drawing/2014/main" id="{4F14F85D-6171-DB7B-1D4E-B5BEE84BC04F}"/>
              </a:ext>
            </a:extLst>
          </p:cNvPr>
          <p:cNvSpPr>
            <a:spLocks noGrp="1"/>
          </p:cNvSpPr>
          <p:nvPr>
            <p:ph idx="1"/>
          </p:nvPr>
        </p:nvSpPr>
        <p:spPr>
          <a:xfrm>
            <a:off x="159026" y="1748271"/>
            <a:ext cx="12029926" cy="4563491"/>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AI Virtual Mouse Technology is an exciting development in computer interface technology. With its potential to improve productivity, reduce physical strain, and assist individuals with disabilities, this technology has the power to transform the way we interact with computers and other devices. </a:t>
            </a:r>
          </a:p>
          <a:p>
            <a:pPr marL="0" indent="0">
              <a:buNone/>
            </a:pPr>
            <a:r>
              <a:rPr lang="en-US" sz="2400" dirty="0">
                <a:latin typeface="Times New Roman" panose="02020603050405020304" pitchFamily="18" charset="0"/>
                <a:cs typeface="Times New Roman" panose="02020603050405020304" pitchFamily="18" charset="0"/>
              </a:rPr>
              <a:t>As this technology continues to evolve, we can expect to see even more innovative applications and use cases. From the results of the model, we can conclude that the proposed AI virtual mouse systema has performed very well and has a greater accuracy compared to the existing models and the model overcomes most of the limitations of the existing systems. </a:t>
            </a:r>
          </a:p>
          <a:p>
            <a:pPr marL="0" indent="0">
              <a:buNone/>
            </a:pPr>
            <a:r>
              <a:rPr lang="en-US" sz="2400" dirty="0">
                <a:latin typeface="Times New Roman" panose="02020603050405020304" pitchFamily="18" charset="0"/>
                <a:cs typeface="Times New Roman" panose="02020603050405020304" pitchFamily="18" charset="0"/>
              </a:rPr>
              <a:t>Since the proposed model has greater accuracy, the AI virtual mouse can be used for real-world applications and it can be used to reduce the spread of COVID19, since the proposed mouse system can be used virtually using hand gestures without using the traditional physical mouse. </a:t>
            </a:r>
          </a:p>
        </p:txBody>
      </p:sp>
    </p:spTree>
    <p:extLst>
      <p:ext uri="{BB962C8B-B14F-4D97-AF65-F5344CB8AC3E}">
        <p14:creationId xmlns:p14="http://schemas.microsoft.com/office/powerpoint/2010/main" val="1181377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95156-5F1F-7023-18E7-8AF4AA3F54B4}"/>
              </a:ext>
            </a:extLst>
          </p:cNvPr>
          <p:cNvSpPr>
            <a:spLocks noGrp="1"/>
          </p:cNvSpPr>
          <p:nvPr>
            <p:ph type="title"/>
          </p:nvPr>
        </p:nvSpPr>
        <p:spPr>
          <a:xfrm>
            <a:off x="838200" y="365125"/>
            <a:ext cx="6914322" cy="1325563"/>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0CA7CC5-A283-2E41-9C54-F352095AD321}"/>
              </a:ext>
            </a:extLst>
          </p:cNvPr>
          <p:cNvSpPr>
            <a:spLocks noGrp="1"/>
          </p:cNvSpPr>
          <p:nvPr>
            <p:ph idx="1"/>
          </p:nvPr>
        </p:nvSpPr>
        <p:spPr>
          <a:xfrm>
            <a:off x="838201" y="1876376"/>
            <a:ext cx="9949070" cy="4087102"/>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In today’s world we see lots of development happened in the field of Technology. Today’s technology is combined with the technique called Artificial Intelligence. This project is also based on small part of AI. This project presents finger movement gesture detection on our computer’s window using camera &amp; handling the whole system by just moving your one finger.</a:t>
            </a:r>
          </a:p>
          <a:p>
            <a:pPr marL="0" indent="0" algn="just">
              <a:lnSpc>
                <a:spcPct val="100000"/>
              </a:lnSpc>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Using finger detection methods for instant camera access and user-friendly user interface makes it more easily accessible. The system is used to implement motion tracking mouse, a signature input device and an application selector. This system reduces the use of any physical mouse which saves time and also reduces effort.</a:t>
            </a:r>
            <a:endParaRPr lang="en-IN" sz="2400" dirty="0"/>
          </a:p>
        </p:txBody>
      </p:sp>
    </p:spTree>
    <p:extLst>
      <p:ext uri="{BB962C8B-B14F-4D97-AF65-F5344CB8AC3E}">
        <p14:creationId xmlns:p14="http://schemas.microsoft.com/office/powerpoint/2010/main" val="1640400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72D5DC-1203-9D2A-8FFB-81B04F4865B6}"/>
              </a:ext>
            </a:extLst>
          </p:cNvPr>
          <p:cNvSpPr>
            <a:spLocks noGrp="1"/>
          </p:cNvSpPr>
          <p:nvPr>
            <p:ph type="title"/>
          </p:nvPr>
        </p:nvSpPr>
        <p:spPr>
          <a:xfrm>
            <a:off x="5575798" y="1059313"/>
            <a:ext cx="3568201" cy="1098572"/>
          </a:xfrm>
        </p:spPr>
        <p:txBody>
          <a:bodyPr anchor="b">
            <a:normAutofit/>
          </a:bodyPr>
          <a:lstStyle/>
          <a:p>
            <a:r>
              <a:rPr lang="en-US" sz="6000" dirty="0"/>
              <a:t>Abstract </a:t>
            </a:r>
            <a:endParaRPr lang="en-IN" sz="6000" dirty="0"/>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DF7F68"/>
          </a:solidFill>
          <a:ln w="38100" cap="rnd">
            <a:solidFill>
              <a:srgbClr val="DF7F6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F51B52-852A-1E4C-5BF7-FBF8B0C5D9DF}"/>
              </a:ext>
            </a:extLst>
          </p:cNvPr>
          <p:cNvSpPr>
            <a:spLocks noGrp="1"/>
          </p:cNvSpPr>
          <p:nvPr>
            <p:ph idx="1"/>
          </p:nvPr>
        </p:nvSpPr>
        <p:spPr>
          <a:xfrm>
            <a:off x="1381483" y="2592325"/>
            <a:ext cx="9670830" cy="3685032"/>
          </a:xfrm>
        </p:spPr>
        <p:txBody>
          <a:bodyPr>
            <a:noAutofit/>
          </a:bodyPr>
          <a:lstStyle/>
          <a:p>
            <a:pPr marL="0" indent="0">
              <a:lnSpc>
                <a:spcPct val="100000"/>
              </a:lnSpc>
              <a:buNone/>
            </a:pPr>
            <a:r>
              <a:rPr lang="en-US" sz="2200" dirty="0">
                <a:latin typeface="Times New Roman" panose="02020603050405020304" pitchFamily="18" charset="0"/>
                <a:cs typeface="Times New Roman" panose="02020603050405020304" pitchFamily="18" charset="0"/>
              </a:rPr>
              <a:t>This project promotes an approach for the Human Computer Interaction (HCI) where cursor movement can be controlled using a real-time camera, it is an alternative to the current methods including manual input of buttons or changing the positions of a physical computer mouse. </a:t>
            </a:r>
          </a:p>
          <a:p>
            <a:pPr marL="0" indent="0">
              <a:lnSpc>
                <a:spcPct val="100000"/>
              </a:lnSpc>
              <a:buNone/>
            </a:pPr>
            <a:r>
              <a:rPr lang="en-US" sz="2200" dirty="0">
                <a:latin typeface="Times New Roman" panose="02020603050405020304" pitchFamily="18" charset="0"/>
                <a:cs typeface="Times New Roman" panose="02020603050405020304" pitchFamily="18" charset="0"/>
              </a:rPr>
              <a:t>After that, it will proceed to compare the existing colors within the frames with a list of color combinations, where different combinations consist of different mouse functions. If the current colors combination found a match, the program will execute the mouse function, which will be translated into an actual mouse function to the users' machine.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7675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27F7F1-9FAC-0CBD-E829-EF54376BD6F3}"/>
              </a:ext>
            </a:extLst>
          </p:cNvPr>
          <p:cNvSpPr>
            <a:spLocks noGrp="1"/>
          </p:cNvSpPr>
          <p:nvPr>
            <p:ph type="title"/>
          </p:nvPr>
        </p:nvSpPr>
        <p:spPr>
          <a:xfrm>
            <a:off x="7034585" y="980553"/>
            <a:ext cx="4751015" cy="1512180"/>
          </a:xfrm>
        </p:spPr>
        <p:txBody>
          <a:bodyPr anchor="b">
            <a:normAutofit/>
          </a:bodyPr>
          <a:lstStyle/>
          <a:p>
            <a:r>
              <a:rPr lang="en-US" sz="6000" dirty="0"/>
              <a:t>Project Scope</a:t>
            </a:r>
            <a:endParaRPr lang="en-IN" sz="6000" dirty="0"/>
          </a:p>
        </p:txBody>
      </p:sp>
      <p:pic>
        <p:nvPicPr>
          <p:cNvPr id="5" name="Picture 4" descr="A cartoon of a person holding a computer and a light bulb head&#10;&#10;Description automatically generated with medium confidence">
            <a:extLst>
              <a:ext uri="{FF2B5EF4-FFF2-40B4-BE49-F238E27FC236}">
                <a16:creationId xmlns:a16="http://schemas.microsoft.com/office/drawing/2014/main" id="{028C810D-E2C1-AA29-580D-221F8C4109F9}"/>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17975" b="2"/>
          <a:stretch/>
        </p:blipFill>
        <p:spPr>
          <a:xfrm>
            <a:off x="7445413" y="3429000"/>
            <a:ext cx="3929357" cy="3209544"/>
          </a:xfrm>
          <a:custGeom>
            <a:avLst/>
            <a:gdLst/>
            <a:ahLst/>
            <a:cxnLst/>
            <a:rect l="l" t="t" r="r" b="b"/>
            <a:pathLst>
              <a:path w="5531320" h="4424065">
                <a:moveTo>
                  <a:pt x="4292328" y="3931444"/>
                </a:moveTo>
                <a:cubicBezTo>
                  <a:pt x="3830135" y="4131325"/>
                  <a:pt x="3346708" y="4259111"/>
                  <a:pt x="2855653" y="4364392"/>
                </a:cubicBezTo>
                <a:lnTo>
                  <a:pt x="2855525" y="4364392"/>
                </a:lnTo>
                <a:cubicBezTo>
                  <a:pt x="3386634" y="4394018"/>
                  <a:pt x="3853531" y="4210158"/>
                  <a:pt x="4292328" y="3931444"/>
                </a:cubicBezTo>
                <a:close/>
                <a:moveTo>
                  <a:pt x="4302118" y="3923561"/>
                </a:moveTo>
                <a:lnTo>
                  <a:pt x="4301102" y="3924959"/>
                </a:lnTo>
                <a:lnTo>
                  <a:pt x="4302881" y="3924959"/>
                </a:lnTo>
                <a:close/>
                <a:moveTo>
                  <a:pt x="3885572" y="334733"/>
                </a:moveTo>
                <a:cubicBezTo>
                  <a:pt x="4046889" y="406840"/>
                  <a:pt x="4203653" y="488713"/>
                  <a:pt x="4355013" y="579880"/>
                </a:cubicBezTo>
                <a:cubicBezTo>
                  <a:pt x="4662082" y="768063"/>
                  <a:pt x="4933803" y="995790"/>
                  <a:pt x="5144619" y="1290779"/>
                </a:cubicBezTo>
                <a:cubicBezTo>
                  <a:pt x="5314365" y="1528042"/>
                  <a:pt x="5426258" y="1789591"/>
                  <a:pt x="5468598" y="2088522"/>
                </a:cubicBezTo>
                <a:cubicBezTo>
                  <a:pt x="5479330" y="2001424"/>
                  <a:pt x="5480182" y="1913385"/>
                  <a:pt x="5471141" y="1826083"/>
                </a:cubicBezTo>
                <a:cubicBezTo>
                  <a:pt x="5455337" y="1662962"/>
                  <a:pt x="5406307" y="1504799"/>
                  <a:pt x="5327080" y="1361348"/>
                </a:cubicBezTo>
                <a:cubicBezTo>
                  <a:pt x="5206160" y="1140233"/>
                  <a:pt x="5033362" y="965782"/>
                  <a:pt x="4833354" y="816507"/>
                </a:cubicBezTo>
                <a:cubicBezTo>
                  <a:pt x="4597235" y="640276"/>
                  <a:pt x="4336322" y="509438"/>
                  <a:pt x="4063457" y="400724"/>
                </a:cubicBezTo>
                <a:cubicBezTo>
                  <a:pt x="4033360" y="388607"/>
                  <a:pt x="4003060" y="376909"/>
                  <a:pt x="3972544" y="365631"/>
                </a:cubicBezTo>
                <a:cubicBezTo>
                  <a:pt x="3943680" y="354950"/>
                  <a:pt x="3914563" y="345033"/>
                  <a:pt x="3885572" y="334733"/>
                </a:cubicBezTo>
                <a:close/>
                <a:moveTo>
                  <a:pt x="3865737" y="329520"/>
                </a:moveTo>
                <a:cubicBezTo>
                  <a:pt x="3865737" y="329520"/>
                  <a:pt x="3865737" y="330410"/>
                  <a:pt x="3866500" y="330537"/>
                </a:cubicBezTo>
                <a:lnTo>
                  <a:pt x="3869806" y="330156"/>
                </a:lnTo>
                <a:close/>
                <a:moveTo>
                  <a:pt x="2219772" y="85645"/>
                </a:moveTo>
                <a:cubicBezTo>
                  <a:pt x="2206943" y="84005"/>
                  <a:pt x="2193910" y="85264"/>
                  <a:pt x="2181627" y="89333"/>
                </a:cubicBezTo>
                <a:cubicBezTo>
                  <a:pt x="1932920" y="125113"/>
                  <a:pt x="1690800" y="197118"/>
                  <a:pt x="1462972" y="303073"/>
                </a:cubicBezTo>
                <a:cubicBezTo>
                  <a:pt x="971789" y="529528"/>
                  <a:pt x="578130" y="865460"/>
                  <a:pt x="308698" y="1338461"/>
                </a:cubicBezTo>
                <a:cubicBezTo>
                  <a:pt x="180225" y="1561852"/>
                  <a:pt x="97653" y="1808638"/>
                  <a:pt x="65840" y="2064364"/>
                </a:cubicBezTo>
                <a:cubicBezTo>
                  <a:pt x="71943" y="2050505"/>
                  <a:pt x="77284" y="2036391"/>
                  <a:pt x="82115" y="2022150"/>
                </a:cubicBezTo>
                <a:cubicBezTo>
                  <a:pt x="170104" y="1763653"/>
                  <a:pt x="279580" y="1515073"/>
                  <a:pt x="423261" y="1282260"/>
                </a:cubicBezTo>
                <a:cubicBezTo>
                  <a:pt x="630770" y="945565"/>
                  <a:pt x="895371" y="664944"/>
                  <a:pt x="1231812" y="454001"/>
                </a:cubicBezTo>
                <a:cubicBezTo>
                  <a:pt x="1535193" y="263783"/>
                  <a:pt x="1866802" y="149729"/>
                  <a:pt x="2219772" y="85645"/>
                </a:cubicBezTo>
                <a:close/>
                <a:moveTo>
                  <a:pt x="2612541" y="836"/>
                </a:moveTo>
                <a:cubicBezTo>
                  <a:pt x="2715914" y="-4250"/>
                  <a:pt x="2831240" y="14695"/>
                  <a:pt x="2946311" y="35548"/>
                </a:cubicBezTo>
                <a:cubicBezTo>
                  <a:pt x="3291652" y="98106"/>
                  <a:pt x="3631144" y="182915"/>
                  <a:pt x="3961100" y="303581"/>
                </a:cubicBezTo>
                <a:cubicBezTo>
                  <a:pt x="4278341" y="419543"/>
                  <a:pt x="4581341" y="563350"/>
                  <a:pt x="4854588" y="764502"/>
                </a:cubicBezTo>
                <a:cubicBezTo>
                  <a:pt x="5067438" y="921152"/>
                  <a:pt x="5250408" y="1105521"/>
                  <a:pt x="5377813" y="1339732"/>
                </a:cubicBezTo>
                <a:cubicBezTo>
                  <a:pt x="5459812" y="1489986"/>
                  <a:pt x="5510304" y="1655396"/>
                  <a:pt x="5526198" y="1825829"/>
                </a:cubicBezTo>
                <a:cubicBezTo>
                  <a:pt x="5538277" y="1951327"/>
                  <a:pt x="5527342" y="2074917"/>
                  <a:pt x="5510558" y="2199398"/>
                </a:cubicBezTo>
                <a:cubicBezTo>
                  <a:pt x="5502967" y="2266991"/>
                  <a:pt x="5502713" y="2335195"/>
                  <a:pt x="5509796" y="2402839"/>
                </a:cubicBezTo>
                <a:cubicBezTo>
                  <a:pt x="5534208" y="2664197"/>
                  <a:pt x="5468472" y="2926051"/>
                  <a:pt x="5323520" y="3144890"/>
                </a:cubicBezTo>
                <a:cubicBezTo>
                  <a:pt x="5201340" y="3332234"/>
                  <a:pt x="5041042" y="3491719"/>
                  <a:pt x="4853062" y="3612932"/>
                </a:cubicBezTo>
                <a:cubicBezTo>
                  <a:pt x="4671110" y="3732072"/>
                  <a:pt x="4498566" y="3864563"/>
                  <a:pt x="4316359" y="3982940"/>
                </a:cubicBezTo>
                <a:cubicBezTo>
                  <a:pt x="4019717" y="4175573"/>
                  <a:pt x="3701077" y="4317347"/>
                  <a:pt x="3352557" y="4386771"/>
                </a:cubicBezTo>
                <a:cubicBezTo>
                  <a:pt x="3160954" y="4425590"/>
                  <a:pt x="2964456" y="4434173"/>
                  <a:pt x="2770207" y="4412201"/>
                </a:cubicBezTo>
                <a:cubicBezTo>
                  <a:pt x="2685525" y="4402537"/>
                  <a:pt x="2599953" y="4402410"/>
                  <a:pt x="2514889" y="4393637"/>
                </a:cubicBezTo>
                <a:cubicBezTo>
                  <a:pt x="2307137" y="4370851"/>
                  <a:pt x="2102209" y="4327277"/>
                  <a:pt x="1903167" y="4263562"/>
                </a:cubicBezTo>
                <a:cubicBezTo>
                  <a:pt x="1560623" y="4156119"/>
                  <a:pt x="1238932" y="4006972"/>
                  <a:pt x="948393" y="3794249"/>
                </a:cubicBezTo>
                <a:cubicBezTo>
                  <a:pt x="647554" y="3573897"/>
                  <a:pt x="396813" y="3308660"/>
                  <a:pt x="223634" y="2975526"/>
                </a:cubicBezTo>
                <a:cubicBezTo>
                  <a:pt x="129454" y="2796370"/>
                  <a:pt x="67150" y="2602198"/>
                  <a:pt x="39520" y="2401695"/>
                </a:cubicBezTo>
                <a:cubicBezTo>
                  <a:pt x="34510" y="2367555"/>
                  <a:pt x="26729" y="2333872"/>
                  <a:pt x="16252" y="2300991"/>
                </a:cubicBezTo>
                <a:cubicBezTo>
                  <a:pt x="-9179" y="2218598"/>
                  <a:pt x="-24" y="2135695"/>
                  <a:pt x="11801" y="2053556"/>
                </a:cubicBezTo>
                <a:cubicBezTo>
                  <a:pt x="93686" y="1480615"/>
                  <a:pt x="377868" y="1021983"/>
                  <a:pt x="812850" y="651084"/>
                </a:cubicBezTo>
                <a:cubicBezTo>
                  <a:pt x="1176755" y="340201"/>
                  <a:pt x="1598260" y="146042"/>
                  <a:pt x="2066810" y="52586"/>
                </a:cubicBezTo>
                <a:cubicBezTo>
                  <a:pt x="2154544" y="35039"/>
                  <a:pt x="2243041" y="23087"/>
                  <a:pt x="2332046" y="14441"/>
                </a:cubicBezTo>
                <a:cubicBezTo>
                  <a:pt x="2421052" y="5794"/>
                  <a:pt x="2508913" y="2107"/>
                  <a:pt x="2612541" y="836"/>
                </a:cubicBezTo>
                <a:close/>
              </a:path>
            </a:pathLst>
          </a:custGeom>
        </p:spPr>
      </p:pic>
      <p:sp>
        <p:nvSpPr>
          <p:cNvPr id="12" name="Rectangle 6">
            <a:extLst>
              <a:ext uri="{FF2B5EF4-FFF2-40B4-BE49-F238E27FC236}">
                <a16:creationId xmlns:a16="http://schemas.microsoft.com/office/drawing/2014/main" id="{3EB27620-B0B1-4232-A055-99D347606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3815" y="289514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FDB138"/>
          </a:solidFill>
          <a:ln w="38100" cap="rnd">
            <a:solidFill>
              <a:srgbClr val="FDB13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D486E2-2DD8-2FEC-38AE-398A05E64DCF}"/>
              </a:ext>
            </a:extLst>
          </p:cNvPr>
          <p:cNvSpPr>
            <a:spLocks noGrp="1"/>
          </p:cNvSpPr>
          <p:nvPr>
            <p:ph idx="1"/>
          </p:nvPr>
        </p:nvSpPr>
        <p:spPr>
          <a:xfrm>
            <a:off x="406400" y="1124393"/>
            <a:ext cx="6533629" cy="5063445"/>
          </a:xfrm>
        </p:spPr>
        <p:txBody>
          <a:bodyPr anchor="t">
            <a:noAutofit/>
          </a:bodyPr>
          <a:lstStyle/>
          <a:p>
            <a:pPr marL="0" indent="0">
              <a:lnSpc>
                <a:spcPct val="100000"/>
              </a:lnSpc>
              <a:buNone/>
            </a:pPr>
            <a:r>
              <a:rPr lang="en-US" sz="2400" dirty="0">
                <a:latin typeface="Times New Roman" panose="02020603050405020304" pitchFamily="18" charset="0"/>
                <a:cs typeface="Times New Roman" panose="02020603050405020304" pitchFamily="18" charset="0"/>
              </a:rPr>
              <a:t>The proposed AI virtual mouse has some limitations such as a small decrease in accuracy of the right click mouse function and also the model has some difficulties in executing clicking and dragging to select the text. These are some of the limitations of the proposed AI virtual mouse system, and these limitations will be overcome in our future work. </a:t>
            </a:r>
          </a:p>
          <a:p>
            <a:pPr marL="0" indent="0">
              <a:lnSpc>
                <a:spcPct val="100000"/>
              </a:lnSpc>
              <a:buNone/>
            </a:pPr>
            <a:r>
              <a:rPr lang="en-US" sz="2400" dirty="0">
                <a:latin typeface="Times New Roman" panose="02020603050405020304" pitchFamily="18" charset="0"/>
                <a:cs typeface="Times New Roman" panose="02020603050405020304" pitchFamily="18" charset="0"/>
              </a:rPr>
              <a:t>Furthermore, the proposed method can be developed to handle the keyboard functionalities along with the mouse functionalities virtually which is another future scope of Human-Computer Interaction (HCI).</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8039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D5AAC53-3624-41C3-A6B5-1DA97F290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4054" y="760956"/>
            <a:ext cx="6248168" cy="5486563"/>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FFBE50"/>
          </a:solidFill>
          <a:ln w="1270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AF2B6EE-C90B-4083-4E39-0489E8650808}"/>
              </a:ext>
            </a:extLst>
          </p:cNvPr>
          <p:cNvSpPr>
            <a:spLocks noGrp="1"/>
          </p:cNvSpPr>
          <p:nvPr>
            <p:ph type="title"/>
          </p:nvPr>
        </p:nvSpPr>
        <p:spPr>
          <a:xfrm>
            <a:off x="6118190" y="1531613"/>
            <a:ext cx="5306625" cy="1564106"/>
          </a:xfrm>
        </p:spPr>
        <p:txBody>
          <a:bodyPr anchor="b">
            <a:normAutofit/>
          </a:bodyPr>
          <a:lstStyle/>
          <a:p>
            <a:pPr>
              <a:lnSpc>
                <a:spcPct val="90000"/>
              </a:lnSpc>
            </a:pPr>
            <a:r>
              <a:rPr lang="en-US" sz="5100" dirty="0">
                <a:solidFill>
                  <a:srgbClr val="FBF9F6"/>
                </a:solidFill>
              </a:rPr>
              <a:t>Project Objective</a:t>
            </a:r>
            <a:endParaRPr lang="en-IN" sz="5100" dirty="0">
              <a:solidFill>
                <a:srgbClr val="FBF9F6"/>
              </a:solidFill>
            </a:endParaRPr>
          </a:p>
        </p:txBody>
      </p:sp>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2499" y="309571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BE50"/>
          </a:solidFill>
          <a:ln w="38100" cap="rnd">
            <a:solidFill>
              <a:srgbClr val="FFBE5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DD2350-29E2-770A-B000-772F41D79902}"/>
              </a:ext>
            </a:extLst>
          </p:cNvPr>
          <p:cNvSpPr>
            <a:spLocks noGrp="1"/>
          </p:cNvSpPr>
          <p:nvPr>
            <p:ph idx="1"/>
          </p:nvPr>
        </p:nvSpPr>
        <p:spPr>
          <a:xfrm>
            <a:off x="165885" y="512472"/>
            <a:ext cx="5306625" cy="2363249"/>
          </a:xfrm>
        </p:spPr>
        <p:txBody>
          <a:bodyPr>
            <a:noAutofit/>
          </a:bodyPr>
          <a:lstStyle/>
          <a:p>
            <a:pPr marL="0" indent="0">
              <a:lnSpc>
                <a:spcPct val="100000"/>
              </a:lnSpc>
              <a:buNone/>
            </a:pPr>
            <a:r>
              <a:rPr lang="en-US" sz="2000" dirty="0">
                <a:solidFill>
                  <a:srgbClr val="FBF9F6"/>
                </a:solidFill>
                <a:latin typeface="Times New Roman" panose="02020603050405020304" pitchFamily="18" charset="0"/>
                <a:cs typeface="Times New Roman" panose="02020603050405020304" pitchFamily="18" charset="0"/>
              </a:rPr>
              <a:t>The purpose of this project is to develop a Virtual Mouse application that targets a few aspects of significant development. For starters, this project aims to eliminate the need of having a physical mouse while being able to interact with the computer system through webcam by using various image processing techniques.</a:t>
            </a:r>
          </a:p>
          <a:p>
            <a:pPr marL="0" indent="0">
              <a:lnSpc>
                <a:spcPct val="100000"/>
              </a:lnSpc>
              <a:buNone/>
            </a:pPr>
            <a:r>
              <a:rPr lang="en-US" sz="2000" dirty="0">
                <a:solidFill>
                  <a:srgbClr val="FBF9F6"/>
                </a:solidFill>
                <a:latin typeface="Times New Roman" panose="02020603050405020304" pitchFamily="18" charset="0"/>
                <a:cs typeface="Times New Roman" panose="02020603050405020304" pitchFamily="18" charset="0"/>
              </a:rPr>
              <a:t>Other than that, this project aims to develop a Virtual Mouse application that can be operational on all kinds of surfaces and environments. To design to operate with the help of a webcam. The Virtual Mouse application will be operational with the help of a webcam, as the webcam is responsible for capturing the images in real time. The application would not work if there were no webcam detected</a:t>
            </a:r>
            <a:endParaRPr lang="en-IN" sz="2000" dirty="0">
              <a:solidFill>
                <a:srgbClr val="FBF9F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7848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52B1EB-A043-CA6A-1D26-357B439222C4}"/>
              </a:ext>
            </a:extLst>
          </p:cNvPr>
          <p:cNvSpPr>
            <a:spLocks noGrp="1"/>
          </p:cNvSpPr>
          <p:nvPr>
            <p:ph type="title"/>
          </p:nvPr>
        </p:nvSpPr>
        <p:spPr>
          <a:xfrm>
            <a:off x="640080" y="325370"/>
            <a:ext cx="6894576" cy="1784538"/>
          </a:xfrm>
        </p:spPr>
        <p:txBody>
          <a:bodyPr anchor="b">
            <a:normAutofit/>
          </a:bodyPr>
          <a:lstStyle/>
          <a:p>
            <a:pPr>
              <a:lnSpc>
                <a:spcPct val="90000"/>
              </a:lnSpc>
            </a:pPr>
            <a:r>
              <a:rPr lang="en-US" sz="6100"/>
              <a:t>Litreacture Review</a:t>
            </a:r>
            <a:endParaRPr lang="en-IN" sz="6100"/>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03DEFD"/>
          </a:solidFill>
          <a:ln w="38100" cap="rnd">
            <a:solidFill>
              <a:srgbClr val="03DEF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B2F7DA-137C-0BB6-4209-8F766CD4FCED}"/>
              </a:ext>
            </a:extLst>
          </p:cNvPr>
          <p:cNvSpPr>
            <a:spLocks noGrp="1"/>
          </p:cNvSpPr>
          <p:nvPr>
            <p:ph idx="1"/>
          </p:nvPr>
        </p:nvSpPr>
        <p:spPr>
          <a:xfrm>
            <a:off x="139148" y="2401182"/>
            <a:ext cx="8613913" cy="3485260"/>
          </a:xfrm>
        </p:spPr>
        <p:txBody>
          <a:bodyPr>
            <a:noAutofit/>
          </a:bodyPr>
          <a:lstStyle/>
          <a:p>
            <a:pPr>
              <a:lnSpc>
                <a:spcPct val="100000"/>
              </a:lnSpc>
            </a:pPr>
            <a:r>
              <a:rPr lang="en-US" sz="2000" dirty="0">
                <a:latin typeface="Times New Roman" panose="02020603050405020304" pitchFamily="18" charset="0"/>
                <a:cs typeface="Times New Roman" panose="02020603050405020304" pitchFamily="18" charset="0"/>
              </a:rPr>
              <a:t>The current virtual mouse control structure contains direct mouse tasks utilizing a hand attestation framework, in which we have some control over the mouse pointer, left click, right snap, and drag, etc. The utilization of hand confirmation in the future won't be utilized. Despite how there are a gathering of frameworks for hand certification, the construction they utilized is static hand attestation, which is just a confirmation of the shape made by the hand and the meaning of activity for each shape made, which is restricted to a few depicted activities and makes a great deal of unsettling influence. </a:t>
            </a:r>
          </a:p>
          <a:p>
            <a:pPr>
              <a:lnSpc>
                <a:spcPct val="100000"/>
              </a:lnSpc>
            </a:pPr>
            <a:r>
              <a:rPr lang="en-US" sz="2000" dirty="0">
                <a:latin typeface="Times New Roman" panose="02020603050405020304" pitchFamily="18" charset="0"/>
                <a:cs typeface="Times New Roman" panose="02020603050405020304" pitchFamily="18" charset="0"/>
              </a:rPr>
              <a:t>The usage of the head or eyes to control the cursor constantly can be risky to one's prosperity. This can induce different issues with flourishing. While using a touch screen, the client ought to stay aware of their accentuation on the screen constantly, which can cause drowsiness. By taking a gander at the going with systems, we want to make another endeavor that won't hurt the client's prosperity. </a:t>
            </a:r>
            <a:endParaRPr lang="en-IN" sz="2000" dirty="0">
              <a:latin typeface="Times New Roman" panose="02020603050405020304" pitchFamily="18" charset="0"/>
              <a:cs typeface="Times New Roman" panose="02020603050405020304" pitchFamily="18" charset="0"/>
            </a:endParaRPr>
          </a:p>
        </p:txBody>
      </p:sp>
      <p:pic>
        <p:nvPicPr>
          <p:cNvPr id="5" name="Picture 4" descr="Hand on mouse">
            <a:extLst>
              <a:ext uri="{FF2B5EF4-FFF2-40B4-BE49-F238E27FC236}">
                <a16:creationId xmlns:a16="http://schemas.microsoft.com/office/drawing/2014/main" id="{4A34C8BF-6F70-36E1-7519-71FB0D4AC0F5}"/>
              </a:ext>
            </a:extLst>
          </p:cNvPr>
          <p:cNvPicPr>
            <a:picLocks noChangeAspect="1"/>
          </p:cNvPicPr>
          <p:nvPr/>
        </p:nvPicPr>
        <p:blipFill rotWithShape="1">
          <a:blip r:embed="rId2"/>
          <a:srcRect l="42265" r="18309" b="-1"/>
          <a:stretch/>
        </p:blipFill>
        <p:spPr>
          <a:xfrm>
            <a:off x="8892209" y="10"/>
            <a:ext cx="3299791" cy="6857990"/>
          </a:xfrm>
          <a:custGeom>
            <a:avLst/>
            <a:gdLst/>
            <a:ahLst/>
            <a:cxnLst/>
            <a:rect l="l" t="t" r="r" b="b"/>
            <a:pathLst>
              <a:path w="4050601" h="6858000">
                <a:moveTo>
                  <a:pt x="26697" y="0"/>
                </a:moveTo>
                <a:lnTo>
                  <a:pt x="4050601" y="0"/>
                </a:lnTo>
                <a:lnTo>
                  <a:pt x="4050601" y="6858000"/>
                </a:lnTo>
                <a:lnTo>
                  <a:pt x="28376" y="6858000"/>
                </a:lnTo>
                <a:lnTo>
                  <a:pt x="28782" y="6851321"/>
                </a:lnTo>
                <a:cubicBezTo>
                  <a:pt x="31911" y="6730915"/>
                  <a:pt x="35027" y="6610471"/>
                  <a:pt x="38157" y="6489990"/>
                </a:cubicBezTo>
                <a:cubicBezTo>
                  <a:pt x="38284" y="6484913"/>
                  <a:pt x="39171" y="6479963"/>
                  <a:pt x="39171" y="6474886"/>
                </a:cubicBezTo>
                <a:cubicBezTo>
                  <a:pt x="48166" y="6361042"/>
                  <a:pt x="53107" y="6247198"/>
                  <a:pt x="18899" y="6136019"/>
                </a:cubicBezTo>
                <a:cubicBezTo>
                  <a:pt x="15871" y="6125573"/>
                  <a:pt x="14262" y="6114773"/>
                  <a:pt x="14084" y="6103909"/>
                </a:cubicBezTo>
                <a:cubicBezTo>
                  <a:pt x="12413" y="6006983"/>
                  <a:pt x="16644" y="5910056"/>
                  <a:pt x="26754" y="5813650"/>
                </a:cubicBezTo>
                <a:cubicBezTo>
                  <a:pt x="31949" y="5754507"/>
                  <a:pt x="26754" y="5694475"/>
                  <a:pt x="43478" y="5635967"/>
                </a:cubicBezTo>
                <a:cubicBezTo>
                  <a:pt x="50864" y="5606890"/>
                  <a:pt x="55109" y="5577103"/>
                  <a:pt x="56147" y="5547125"/>
                </a:cubicBezTo>
                <a:cubicBezTo>
                  <a:pt x="59948" y="5474529"/>
                  <a:pt x="38537" y="5406248"/>
                  <a:pt x="18139" y="5337713"/>
                </a:cubicBezTo>
                <a:cubicBezTo>
                  <a:pt x="7370" y="5301414"/>
                  <a:pt x="-5426" y="5264355"/>
                  <a:pt x="2429" y="5226280"/>
                </a:cubicBezTo>
                <a:cubicBezTo>
                  <a:pt x="16707" y="5167720"/>
                  <a:pt x="24854" y="5107828"/>
                  <a:pt x="26754" y="5047581"/>
                </a:cubicBezTo>
                <a:cubicBezTo>
                  <a:pt x="26754" y="5004937"/>
                  <a:pt x="16365" y="4963181"/>
                  <a:pt x="20039" y="4920664"/>
                </a:cubicBezTo>
                <a:cubicBezTo>
                  <a:pt x="28211" y="4838181"/>
                  <a:pt x="30238" y="4755203"/>
                  <a:pt x="26121" y="4672415"/>
                </a:cubicBezTo>
                <a:cubicBezTo>
                  <a:pt x="26095" y="4639315"/>
                  <a:pt x="29846" y="4606317"/>
                  <a:pt x="37270" y="4574054"/>
                </a:cubicBezTo>
                <a:cubicBezTo>
                  <a:pt x="46506" y="4517120"/>
                  <a:pt x="48419" y="4459246"/>
                  <a:pt x="42971" y="4401829"/>
                </a:cubicBezTo>
                <a:cubicBezTo>
                  <a:pt x="37016" y="4335324"/>
                  <a:pt x="19279" y="4269835"/>
                  <a:pt x="14845" y="4203331"/>
                </a:cubicBezTo>
                <a:cubicBezTo>
                  <a:pt x="7876" y="4093167"/>
                  <a:pt x="17759" y="3983003"/>
                  <a:pt x="27514" y="3873347"/>
                </a:cubicBezTo>
                <a:cubicBezTo>
                  <a:pt x="35116" y="3803010"/>
                  <a:pt x="37143" y="3732178"/>
                  <a:pt x="33596" y="3661523"/>
                </a:cubicBezTo>
                <a:cubicBezTo>
                  <a:pt x="29161" y="3605426"/>
                  <a:pt x="22193" y="3549329"/>
                  <a:pt x="20926" y="3493232"/>
                </a:cubicBezTo>
                <a:cubicBezTo>
                  <a:pt x="18646" y="3392967"/>
                  <a:pt x="19532" y="3292703"/>
                  <a:pt x="25360" y="3192439"/>
                </a:cubicBezTo>
                <a:cubicBezTo>
                  <a:pt x="28274" y="3142180"/>
                  <a:pt x="32962" y="3092429"/>
                  <a:pt x="34989" y="3041789"/>
                </a:cubicBezTo>
                <a:cubicBezTo>
                  <a:pt x="37016" y="2991149"/>
                  <a:pt x="41071" y="2940002"/>
                  <a:pt x="29542" y="2890377"/>
                </a:cubicBezTo>
                <a:cubicBezTo>
                  <a:pt x="10030" y="2805978"/>
                  <a:pt x="24347" y="2721959"/>
                  <a:pt x="28528" y="2637813"/>
                </a:cubicBezTo>
                <a:cubicBezTo>
                  <a:pt x="31062" y="2585523"/>
                  <a:pt x="46266" y="2531964"/>
                  <a:pt x="32836" y="2481198"/>
                </a:cubicBezTo>
                <a:cubicBezTo>
                  <a:pt x="11677" y="2401621"/>
                  <a:pt x="25487" y="2323694"/>
                  <a:pt x="32836" y="2245386"/>
                </a:cubicBezTo>
                <a:cubicBezTo>
                  <a:pt x="41311" y="2171280"/>
                  <a:pt x="39816" y="2096361"/>
                  <a:pt x="28401" y="2022648"/>
                </a:cubicBezTo>
                <a:cubicBezTo>
                  <a:pt x="14084" y="1949518"/>
                  <a:pt x="14084" y="1874307"/>
                  <a:pt x="28401" y="1801178"/>
                </a:cubicBezTo>
                <a:cubicBezTo>
                  <a:pt x="40260" y="1740816"/>
                  <a:pt x="41628" y="1678868"/>
                  <a:pt x="32455" y="1618037"/>
                </a:cubicBezTo>
                <a:cubicBezTo>
                  <a:pt x="26247" y="1574505"/>
                  <a:pt x="15098" y="1531226"/>
                  <a:pt x="13578" y="1487694"/>
                </a:cubicBezTo>
                <a:cubicBezTo>
                  <a:pt x="10436" y="1396656"/>
                  <a:pt x="12298" y="1305517"/>
                  <a:pt x="19153" y="1214696"/>
                </a:cubicBezTo>
                <a:cubicBezTo>
                  <a:pt x="27134" y="1111259"/>
                  <a:pt x="42464" y="1008202"/>
                  <a:pt x="31822" y="904004"/>
                </a:cubicBezTo>
                <a:cubicBezTo>
                  <a:pt x="28148" y="868213"/>
                  <a:pt x="20673" y="832549"/>
                  <a:pt x="19913" y="796632"/>
                </a:cubicBezTo>
                <a:cubicBezTo>
                  <a:pt x="18266" y="729366"/>
                  <a:pt x="17505" y="662989"/>
                  <a:pt x="21306" y="593565"/>
                </a:cubicBezTo>
                <a:cubicBezTo>
                  <a:pt x="25107" y="524142"/>
                  <a:pt x="39550" y="453703"/>
                  <a:pt x="29795" y="385549"/>
                </a:cubicBezTo>
                <a:cubicBezTo>
                  <a:pt x="20039" y="317394"/>
                  <a:pt x="26374" y="250382"/>
                  <a:pt x="32709" y="183497"/>
                </a:cubicBezTo>
                <a:cubicBezTo>
                  <a:pt x="35750" y="151705"/>
                  <a:pt x="37809" y="120261"/>
                  <a:pt x="37254" y="88945"/>
                </a:cubicBezTo>
                <a:close/>
              </a:path>
            </a:pathLst>
          </a:custGeom>
        </p:spPr>
      </p:pic>
    </p:spTree>
    <p:extLst>
      <p:ext uri="{BB962C8B-B14F-4D97-AF65-F5344CB8AC3E}">
        <p14:creationId xmlns:p14="http://schemas.microsoft.com/office/powerpoint/2010/main" val="2498608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182772-2DE8-CE76-8768-9A4E55AC6BE8}"/>
              </a:ext>
            </a:extLst>
          </p:cNvPr>
          <p:cNvSpPr>
            <a:spLocks noGrp="1"/>
          </p:cNvSpPr>
          <p:nvPr>
            <p:ph type="title"/>
          </p:nvPr>
        </p:nvSpPr>
        <p:spPr>
          <a:xfrm>
            <a:off x="640080" y="325369"/>
            <a:ext cx="4368602" cy="1956841"/>
          </a:xfrm>
        </p:spPr>
        <p:txBody>
          <a:bodyPr anchor="b">
            <a:normAutofit/>
          </a:bodyPr>
          <a:lstStyle/>
          <a:p>
            <a:pPr>
              <a:lnSpc>
                <a:spcPct val="90000"/>
              </a:lnSpc>
            </a:pPr>
            <a:r>
              <a:rPr lang="en-US" sz="4600"/>
              <a:t>Software Requirements</a:t>
            </a:r>
            <a:endParaRPr lang="en-IN" sz="4600"/>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04D3EE"/>
          </a:solidFill>
          <a:ln w="38100" cap="rnd">
            <a:solidFill>
              <a:srgbClr val="04D3E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156EA1-293F-935A-2F7E-80925174FE76}"/>
              </a:ext>
            </a:extLst>
          </p:cNvPr>
          <p:cNvSpPr>
            <a:spLocks noGrp="1"/>
          </p:cNvSpPr>
          <p:nvPr>
            <p:ph idx="1"/>
          </p:nvPr>
        </p:nvSpPr>
        <p:spPr>
          <a:xfrm>
            <a:off x="640080" y="2872899"/>
            <a:ext cx="4243589" cy="3320668"/>
          </a:xfrm>
        </p:spPr>
        <p:txBody>
          <a:bodyPr>
            <a:normAutofit/>
          </a:bodyPr>
          <a:lstStyle/>
          <a:p>
            <a:r>
              <a:rPr lang="en-US" dirty="0" err="1">
                <a:latin typeface="Times New Roman" panose="02020603050405020304" pitchFamily="18" charset="0"/>
                <a:cs typeface="Times New Roman" panose="02020603050405020304" pitchFamily="18" charset="0"/>
              </a:rPr>
              <a:t>Pycharm</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Python</a:t>
            </a:r>
          </a:p>
          <a:p>
            <a:r>
              <a:rPr lang="en-US" dirty="0" err="1">
                <a:latin typeface="Times New Roman" panose="02020603050405020304" pitchFamily="18" charset="0"/>
                <a:cs typeface="Times New Roman" panose="02020603050405020304" pitchFamily="18" charset="0"/>
              </a:rPr>
              <a:t>Vscode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OS – windows 7, ultimate, windows8, windows10, windows11 </a:t>
            </a:r>
          </a:p>
          <a:p>
            <a:endParaRPr lang="en-IN" dirty="0"/>
          </a:p>
        </p:txBody>
      </p:sp>
      <p:pic>
        <p:nvPicPr>
          <p:cNvPr id="5" name="Picture 4" descr="Computer script on a screen">
            <a:extLst>
              <a:ext uri="{FF2B5EF4-FFF2-40B4-BE49-F238E27FC236}">
                <a16:creationId xmlns:a16="http://schemas.microsoft.com/office/drawing/2014/main" id="{0D83584B-AB4D-E7D8-6805-724D17A62768}"/>
              </a:ext>
            </a:extLst>
          </p:cNvPr>
          <p:cNvPicPr>
            <a:picLocks noChangeAspect="1"/>
          </p:cNvPicPr>
          <p:nvPr/>
        </p:nvPicPr>
        <p:blipFill rotWithShape="1">
          <a:blip r:embed="rId2"/>
          <a:srcRect r="3304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60214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958327-76C4-C217-4A9C-3B6B06F92F58}"/>
              </a:ext>
            </a:extLst>
          </p:cNvPr>
          <p:cNvSpPr>
            <a:spLocks noGrp="1"/>
          </p:cNvSpPr>
          <p:nvPr>
            <p:ph type="title"/>
          </p:nvPr>
        </p:nvSpPr>
        <p:spPr>
          <a:xfrm>
            <a:off x="5297762" y="329184"/>
            <a:ext cx="6251110" cy="1783080"/>
          </a:xfrm>
        </p:spPr>
        <p:txBody>
          <a:bodyPr anchor="b">
            <a:normAutofit/>
          </a:bodyPr>
          <a:lstStyle/>
          <a:p>
            <a:pPr>
              <a:lnSpc>
                <a:spcPct val="90000"/>
              </a:lnSpc>
            </a:pPr>
            <a:r>
              <a:rPr lang="en-US" sz="5600"/>
              <a:t>Hardware Requirements</a:t>
            </a:r>
            <a:endParaRPr lang="en-IN" sz="5600"/>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D0B278"/>
          </a:solidFill>
          <a:ln w="38100" cap="rnd">
            <a:solidFill>
              <a:srgbClr val="D0B27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F12AA7-BCE7-9B16-EDF0-2729EAB8F303}"/>
              </a:ext>
            </a:extLst>
          </p:cNvPr>
          <p:cNvSpPr>
            <a:spLocks noGrp="1"/>
          </p:cNvSpPr>
          <p:nvPr>
            <p:ph idx="1"/>
          </p:nvPr>
        </p:nvSpPr>
        <p:spPr>
          <a:xfrm>
            <a:off x="5297762" y="2706624"/>
            <a:ext cx="6251110" cy="3483864"/>
          </a:xfrm>
        </p:spPr>
        <p:txBody>
          <a:bodyPr>
            <a:normAutofit/>
          </a:bodyPr>
          <a:lstStyle/>
          <a:p>
            <a:r>
              <a:rPr lang="en-US" dirty="0">
                <a:latin typeface="Times New Roman" panose="02020603050405020304" pitchFamily="18" charset="0"/>
                <a:cs typeface="Times New Roman" panose="02020603050405020304" pitchFamily="18" charset="0"/>
              </a:rPr>
              <a:t>Webcam</a:t>
            </a:r>
          </a:p>
          <a:p>
            <a:r>
              <a:rPr lang="en-US" dirty="0">
                <a:latin typeface="Times New Roman" panose="02020603050405020304" pitchFamily="18" charset="0"/>
                <a:cs typeface="Times New Roman" panose="02020603050405020304" pitchFamily="18" charset="0"/>
              </a:rPr>
              <a:t>Processor- </a:t>
            </a:r>
            <a:r>
              <a:rPr lang="en-US" dirty="0" err="1">
                <a:latin typeface="Times New Roman" panose="02020603050405020304" pitchFamily="18" charset="0"/>
                <a:cs typeface="Times New Roman" panose="02020603050405020304" pitchFamily="18" charset="0"/>
              </a:rPr>
              <a:t>Dualcore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RAM- 4 GB</a:t>
            </a:r>
          </a:p>
        </p:txBody>
      </p:sp>
      <p:pic>
        <p:nvPicPr>
          <p:cNvPr id="5" name="Picture 4" descr="Electronic circuit board">
            <a:extLst>
              <a:ext uri="{FF2B5EF4-FFF2-40B4-BE49-F238E27FC236}">
                <a16:creationId xmlns:a16="http://schemas.microsoft.com/office/drawing/2014/main" id="{63403B7C-737C-C2F8-7657-0E8234ACDB91}"/>
              </a:ext>
            </a:extLst>
          </p:cNvPr>
          <p:cNvPicPr>
            <a:picLocks noChangeAspect="1"/>
          </p:cNvPicPr>
          <p:nvPr/>
        </p:nvPicPr>
        <p:blipFill rotWithShape="1">
          <a:blip r:embed="rId2"/>
          <a:srcRect l="43250" r="11419"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517773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3EB10D-8DCB-B8EC-1C5B-7A67BD5929CE}"/>
              </a:ext>
            </a:extLst>
          </p:cNvPr>
          <p:cNvSpPr>
            <a:spLocks noGrp="1"/>
          </p:cNvSpPr>
          <p:nvPr>
            <p:ph type="title"/>
          </p:nvPr>
        </p:nvSpPr>
        <p:spPr>
          <a:xfrm>
            <a:off x="630936" y="639520"/>
            <a:ext cx="3429000" cy="1719072"/>
          </a:xfrm>
        </p:spPr>
        <p:txBody>
          <a:bodyPr anchor="b">
            <a:normAutofit/>
          </a:bodyPr>
          <a:lstStyle/>
          <a:p>
            <a:r>
              <a:rPr lang="en-US" dirty="0"/>
              <a:t>Algorithm used</a:t>
            </a:r>
            <a:endParaRPr lang="en-IN" dirty="0"/>
          </a:p>
        </p:txBody>
      </p:sp>
      <p:sp>
        <p:nvSpPr>
          <p:cNvPr id="1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F0A046"/>
          </a:solidFill>
          <a:ln w="38100" cap="rnd">
            <a:solidFill>
              <a:srgbClr val="F0A0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E5B17B-E24D-47C6-C829-43AB989A2D1F}"/>
              </a:ext>
            </a:extLst>
          </p:cNvPr>
          <p:cNvSpPr>
            <a:spLocks noGrp="1"/>
          </p:cNvSpPr>
          <p:nvPr>
            <p:ph idx="1"/>
          </p:nvPr>
        </p:nvSpPr>
        <p:spPr>
          <a:xfrm>
            <a:off x="630936" y="2807208"/>
            <a:ext cx="3429000" cy="3410712"/>
          </a:xfrm>
        </p:spPr>
        <p:txBody>
          <a:bodyPr anchor="t">
            <a:normAutofit/>
          </a:bodyPr>
          <a:lstStyle/>
          <a:p>
            <a:r>
              <a:rPr lang="en-US" sz="2400" dirty="0">
                <a:latin typeface="Times New Roman" panose="02020603050405020304" pitchFamily="18" charset="0"/>
                <a:cs typeface="Times New Roman" panose="02020603050405020304" pitchFamily="18" charset="0"/>
              </a:rPr>
              <a:t>Open CV</a:t>
            </a:r>
          </a:p>
          <a:p>
            <a:r>
              <a:rPr lang="en-US" sz="2400" dirty="0">
                <a:latin typeface="Times New Roman" panose="02020603050405020304" pitchFamily="18" charset="0"/>
                <a:cs typeface="Times New Roman" panose="02020603050405020304" pitchFamily="18" charset="0"/>
              </a:rPr>
              <a:t>Media Pipe</a:t>
            </a:r>
          </a:p>
          <a:p>
            <a:r>
              <a:rPr lang="en-US" sz="2400" dirty="0">
                <a:latin typeface="Times New Roman" panose="02020603050405020304" pitchFamily="18" charset="0"/>
                <a:cs typeface="Times New Roman" panose="02020603050405020304" pitchFamily="18" charset="0"/>
              </a:rPr>
              <a:t>Methodology</a:t>
            </a: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Picture 4" descr="A picture containing clock, cartoon, art&#10;&#10;Description automatically generated">
            <a:extLst>
              <a:ext uri="{FF2B5EF4-FFF2-40B4-BE49-F238E27FC236}">
                <a16:creationId xmlns:a16="http://schemas.microsoft.com/office/drawing/2014/main" id="{43A9A1B7-1D02-3532-ED7D-E3D6060B14C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654296" y="1487329"/>
            <a:ext cx="6903720" cy="3883342"/>
          </a:xfrm>
          <a:prstGeom prst="rect">
            <a:avLst/>
          </a:prstGeom>
        </p:spPr>
      </p:pic>
      <p:sp>
        <p:nvSpPr>
          <p:cNvPr id="6" name="TextBox 5">
            <a:extLst>
              <a:ext uri="{FF2B5EF4-FFF2-40B4-BE49-F238E27FC236}">
                <a16:creationId xmlns:a16="http://schemas.microsoft.com/office/drawing/2014/main" id="{002F7D2C-7B8B-6C19-D65B-6FB225695888}"/>
              </a:ext>
            </a:extLst>
          </p:cNvPr>
          <p:cNvSpPr txBox="1"/>
          <p:nvPr/>
        </p:nvSpPr>
        <p:spPr>
          <a:xfrm>
            <a:off x="10063697" y="5170616"/>
            <a:ext cx="1494319"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5" tooltip="https://www.peoplematters.in/blog/training-development/algorithm-driven-intelligent-learning-16391">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6" tooltip="https://creativecommons.org/licenses/by-nc-sa/3.0/">
                  <a:extLst>
                    <a:ext uri="{A12FA001-AC4F-418D-AE19-62706E023703}">
                      <ahyp:hlinkClr xmlns:ahyp="http://schemas.microsoft.com/office/drawing/2018/hyperlinkcolor" val="tx"/>
                    </a:ext>
                  </a:extLst>
                </a:hlinkClick>
              </a:rPr>
              <a:t>CC BY-SA-NC</a:t>
            </a:r>
            <a:endParaRPr lang="en-IN" sz="700">
              <a:solidFill>
                <a:srgbClr val="FFFFFF"/>
              </a:solidFill>
            </a:endParaRPr>
          </a:p>
        </p:txBody>
      </p:sp>
    </p:spTree>
    <p:extLst>
      <p:ext uri="{BB962C8B-B14F-4D97-AF65-F5344CB8AC3E}">
        <p14:creationId xmlns:p14="http://schemas.microsoft.com/office/powerpoint/2010/main" val="3626433041"/>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73</TotalTime>
  <Words>868</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Modern Love</vt:lpstr>
      <vt:lpstr>The Hand</vt:lpstr>
      <vt:lpstr>Times New Roman</vt:lpstr>
      <vt:lpstr>SketchyVTI</vt:lpstr>
      <vt:lpstr>AI virtual mouse</vt:lpstr>
      <vt:lpstr>Introduction</vt:lpstr>
      <vt:lpstr>Abstract </vt:lpstr>
      <vt:lpstr>Project Scope</vt:lpstr>
      <vt:lpstr>Project Objective</vt:lpstr>
      <vt:lpstr>Litreacture Review</vt:lpstr>
      <vt:lpstr>Software Requirements</vt:lpstr>
      <vt:lpstr>Hardware Requirements</vt:lpstr>
      <vt:lpstr>Algorithm used</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virtual mouse</dc:title>
  <dc:creator>AYUSH GUPTA</dc:creator>
  <cp:lastModifiedBy>KULDEEP GUPTA</cp:lastModifiedBy>
  <cp:revision>2</cp:revision>
  <dcterms:created xsi:type="dcterms:W3CDTF">2023-05-30T08:07:46Z</dcterms:created>
  <dcterms:modified xsi:type="dcterms:W3CDTF">2023-05-30T17:41:14Z</dcterms:modified>
</cp:coreProperties>
</file>