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3" r:id="rId10"/>
  </p:sldIdLst>
  <p:sldSz cx="10080625" cy="567055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757B3BC-7DC6-4DFE-BFD1-F58958B9F93F}" type="slidenum">
              <a:rPr/>
              <a:t>‹#›</a:t>
            </a:fld>
            <a:endParaRPr/>
          </a:p>
        </p:txBody>
      </p:sp>
      <p:sp>
        <p:nvSpPr>
          <p:cNvPr id="4" name="PlaceHolder 3"/>
          <p:cNvSpPr>
            <a:spLocks noGrp="1"/>
          </p:cNvSpPr>
          <p:nvPr>
            <p:ph type="dt" idx="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2EFEB40-0F6A-4BDF-8D99-E77109A5BD64}"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5689EA5-59D0-415D-B731-2721FF6F89AC}" type="slidenum">
              <a:rPr/>
              <a:t>‹#›</a:t>
            </a:fld>
            <a:endParaRPr/>
          </a:p>
        </p:txBody>
      </p:sp>
      <p:sp>
        <p:nvSpPr>
          <p:cNvPr id="9" name="PlaceHolder 8"/>
          <p:cNvSpPr>
            <a:spLocks noGrp="1"/>
          </p:cNvSpPr>
          <p:nvPr>
            <p:ph type="dt" idx="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26D7CA7-6CB7-494D-BF6F-46A466933B49}" type="slidenum">
              <a:rPr/>
              <a:t>‹#›</a:t>
            </a:fld>
            <a:endParaRPr/>
          </a:p>
        </p:txBody>
      </p:sp>
      <p:sp>
        <p:nvSpPr>
          <p:cNvPr id="11" name="PlaceHolder 10"/>
          <p:cNvSpPr>
            <a:spLocks noGrp="1"/>
          </p:cNvSpPr>
          <p:nvPr>
            <p:ph type="dt" idx="1"/>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51C9C73-97A6-47D6-859B-05C7DC76F3EA}" type="slidenum">
              <a:rPr/>
              <a:t>‹#›</a:t>
            </a:fld>
            <a:endParaRPr/>
          </a:p>
        </p:txBody>
      </p:sp>
      <p:sp>
        <p:nvSpPr>
          <p:cNvPr id="3" name="PlaceHolder 5"/>
          <p:cNvSpPr>
            <a:spLocks noGrp="1"/>
          </p:cNvSpPr>
          <p:nvPr>
            <p:ph type="dt" idx="1"/>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16D23F9-457B-4923-98FB-AD9F02700052}" type="slidenum">
              <a:rPr/>
              <a:t>‹#›</a:t>
            </a:fld>
            <a:endParaRPr/>
          </a:p>
        </p:txBody>
      </p:sp>
      <p:sp>
        <p:nvSpPr>
          <p:cNvPr id="6" name="PlaceHolder 5"/>
          <p:cNvSpPr>
            <a:spLocks noGrp="1"/>
          </p:cNvSpPr>
          <p:nvPr>
            <p:ph type="dt" idx="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C795D2-5D7B-48CC-988A-4073364641A4}"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01CBE45-F692-4365-A4E1-AC1CC37B1164}"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64B37DB-9AC9-4D8F-838E-A1849BD2B3B5}"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9B073B2-E1B5-4C9E-9F15-27885BF2099B}"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C26427E-E974-46A6-9399-97EDB11700E7}"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B375B30-1907-4EA4-A79C-4119FDF913C6}"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p>
        </p:txBody>
      </p:sp>
      <p:sp>
        <p:nvSpPr>
          <p:cNvPr id="4"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US" sz="1400" b="0" strike="noStrike" spc="-1">
                <a:latin typeface="Times New Roman" panose="02020603050405020304"/>
              </a:defRPr>
            </a:lvl1pPr>
          </a:lstStyle>
          <a:p>
            <a:pPr algn="ctr">
              <a:buNone/>
            </a:pPr>
            <a:r>
              <a:rPr lang="en-US" sz="1400" b="0" strike="noStrike" spc="-1">
                <a:latin typeface="Times New Roman" panose="02020603050405020304"/>
              </a:rPr>
              <a:t>&lt;footer&gt;</a:t>
            </a:r>
          </a:p>
        </p:txBody>
      </p:sp>
      <p:sp>
        <p:nvSpPr>
          <p:cNvPr id="5"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US" sz="1400" b="0" strike="noStrike" spc="-1">
                <a:latin typeface="Times New Roman" panose="02020603050405020304"/>
              </a:defRPr>
            </a:lvl1pPr>
          </a:lstStyle>
          <a:p>
            <a:pPr algn="r">
              <a:buNone/>
            </a:pPr>
            <a:fld id="{3A7C5E44-84DD-4FF8-B9F9-1971DFFC9B19}"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1" name="Picture 4"/>
          <p:cNvPicPr/>
          <p:nvPr/>
        </p:nvPicPr>
        <p:blipFill>
          <a:blip r:embed="rId3"/>
          <a:stretch>
            <a:fillRect/>
          </a:stretch>
        </p:blipFill>
        <p:spPr>
          <a:xfrm>
            <a:off x="791845" y="819150"/>
            <a:ext cx="1494155" cy="1228090"/>
          </a:xfrm>
          <a:prstGeom prst="rect">
            <a:avLst/>
          </a:prstGeom>
          <a:ln w="0">
            <a:noFill/>
          </a:ln>
        </p:spPr>
      </p:pic>
      <p:sp>
        <p:nvSpPr>
          <p:cNvPr id="42" name="Text Box 41"/>
          <p:cNvSpPr txBox="1"/>
          <p:nvPr/>
        </p:nvSpPr>
        <p:spPr>
          <a:xfrm>
            <a:off x="2448560" y="747395"/>
            <a:ext cx="7232015" cy="1747520"/>
          </a:xfrm>
          <a:prstGeom prst="rect">
            <a:avLst/>
          </a:prstGeom>
          <a:noFill/>
          <a:ln w="0">
            <a:noFill/>
          </a:ln>
        </p:spPr>
        <p:txBody>
          <a:bodyPr lIns="90000" tIns="45000" rIns="90000" bIns="45000" anchor="t">
            <a:noAutofit/>
          </a:bodyPr>
          <a:lstStyle/>
          <a:p>
            <a:pPr algn="ctr"/>
            <a:r>
              <a:rPr lang="en-US" sz="4000" b="1" strike="noStrike" spc="-1" dirty="0">
                <a:solidFill>
                  <a:srgbClr val="FFFFFF"/>
                </a:solidFill>
                <a:latin typeface="Arial" panose="020B0604020202020204"/>
              </a:rPr>
              <a:t>Gesture Control Advancements</a:t>
            </a:r>
          </a:p>
          <a:p>
            <a:pPr algn="ctr"/>
            <a:r>
              <a:rPr lang="en-US" sz="4000" b="1" strike="noStrike" spc="-1" dirty="0">
                <a:solidFill>
                  <a:srgbClr val="FFFFFF"/>
                </a:solidFill>
                <a:latin typeface="Arial" panose="020B0604020202020204"/>
              </a:rPr>
              <a:t> Using Hand Landmarks</a:t>
            </a:r>
          </a:p>
        </p:txBody>
      </p:sp>
      <p:sp>
        <p:nvSpPr>
          <p:cNvPr id="43" name="Text Box 42"/>
          <p:cNvSpPr txBox="1"/>
          <p:nvPr/>
        </p:nvSpPr>
        <p:spPr>
          <a:xfrm>
            <a:off x="504190" y="2948940"/>
            <a:ext cx="4800600" cy="2305685"/>
          </a:xfrm>
          <a:prstGeom prst="rect">
            <a:avLst/>
          </a:prstGeom>
          <a:noFill/>
          <a:ln w="0">
            <a:noFill/>
          </a:ln>
        </p:spPr>
        <p:txBody>
          <a:bodyPr lIns="90000" tIns="45000" rIns="90000" bIns="45000" anchor="t">
            <a:noAutofit/>
          </a:bodyPr>
          <a:lstStyle/>
          <a:p>
            <a:pPr algn="ctr">
              <a:lnSpc>
                <a:spcPct val="150000"/>
              </a:lnSpc>
            </a:pPr>
            <a:r>
              <a:rPr lang="en-US" sz="2400" strike="noStrike" spc="-1">
                <a:solidFill>
                  <a:srgbClr val="FFFFFF"/>
                </a:solidFill>
                <a:latin typeface="Arial" panose="020B0604020202020204"/>
              </a:rPr>
              <a:t>Group Members:</a:t>
            </a:r>
          </a:p>
          <a:p>
            <a:pPr algn="ctr">
              <a:lnSpc>
                <a:spcPct val="150000"/>
              </a:lnSpc>
            </a:pPr>
            <a:r>
              <a:rPr lang="en-US" sz="2400" b="1" strike="noStrike" spc="-1">
                <a:solidFill>
                  <a:srgbClr val="FFFFFF"/>
                </a:solidFill>
                <a:latin typeface="Arial" panose="020B0604020202020204"/>
              </a:rPr>
              <a:t>Srishty Singh</a:t>
            </a:r>
          </a:p>
          <a:p>
            <a:pPr algn="ctr"/>
            <a:r>
              <a:rPr lang="en-US" sz="2400" b="1" strike="noStrike" spc="-1">
                <a:solidFill>
                  <a:srgbClr val="FFFFFF"/>
                </a:solidFill>
                <a:latin typeface="Arial" panose="020B0604020202020204"/>
              </a:rPr>
              <a:t>Raj Pratap Singh</a:t>
            </a:r>
            <a:r>
              <a:rPr lang="en-US" sz="2600" b="1" strike="noStrike" spc="-1">
                <a:solidFill>
                  <a:srgbClr val="FFFFFF"/>
                </a:solidFill>
                <a:latin typeface="Arial" panose="020B0604020202020204"/>
              </a:rPr>
              <a:t>                </a:t>
            </a:r>
          </a:p>
          <a:p>
            <a:pPr algn="ctr"/>
            <a:endParaRPr lang="en-US" sz="2200" b="1" strike="noStrike" spc="-1">
              <a:solidFill>
                <a:srgbClr val="FFFFFF"/>
              </a:solidFill>
              <a:latin typeface="Arial" panose="020B0604020202020204"/>
            </a:endParaRPr>
          </a:p>
        </p:txBody>
      </p:sp>
      <p:sp>
        <p:nvSpPr>
          <p:cNvPr id="2" name="Text Box 1"/>
          <p:cNvSpPr txBox="1"/>
          <p:nvPr/>
        </p:nvSpPr>
        <p:spPr>
          <a:xfrm>
            <a:off x="5688330" y="3051175"/>
            <a:ext cx="3528695" cy="1291590"/>
          </a:xfrm>
          <a:prstGeom prst="rect">
            <a:avLst/>
          </a:prstGeom>
          <a:noFill/>
        </p:spPr>
        <p:txBody>
          <a:bodyPr wrap="square" rtlCol="0">
            <a:spAutoFit/>
          </a:bodyPr>
          <a:lstStyle/>
          <a:p>
            <a:pPr algn="ctr"/>
            <a:r>
              <a:rPr lang="en-US" sz="2400" spc="-1">
                <a:solidFill>
                  <a:srgbClr val="FFFFFF"/>
                </a:solidFill>
                <a:latin typeface="Arial" panose="020B0604020202020204"/>
                <a:sym typeface="+mn-ea"/>
              </a:rPr>
              <a:t>Mentor:</a:t>
            </a:r>
            <a:endParaRPr lang="en-US" b="1" strike="noStrike" spc="-1">
              <a:solidFill>
                <a:srgbClr val="FFFFFF"/>
              </a:solidFill>
              <a:latin typeface="Arial" panose="020B0604020202020204"/>
            </a:endParaRPr>
          </a:p>
          <a:p>
            <a:pPr algn="ctr">
              <a:lnSpc>
                <a:spcPct val="150000"/>
              </a:lnSpc>
            </a:pPr>
            <a:r>
              <a:rPr lang="en-US" sz="2400" b="1" spc="-1">
                <a:solidFill>
                  <a:srgbClr val="FFFFFF"/>
                </a:solidFill>
                <a:latin typeface="Arial" panose="020B0604020202020204"/>
                <a:sym typeface="+mn-ea"/>
              </a:rPr>
              <a:t>Mr. Prashant Agrawal</a:t>
            </a:r>
            <a:endParaRPr lang="en-US" b="1" strike="noStrike" spc="-1">
              <a:solidFill>
                <a:srgbClr val="FFFFFF"/>
              </a:solidFill>
              <a:latin typeface="Arial" panose="020B0604020202020204"/>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4" name="Text Box 43"/>
          <p:cNvSpPr txBox="1"/>
          <p:nvPr/>
        </p:nvSpPr>
        <p:spPr>
          <a:xfrm>
            <a:off x="2448560" y="530550"/>
            <a:ext cx="5257800" cy="486720"/>
          </a:xfrm>
          <a:prstGeom prst="rect">
            <a:avLst/>
          </a:prstGeom>
          <a:noFill/>
          <a:ln w="0">
            <a:noFill/>
          </a:ln>
        </p:spPr>
        <p:txBody>
          <a:bodyPr lIns="90000" tIns="45000" rIns="90000" bIns="45000" anchor="t">
            <a:noAutofit/>
          </a:bodyPr>
          <a:lstStyle/>
          <a:p>
            <a:pPr algn="ctr"/>
            <a:r>
              <a:rPr lang="en-US" sz="3200" b="1" strike="noStrike" spc="-1">
                <a:solidFill>
                  <a:schemeClr val="accent3">
                    <a:lumMod val="50000"/>
                  </a:schemeClr>
                </a:solidFill>
                <a:latin typeface="Arial" panose="020B0604020202020204"/>
              </a:rPr>
              <a:t>Introduction</a:t>
            </a:r>
          </a:p>
        </p:txBody>
      </p:sp>
      <p:sp>
        <p:nvSpPr>
          <p:cNvPr id="2" name="Text Box 1"/>
          <p:cNvSpPr txBox="1"/>
          <p:nvPr/>
        </p:nvSpPr>
        <p:spPr>
          <a:xfrm>
            <a:off x="571500" y="1223645"/>
            <a:ext cx="9043035" cy="4154170"/>
          </a:xfrm>
          <a:prstGeom prst="rect">
            <a:avLst/>
          </a:prstGeom>
          <a:noFill/>
        </p:spPr>
        <p:txBody>
          <a:bodyPr wrap="square" rtlCol="0">
            <a:spAutoFit/>
          </a:bodyPr>
          <a:lstStyle/>
          <a:p>
            <a:r>
              <a:rPr lang="en-US">
                <a:solidFill>
                  <a:schemeClr val="bg1"/>
                </a:solidFill>
              </a:rPr>
              <a:t>“Have you seen the remote?”</a:t>
            </a:r>
            <a:br>
              <a:rPr lang="en-US">
                <a:solidFill>
                  <a:schemeClr val="bg1"/>
                </a:solidFill>
              </a:rPr>
            </a:br>
            <a:r>
              <a:rPr lang="en-US">
                <a:solidFill>
                  <a:schemeClr val="bg1"/>
                </a:solidFill>
              </a:rPr>
              <a:t>“I left it on the table after watching my show”. </a:t>
            </a:r>
          </a:p>
          <a:p>
            <a:r>
              <a:rPr lang="en-US">
                <a:solidFill>
                  <a:schemeClr val="bg1"/>
                </a:solidFill>
              </a:rPr>
              <a:t>“It is not here, I will miss the news again because of you!!!” </a:t>
            </a:r>
          </a:p>
          <a:p>
            <a:endParaRPr lang="en-US">
              <a:solidFill>
                <a:schemeClr val="bg1"/>
              </a:solidFill>
            </a:endParaRPr>
          </a:p>
          <a:p>
            <a:r>
              <a:rPr lang="en-US" sz="2400">
                <a:solidFill>
                  <a:schemeClr val="bg1"/>
                </a:solidFill>
              </a:rPr>
              <a:t>In the near future, such heated discussions over remote control won’t disturb the harmony of the house.  </a:t>
            </a:r>
          </a:p>
          <a:p>
            <a:r>
              <a:rPr lang="en-US" sz="2400">
                <a:solidFill>
                  <a:schemeClr val="bg1"/>
                </a:solidFill>
              </a:rPr>
              <a:t>Because soon remote controls will be the objects of the past. Technology has finally reached that dimension when our hands will replace them by directly communicating with the computer or television.</a:t>
            </a:r>
          </a:p>
          <a:p>
            <a:r>
              <a:rPr lang="en-US" sz="2400">
                <a:solidFill>
                  <a:schemeClr val="bg1"/>
                </a:solidFill>
                <a:sym typeface="+mn-ea"/>
              </a:rPr>
              <a:t>Gesture recognition is the ability of a computer to understand gestures and execute commands based on those gestures.</a:t>
            </a:r>
            <a:endParaRPr lang="en-US" sz="2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 name="Text Box 44"/>
          <p:cNvSpPr txBox="1"/>
          <p:nvPr/>
        </p:nvSpPr>
        <p:spPr>
          <a:xfrm>
            <a:off x="1299845" y="602615"/>
            <a:ext cx="7209155" cy="486410"/>
          </a:xfrm>
          <a:prstGeom prst="rect">
            <a:avLst/>
          </a:prstGeom>
          <a:noFill/>
          <a:ln w="0">
            <a:noFill/>
          </a:ln>
        </p:spPr>
        <p:txBody>
          <a:bodyPr lIns="90000" tIns="45000" rIns="90000" bIns="45000" anchor="t">
            <a:noAutofit/>
          </a:bodyPr>
          <a:lstStyle/>
          <a:p>
            <a:r>
              <a:rPr lang="en-US" sz="3200" b="1" strike="noStrike" spc="-1">
                <a:solidFill>
                  <a:schemeClr val="accent3">
                    <a:lumMod val="50000"/>
                  </a:schemeClr>
                </a:solidFill>
                <a:latin typeface="Arial" panose="020B0604020202020204"/>
              </a:rPr>
              <a:t>             Libraries To Be Used</a:t>
            </a:r>
          </a:p>
        </p:txBody>
      </p:sp>
      <p:sp>
        <p:nvSpPr>
          <p:cNvPr id="46" name="Text Box 45"/>
          <p:cNvSpPr txBox="1"/>
          <p:nvPr/>
        </p:nvSpPr>
        <p:spPr>
          <a:xfrm>
            <a:off x="1828800" y="1362960"/>
            <a:ext cx="6858000" cy="1380240"/>
          </a:xfrm>
          <a:prstGeom prst="rect">
            <a:avLst/>
          </a:prstGeom>
          <a:noFill/>
          <a:ln w="0">
            <a:noFill/>
          </a:ln>
        </p:spPr>
        <p:txBody>
          <a:bodyPr lIns="90000" tIns="45000" rIns="90000" bIns="45000" anchor="t">
            <a:noAutofit/>
          </a:bodyPr>
          <a:lstStyle/>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Open-CV</a:t>
            </a:r>
          </a:p>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Google Mediapipe</a:t>
            </a:r>
          </a:p>
          <a:p>
            <a:pPr marL="215900" indent="-215900">
              <a:spcBef>
                <a:spcPts val="720"/>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Tkinter Python Module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7" name="Text Box 46"/>
          <p:cNvSpPr txBox="1"/>
          <p:nvPr/>
        </p:nvSpPr>
        <p:spPr>
          <a:xfrm>
            <a:off x="1188720" y="530860"/>
            <a:ext cx="7543165" cy="486410"/>
          </a:xfrm>
          <a:prstGeom prst="rect">
            <a:avLst/>
          </a:prstGeom>
          <a:noFill/>
          <a:ln w="0">
            <a:noFill/>
          </a:ln>
        </p:spPr>
        <p:txBody>
          <a:bodyPr lIns="90000" tIns="45000" rIns="90000" bIns="45000" anchor="t">
            <a:noAutofit/>
          </a:bodyPr>
          <a:lstStyle/>
          <a:p>
            <a:pPr algn="ctr"/>
            <a:r>
              <a:rPr lang="en-US" sz="3200" b="1" strike="noStrike" spc="-1">
                <a:solidFill>
                  <a:schemeClr val="accent3">
                    <a:lumMod val="50000"/>
                  </a:schemeClr>
                </a:solidFill>
                <a:latin typeface="Arial" panose="020B0604020202020204"/>
              </a:rPr>
              <a:t>       Hardware To Be Used</a:t>
            </a:r>
          </a:p>
        </p:txBody>
      </p:sp>
      <p:sp>
        <p:nvSpPr>
          <p:cNvPr id="48" name="Text Box 47"/>
          <p:cNvSpPr txBox="1"/>
          <p:nvPr/>
        </p:nvSpPr>
        <p:spPr>
          <a:xfrm>
            <a:off x="2088515" y="1539215"/>
            <a:ext cx="6172200" cy="1895760"/>
          </a:xfrm>
          <a:prstGeom prst="rect">
            <a:avLst/>
          </a:prstGeom>
          <a:noFill/>
          <a:ln w="0">
            <a:noFill/>
          </a:ln>
        </p:spPr>
        <p:txBody>
          <a:bodyPr lIns="90000" tIns="45000" rIns="90000" bIns="45000" anchor="t">
            <a:noAutofit/>
          </a:bodyPr>
          <a:lstStyle/>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Processor- intel i5 11</a:t>
            </a:r>
            <a:r>
              <a:rPr lang="en-US" sz="2600" b="0" strike="noStrike" spc="-1" baseline="33000">
                <a:solidFill>
                  <a:schemeClr val="bg1"/>
                </a:solidFill>
                <a:latin typeface="Arial" panose="020B0604020202020204"/>
              </a:rPr>
              <a:t>th</a:t>
            </a:r>
            <a:r>
              <a:rPr lang="en-US" sz="2600" b="0" strike="noStrike" spc="-1">
                <a:solidFill>
                  <a:schemeClr val="bg1"/>
                </a:solidFill>
                <a:latin typeface="Arial" panose="020B0604020202020204"/>
              </a:rPr>
              <a:t> generation</a:t>
            </a: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Ram- 8 GB.</a:t>
            </a: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A Good Quality Webcam.</a:t>
            </a:r>
          </a:p>
          <a:p>
            <a:pPr marL="215900" indent="-215900">
              <a:spcBef>
                <a:spcPts val="865"/>
              </a:spcBef>
              <a:buClr>
                <a:srgbClr val="FFFFFF"/>
              </a:buClr>
              <a:buSzPct val="45000"/>
              <a:buFont typeface="Wingdings" panose="05000000000000000000" pitchFamily="2" charset="2"/>
              <a:buChar char=""/>
            </a:pPr>
            <a:r>
              <a:rPr lang="en-US" sz="2600" b="0" strike="noStrike" spc="-1">
                <a:solidFill>
                  <a:schemeClr val="bg1"/>
                </a:solidFill>
                <a:latin typeface="Arial" panose="020B0604020202020204"/>
              </a:rPr>
              <a:t>Minimum 8GB Disk Space.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9" name="Text Box 48"/>
          <p:cNvSpPr txBox="1"/>
          <p:nvPr/>
        </p:nvSpPr>
        <p:spPr>
          <a:xfrm>
            <a:off x="1080135" y="458470"/>
            <a:ext cx="7807325" cy="883285"/>
          </a:xfrm>
          <a:prstGeom prst="rect">
            <a:avLst/>
          </a:prstGeom>
          <a:noFill/>
          <a:ln w="0">
            <a:noFill/>
          </a:ln>
        </p:spPr>
        <p:txBody>
          <a:bodyPr lIns="90000" tIns="45000" rIns="90000" bIns="45000" anchor="t">
            <a:noAutofit/>
          </a:bodyPr>
          <a:lstStyle/>
          <a:p>
            <a:pPr algn="ctr"/>
            <a:r>
              <a:rPr lang="en-US" sz="3200" b="1" strike="noStrike" spc="-1">
                <a:solidFill>
                  <a:schemeClr val="accent3">
                    <a:lumMod val="50000"/>
                  </a:schemeClr>
                </a:solidFill>
                <a:latin typeface="Arial" panose="020B0604020202020204"/>
              </a:rPr>
              <a:t>Applications of Gesture Recognition</a:t>
            </a:r>
          </a:p>
        </p:txBody>
      </p:sp>
      <p:sp>
        <p:nvSpPr>
          <p:cNvPr id="2" name="Text Box 1"/>
          <p:cNvSpPr txBox="1"/>
          <p:nvPr/>
        </p:nvSpPr>
        <p:spPr>
          <a:xfrm>
            <a:off x="1311275" y="1577975"/>
            <a:ext cx="7545705" cy="2491740"/>
          </a:xfrm>
          <a:prstGeom prst="rect">
            <a:avLst/>
          </a:prstGeom>
          <a:noFill/>
        </p:spPr>
        <p:txBody>
          <a:bodyPr wrap="square" rtlCol="0">
            <a:spAutoFit/>
          </a:bodyPr>
          <a:lstStyle/>
          <a:p>
            <a:pPr marL="285750" indent="-285750">
              <a:buFont typeface="Wingdings" panose="05000000000000000000" charset="0"/>
              <a:buChar char="§"/>
            </a:pPr>
            <a:r>
              <a:rPr lang="en-US" sz="2600">
                <a:solidFill>
                  <a:schemeClr val="bg1"/>
                </a:solidFill>
              </a:rPr>
              <a:t>Sign language recognition</a:t>
            </a:r>
          </a:p>
          <a:p>
            <a:pPr marL="285750" indent="-285750">
              <a:buFont typeface="Wingdings" panose="05000000000000000000" charset="0"/>
              <a:buChar char="§"/>
            </a:pPr>
            <a:r>
              <a:rPr lang="en-US" sz="2600">
                <a:solidFill>
                  <a:schemeClr val="bg1"/>
                </a:solidFill>
              </a:rPr>
              <a:t>Media controls</a:t>
            </a:r>
          </a:p>
          <a:p>
            <a:pPr marL="285750" indent="-285750">
              <a:buFont typeface="Wingdings" panose="05000000000000000000" charset="0"/>
              <a:buChar char="§"/>
            </a:pPr>
            <a:r>
              <a:rPr lang="en-US" sz="2600">
                <a:solidFill>
                  <a:schemeClr val="bg1"/>
                </a:solidFill>
              </a:rPr>
              <a:t>Virtual keyboard</a:t>
            </a:r>
          </a:p>
          <a:p>
            <a:pPr marL="285750" indent="-285750">
              <a:buFont typeface="Wingdings" panose="05000000000000000000" charset="0"/>
              <a:buChar char="§"/>
            </a:pPr>
            <a:r>
              <a:rPr lang="en-US" sz="2600">
                <a:solidFill>
                  <a:schemeClr val="bg1"/>
                </a:solidFill>
              </a:rPr>
              <a:t>Gaming gestures</a:t>
            </a:r>
          </a:p>
          <a:p>
            <a:pPr marL="285750" indent="-285750">
              <a:buFont typeface="Wingdings" panose="05000000000000000000" charset="0"/>
              <a:buChar char="§"/>
            </a:pPr>
            <a:r>
              <a:rPr lang="en-US" sz="2600">
                <a:solidFill>
                  <a:schemeClr val="bg1"/>
                </a:solidFill>
              </a:rPr>
              <a:t>Home automation with gesture input</a:t>
            </a:r>
          </a:p>
          <a:p>
            <a:pPr marL="285750" indent="-285750">
              <a:buFont typeface="Wingdings" panose="05000000000000000000" charset="0"/>
              <a:buChar char="§"/>
            </a:pPr>
            <a:r>
              <a:rPr lang="en-US" sz="2600">
                <a:solidFill>
                  <a:schemeClr val="bg1"/>
                </a:solidFill>
              </a:rPr>
              <a:t>Robotics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Picture 1" descr="tinywow_Dataset Analysis (2)_5352889_1"/>
          <p:cNvPicPr>
            <a:picLocks noChangeAspect="1"/>
          </p:cNvPicPr>
          <p:nvPr/>
        </p:nvPicPr>
        <p:blipFill>
          <a:blip r:embed="rId3"/>
          <a:stretch>
            <a:fillRect/>
          </a:stretch>
        </p:blipFill>
        <p:spPr>
          <a:xfrm>
            <a:off x="1871980" y="530860"/>
            <a:ext cx="6256020" cy="46932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 name="Text Box 50"/>
          <p:cNvSpPr txBox="1"/>
          <p:nvPr/>
        </p:nvSpPr>
        <p:spPr>
          <a:xfrm>
            <a:off x="2448560" y="602615"/>
            <a:ext cx="4800600" cy="459360"/>
          </a:xfrm>
          <a:prstGeom prst="rect">
            <a:avLst/>
          </a:prstGeom>
          <a:noFill/>
          <a:ln w="0">
            <a:noFill/>
          </a:ln>
        </p:spPr>
        <p:txBody>
          <a:bodyPr lIns="90000" tIns="45000" rIns="90000" bIns="45000" anchor="t">
            <a:noAutofit/>
          </a:bodyPr>
          <a:lstStyle/>
          <a:p>
            <a:pPr algn="ctr"/>
            <a:r>
              <a:rPr lang="en-US" sz="3200" b="1" strike="noStrike" spc="-1">
                <a:solidFill>
                  <a:schemeClr val="accent3">
                    <a:lumMod val="50000"/>
                  </a:schemeClr>
                </a:solidFill>
                <a:latin typeface="Arial" panose="020B0604020202020204"/>
              </a:rPr>
              <a:t>Outcome</a:t>
            </a:r>
          </a:p>
        </p:txBody>
      </p:sp>
      <p:sp>
        <p:nvSpPr>
          <p:cNvPr id="2" name="Text Box 1"/>
          <p:cNvSpPr txBox="1"/>
          <p:nvPr/>
        </p:nvSpPr>
        <p:spPr>
          <a:xfrm>
            <a:off x="720090" y="1610995"/>
            <a:ext cx="6010910" cy="2891790"/>
          </a:xfrm>
          <a:prstGeom prst="rect">
            <a:avLst/>
          </a:prstGeom>
          <a:noFill/>
        </p:spPr>
        <p:txBody>
          <a:bodyPr wrap="square" rtlCol="0">
            <a:spAutoFit/>
          </a:bodyPr>
          <a:lstStyle/>
          <a:p>
            <a:pPr>
              <a:lnSpc>
                <a:spcPct val="100000"/>
              </a:lnSpc>
            </a:pPr>
            <a:r>
              <a:rPr lang="en-US" sz="2600">
                <a:solidFill>
                  <a:schemeClr val="bg1"/>
                </a:solidFill>
              </a:rPr>
              <a:t>The project will introduce an application using computer vision for hand gesture recognition. A camera will take live video stream, and palm detection will be applied. Then hand landmarks will be generated on the input feed. After that the gesture is recognized.</a:t>
            </a:r>
          </a:p>
        </p:txBody>
      </p:sp>
      <p:pic>
        <p:nvPicPr>
          <p:cNvPr id="3" name="Picture 2" descr="Landmark"/>
          <p:cNvPicPr>
            <a:picLocks noChangeAspect="1"/>
          </p:cNvPicPr>
          <p:nvPr/>
        </p:nvPicPr>
        <p:blipFill>
          <a:blip r:embed="rId3"/>
          <a:stretch>
            <a:fillRect/>
          </a:stretch>
        </p:blipFill>
        <p:spPr>
          <a:xfrm>
            <a:off x="7249160" y="1870075"/>
            <a:ext cx="2077085" cy="2374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 name="Text Box 50"/>
          <p:cNvSpPr txBox="1"/>
          <p:nvPr/>
        </p:nvSpPr>
        <p:spPr>
          <a:xfrm>
            <a:off x="2448560" y="602615"/>
            <a:ext cx="4800600" cy="459360"/>
          </a:xfrm>
          <a:prstGeom prst="rect">
            <a:avLst/>
          </a:prstGeom>
          <a:noFill/>
          <a:ln w="0">
            <a:noFill/>
          </a:ln>
        </p:spPr>
        <p:txBody>
          <a:bodyPr lIns="90000" tIns="45000" rIns="90000" bIns="45000" anchor="t">
            <a:noAutofit/>
          </a:bodyPr>
          <a:lstStyle/>
          <a:p>
            <a:pPr algn="ctr"/>
            <a:r>
              <a:rPr lang="en-US" sz="3200" b="1" strike="noStrike" spc="-1">
                <a:solidFill>
                  <a:schemeClr val="accent3">
                    <a:lumMod val="50000"/>
                  </a:schemeClr>
                </a:solidFill>
                <a:latin typeface="Arial" panose="020B0604020202020204"/>
              </a:rPr>
              <a:t>Future Outcome Scope</a:t>
            </a:r>
          </a:p>
        </p:txBody>
      </p:sp>
      <p:sp>
        <p:nvSpPr>
          <p:cNvPr id="2" name="Text Box 1"/>
          <p:cNvSpPr txBox="1"/>
          <p:nvPr/>
        </p:nvSpPr>
        <p:spPr>
          <a:xfrm>
            <a:off x="1122045" y="1633220"/>
            <a:ext cx="8029575" cy="2491740"/>
          </a:xfrm>
          <a:prstGeom prst="rect">
            <a:avLst/>
          </a:prstGeom>
          <a:noFill/>
        </p:spPr>
        <p:txBody>
          <a:bodyPr wrap="square" rtlCol="0">
            <a:spAutoFit/>
          </a:bodyPr>
          <a:lstStyle/>
          <a:p>
            <a:pPr>
              <a:lnSpc>
                <a:spcPct val="150000"/>
              </a:lnSpc>
            </a:pPr>
            <a:r>
              <a:rPr lang="en-US" sz="2600">
                <a:solidFill>
                  <a:schemeClr val="bg1"/>
                </a:solidFill>
              </a:rPr>
              <a:t>Research paper describing the implementation method of the project that uses MediaPipe Framework. Along with it’s advantages over predecessing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52" name="Text Box 51"/>
          <p:cNvSpPr txBox="1"/>
          <p:nvPr/>
        </p:nvSpPr>
        <p:spPr>
          <a:xfrm>
            <a:off x="1656080" y="2258555"/>
            <a:ext cx="6629400" cy="942480"/>
          </a:xfrm>
          <a:prstGeom prst="rect">
            <a:avLst/>
          </a:prstGeom>
          <a:noFill/>
          <a:ln w="0">
            <a:noFill/>
          </a:ln>
        </p:spPr>
        <p:txBody>
          <a:bodyPr lIns="90000" tIns="45000" rIns="90000" bIns="45000" anchor="t">
            <a:noAutofit/>
          </a:bodyPr>
          <a:lstStyle/>
          <a:p>
            <a:pPr algn="ctr"/>
            <a:r>
              <a:rPr lang="en-US" sz="6000" b="1" strike="noStrike" spc="-1">
                <a:solidFill>
                  <a:schemeClr val="accent3">
                    <a:lumMod val="50000"/>
                  </a:schemeClr>
                </a:solidFill>
                <a:latin typeface="Arial" panose="020B0604020202020204"/>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Singh</cp:lastModifiedBy>
  <cp:revision>8</cp:revision>
  <dcterms:created xsi:type="dcterms:W3CDTF">2022-09-09T22:31:00Z</dcterms:created>
  <dcterms:modified xsi:type="dcterms:W3CDTF">2023-05-29T15:14:53Z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F544FEB736AC4AC488A5739C0B45B5A7</vt:lpwstr>
  </property>
  <property fmtid="{D5CDD505-2E9C-101B-9397-08002B2CF9AE}" pid="3" name="KSOProductBuildVer">
    <vt:lpwstr>1033-11.2.0.11210</vt:lpwstr>
  </property>
</Properties>
</file>