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sldIdLst>
    <p:sldId id="256" r:id="rId2"/>
    <p:sldId id="266" r:id="rId3"/>
    <p:sldId id="257" r:id="rId4"/>
    <p:sldId id="258" r:id="rId5"/>
    <p:sldId id="259" r:id="rId6"/>
    <p:sldId id="265" r:id="rId7"/>
    <p:sldId id="267" r:id="rId8"/>
    <p:sldId id="260" r:id="rId9"/>
    <p:sldId id="261" r:id="rId10"/>
    <p:sldId id="268"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2749A9-855C-428C-B274-8B5487E1861E}" type="datetimeFigureOut">
              <a:rPr lang="en-US" smtClean="0"/>
              <a:pPr/>
              <a:t>6/1/2023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C07C1-0FAB-4034-B3B8-647734B20E6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AC07C1-0FAB-4034-B3B8-647734B20E6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41400"/>
            <a:ext cx="6858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9B84C0-D523-4253-B3FB-37BC06884248}"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6467056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171575" y="1825625"/>
            <a:ext cx="7343775"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9B84C0-D523-4253-B3FB-37BC06884248}"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28218852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1575" y="365125"/>
            <a:ext cx="52578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9B84C0-D523-4253-B3FB-37BC06884248}"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33888301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171575" y="457200"/>
            <a:ext cx="2949178"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259178" y="987426"/>
            <a:ext cx="425881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171575" y="2101850"/>
            <a:ext cx="2949178"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B84C0-D523-4253-B3FB-37BC06884248}"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34138888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B84C0-D523-4253-B3FB-37BC06884248}"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21987939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1244" y="1709738"/>
            <a:ext cx="7579343"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931244" y="4589464"/>
            <a:ext cx="757934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9B84C0-D523-4253-B3FB-37BC06884248}"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40676867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7275" y="1825625"/>
            <a:ext cx="356616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3994" y="1825625"/>
            <a:ext cx="356616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B84C0-D523-4253-B3FB-37BC06884248}"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106368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43075" y="274638"/>
            <a:ext cx="6767513"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171575" y="1489075"/>
            <a:ext cx="356616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1575" y="2193926"/>
            <a:ext cx="356616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49190" y="1489075"/>
            <a:ext cx="356616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9190" y="2193926"/>
            <a:ext cx="356616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9B84C0-D523-4253-B3FB-37BC06884248}" type="datetimeFigureOut">
              <a:rPr lang="en-US" smtClean="0"/>
              <a:pPr/>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32316615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9B84C0-D523-4253-B3FB-37BC06884248}"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510586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B84C0-D523-4253-B3FB-37BC06884248}" type="datetimeFigureOut">
              <a:rPr lang="en-US" smtClean="0"/>
              <a:pPr/>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321514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1575"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59179" y="987426"/>
            <a:ext cx="42573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1575" y="2101850"/>
            <a:ext cx="2949178"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B84C0-D523-4253-B3FB-37BC06884248}"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21987120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171575" y="457200"/>
            <a:ext cx="2949178"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259178" y="987426"/>
            <a:ext cx="425881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171575" y="2101850"/>
            <a:ext cx="2949178"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B84C0-D523-4253-B3FB-37BC06884248}"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16193596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43075" y="365126"/>
            <a:ext cx="677227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1575" y="1825625"/>
            <a:ext cx="734377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71575" y="6356351"/>
            <a:ext cx="1914525"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F9B84C0-D523-4253-B3FB-37BC06884248}" type="datetimeFigureOut">
              <a:rPr lang="en-US" smtClean="0"/>
              <a:pPr/>
              <a:t>6/1/2023</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41A194A-C8CD-4377-8D96-51DA817D90E7}" type="slidenum">
              <a:rPr lang="en-US" smtClean="0"/>
              <a:pPr/>
              <a:t>‹#›</a:t>
            </a:fld>
            <a:endParaRPr lang="en-US"/>
          </a:p>
        </p:txBody>
      </p:sp>
    </p:spTree>
    <p:extLst>
      <p:ext uri="{BB962C8B-B14F-4D97-AF65-F5344CB8AC3E}">
        <p14:creationId xmlns:p14="http://schemas.microsoft.com/office/powerpoint/2010/main" xmlns="" val="321936725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980728"/>
            <a:ext cx="7959360" cy="3240360"/>
          </a:xfrm>
        </p:spPr>
        <p:txBody>
          <a:bodyPr>
            <a:normAutofit fontScale="90000"/>
          </a:bodyPr>
          <a:lstStyle/>
          <a:p>
            <a:r>
              <a:rPr lang="en-IN" dirty="0" smtClean="0">
                <a:latin typeface="Arial" pitchFamily="34" charset="0"/>
                <a:cs typeface="Arial" pitchFamily="34" charset="0"/>
              </a:rPr>
              <a:t>Characterization, Classification and Detection of Fake news </a:t>
            </a:r>
            <a:endParaRPr lang="en-US" dirty="0">
              <a:latin typeface="Arial" pitchFamily="34" charset="0"/>
              <a:cs typeface="Arial" pitchFamily="34" charset="0"/>
            </a:endParaRPr>
          </a:p>
        </p:txBody>
      </p:sp>
      <p:sp>
        <p:nvSpPr>
          <p:cNvPr id="3" name="Subtitle 2"/>
          <p:cNvSpPr>
            <a:spLocks noGrp="1"/>
          </p:cNvSpPr>
          <p:nvPr>
            <p:ph type="subTitle" idx="1"/>
          </p:nvPr>
        </p:nvSpPr>
        <p:spPr>
          <a:xfrm>
            <a:off x="433050" y="5085184"/>
            <a:ext cx="8027382" cy="1080120"/>
          </a:xfrm>
        </p:spPr>
        <p:txBody>
          <a:bodyPr>
            <a:normAutofit fontScale="70000" lnSpcReduction="20000"/>
          </a:bodyPr>
          <a:lstStyle/>
          <a:p>
            <a:endParaRPr lang="en-IN" dirty="0" smtClean="0"/>
          </a:p>
          <a:p>
            <a:r>
              <a:rPr lang="en-IN" dirty="0" smtClean="0"/>
              <a:t>                                                                                                                -MUSKAN AGRAWAL</a:t>
            </a:r>
          </a:p>
          <a:p>
            <a:r>
              <a:rPr lang="en-IN" dirty="0" smtClean="0"/>
              <a:t>                                                                                                                     -SHIVANSH SRIVASTAVA</a:t>
            </a:r>
          </a:p>
          <a:p>
            <a:r>
              <a:rPr lang="en-IN" dirty="0" smtClean="0"/>
              <a:t>                                                                                                         -ZAINAB ZUBAIR</a:t>
            </a:r>
          </a:p>
          <a:p>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4" name="Content Placeholder 3">
            <a:extLst>
              <a:ext uri="{FF2B5EF4-FFF2-40B4-BE49-F238E27FC236}">
                <a16:creationId xmlns:ve="http://schemas.openxmlformats.org/markup-compatibility/2006" xmlns:m="http://schemas.openxmlformats.org/officeDocument/2006/math" xmlns:wp="http://schemas.openxmlformats.org/drawingml/2006/wordprocessingDrawing" xmlns:wne="http://schemas.microsoft.com/office/word/2006/wordml" xmlns:a16="http://schemas.microsoft.com/office/drawing/2014/main" xmlns="" xmlns:w="http://schemas.openxmlformats.org/wordprocessingml/2006/main" xmlns:w10="urn:schemas-microsoft-com:office:word" xmlns:v="urn:schemas-microsoft-com:vml" xmlns:o="urn:schemas-microsoft-com:office:office" xmlns:lc="http://schemas.openxmlformats.org/drawingml/2006/lockedCanvas" id="{7EF39453-E586-47D7-BFF6-8527A321A27D}"/>
              </a:ext>
            </a:extLst>
          </p:cNvPr>
          <p:cNvPicPr>
            <a:picLocks noGrp="1"/>
          </p:cNvPicPr>
          <p:nvPr>
            <p:ph idx="1"/>
          </p:nvPr>
        </p:nvPicPr>
        <p:blipFill>
          <a:blip r:embed="rId2" cstate="print"/>
          <a:stretch>
            <a:fillRect/>
          </a:stretch>
        </p:blipFill>
        <p:spPr>
          <a:xfrm>
            <a:off x="494784" y="2060848"/>
            <a:ext cx="7392432" cy="3744416"/>
          </a:xfrm>
          <a:prstGeom prst="rect">
            <a:avLst/>
          </a:prstGeom>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a:xfrm>
            <a:off x="457200" y="1916832"/>
            <a:ext cx="8147248" cy="4608512"/>
          </a:xfrm>
        </p:spPr>
        <p:txBody>
          <a:bodyPr>
            <a:normAutofit fontScale="32500" lnSpcReduction="20000"/>
          </a:bodyPr>
          <a:lstStyle/>
          <a:p>
            <a:pPr algn="just">
              <a:lnSpc>
                <a:spcPct val="120000"/>
              </a:lnSpc>
            </a:pPr>
            <a:r>
              <a:rPr lang="en-US" sz="6200" dirty="0" smtClean="0">
                <a:latin typeface="Arial" pitchFamily="34" charset="0"/>
                <a:cs typeface="Arial" pitchFamily="34" charset="0"/>
              </a:rPr>
              <a:t>In the 21st century, the majority of the tasks are done online. Newspapers who were earlier preferred as hard-copies are now being substituted by applications like </a:t>
            </a:r>
            <a:r>
              <a:rPr lang="en-US" sz="6200" dirty="0" err="1" smtClean="0">
                <a:latin typeface="Arial" pitchFamily="34" charset="0"/>
                <a:cs typeface="Arial" pitchFamily="34" charset="0"/>
              </a:rPr>
              <a:t>Facebook</a:t>
            </a:r>
            <a:r>
              <a:rPr lang="en-US" sz="6200" dirty="0" smtClean="0">
                <a:latin typeface="Arial" pitchFamily="34" charset="0"/>
                <a:cs typeface="Arial" pitchFamily="34" charset="0"/>
              </a:rPr>
              <a:t>, Twitter, and news articles to be read online. The growing problem of fake news only makes things more complicated and tries to change or hamper the opinion and attitude of people towards use of digital technology. Thus, in order to curb the phenomenon, Google and </a:t>
            </a:r>
            <a:r>
              <a:rPr lang="en-US" sz="6200" dirty="0" err="1" smtClean="0">
                <a:latin typeface="Arial" pitchFamily="34" charset="0"/>
                <a:cs typeface="Arial" pitchFamily="34" charset="0"/>
              </a:rPr>
              <a:t>Facebook</a:t>
            </a:r>
            <a:r>
              <a:rPr lang="en-US" sz="6200" dirty="0" smtClean="0">
                <a:latin typeface="Arial" pitchFamily="34" charset="0"/>
                <a:cs typeface="Arial" pitchFamily="34" charset="0"/>
              </a:rPr>
              <a:t> are taking their steps towards preventing the spread of fake news. Our systems take input from an URL or an existing database and classify it to be true or </a:t>
            </a:r>
            <a:r>
              <a:rPr lang="en-US" sz="6200" dirty="0" err="1" smtClean="0">
                <a:latin typeface="Arial" pitchFamily="34" charset="0"/>
                <a:cs typeface="Arial" pitchFamily="34" charset="0"/>
              </a:rPr>
              <a:t>fake.To</a:t>
            </a:r>
            <a:r>
              <a:rPr lang="en-US" sz="6200" dirty="0" smtClean="0">
                <a:latin typeface="Arial" pitchFamily="34" charset="0"/>
                <a:cs typeface="Arial" pitchFamily="34" charset="0"/>
              </a:rPr>
              <a:t> implement this, various NLP and Machine Learning Techniques have to be used.</a:t>
            </a:r>
          </a:p>
          <a:p>
            <a:pPr algn="just">
              <a:buNone/>
            </a:pPr>
            <a:endParaRPr lang="en-US" sz="7400" dirty="0" smtClean="0">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2034"/>
          </a:xfrm>
        </p:spPr>
        <p:txBody>
          <a:bodyPr>
            <a:noAutofit/>
          </a:bodyPr>
          <a:lstStyle/>
          <a:p>
            <a:endParaRPr lang="en-US" sz="800" dirty="0"/>
          </a:p>
        </p:txBody>
      </p:sp>
      <p:sp>
        <p:nvSpPr>
          <p:cNvPr id="3" name="Content Placeholder 2"/>
          <p:cNvSpPr>
            <a:spLocks noGrp="1"/>
          </p:cNvSpPr>
          <p:nvPr>
            <p:ph idx="1"/>
          </p:nvPr>
        </p:nvSpPr>
        <p:spPr>
          <a:xfrm>
            <a:off x="457200" y="908720"/>
            <a:ext cx="7467600" cy="5217443"/>
          </a:xfrm>
        </p:spPr>
        <p:txBody>
          <a:bodyPr/>
          <a:lstStyle/>
          <a:p>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The growing problem of fake news only makes things more complicated and tries to change or hamper the opinion and attitude of people towards use of digital technology.</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Our systems take input from a URL or an existing database and classify it to be true or </a:t>
            </a:r>
            <a:r>
              <a:rPr lang="en-US" sz="2400" dirty="0" err="1" smtClean="0">
                <a:latin typeface="Arial" pitchFamily="34" charset="0"/>
                <a:cs typeface="Arial" pitchFamily="34" charset="0"/>
              </a:rPr>
              <a:t>fake.To</a:t>
            </a:r>
            <a:r>
              <a:rPr lang="en-US" sz="2400" dirty="0" smtClean="0">
                <a:latin typeface="Arial" pitchFamily="34" charset="0"/>
                <a:cs typeface="Arial" pitchFamily="34" charset="0"/>
              </a:rPr>
              <a:t> implement this, various machine </a:t>
            </a:r>
            <a:r>
              <a:rPr lang="en-US" sz="2400" smtClean="0">
                <a:latin typeface="Arial" pitchFamily="34" charset="0"/>
                <a:cs typeface="Arial" pitchFamily="34" charset="0"/>
              </a:rPr>
              <a:t>learning algorithm techniques </a:t>
            </a:r>
            <a:r>
              <a:rPr lang="en-US" sz="2400" dirty="0" smtClean="0">
                <a:latin typeface="Arial" pitchFamily="34" charset="0"/>
                <a:cs typeface="Arial" pitchFamily="34" charset="0"/>
              </a:rPr>
              <a:t>have to be used</a:t>
            </a:r>
            <a:r>
              <a:rPr lang="en-US" sz="3200" dirty="0" smtClean="0">
                <a:latin typeface="Arial" pitchFamily="34" charset="0"/>
                <a:cs typeface="Arial" pitchFamily="34" charset="0"/>
              </a:rPr>
              <a:t>.</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7467600" cy="4032448"/>
          </a:xfrm>
        </p:spPr>
        <p:txBody>
          <a:bodyPr/>
          <a:lstStyle/>
          <a:p>
            <a:r>
              <a:rPr lang="en-IN" dirty="0" smtClean="0"/>
              <a:t>              THANK YOU!!</a:t>
            </a:r>
            <a:endParaRPr lang="en-US" dirty="0"/>
          </a:p>
        </p:txBody>
      </p:sp>
      <p:sp>
        <p:nvSpPr>
          <p:cNvPr id="3" name="Content Placeholder 2"/>
          <p:cNvSpPr>
            <a:spLocks noGrp="1"/>
          </p:cNvSpPr>
          <p:nvPr>
            <p:ph idx="1"/>
          </p:nvPr>
        </p:nvSpPr>
        <p:spPr>
          <a:xfrm>
            <a:off x="971600" y="6093296"/>
            <a:ext cx="7467600" cy="504056"/>
          </a:xfrm>
        </p:spPr>
        <p:txBody>
          <a:bodyPr>
            <a:normAutofit/>
          </a:bodyPr>
          <a:lstStyle/>
          <a:p>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1575" y="2060847"/>
            <a:ext cx="7343775" cy="4116115"/>
          </a:xfrm>
        </p:spPr>
        <p:txBody>
          <a:bodyPr/>
          <a:lstStyle/>
          <a:p>
            <a:pPr>
              <a:buNone/>
            </a:pPr>
            <a:r>
              <a:rPr lang="en-IN" dirty="0" smtClean="0"/>
              <a:t>TEAM SUPERVISOR- Ms </a:t>
            </a:r>
            <a:r>
              <a:rPr lang="en-IN" dirty="0" err="1" smtClean="0"/>
              <a:t>Vidushi</a:t>
            </a:r>
            <a:endParaRPr lang="en-IN" dirty="0" smtClean="0"/>
          </a:p>
          <a:p>
            <a:pPr>
              <a:buNone/>
            </a:pPr>
            <a:endParaRPr lang="en-IN" dirty="0" smtClean="0"/>
          </a:p>
          <a:p>
            <a:pPr>
              <a:buNone/>
            </a:pPr>
            <a:r>
              <a:rPr lang="en-IN" dirty="0" smtClean="0"/>
              <a:t>TEAM LEADER- </a:t>
            </a:r>
            <a:r>
              <a:rPr lang="en-IN" dirty="0" err="1" smtClean="0"/>
              <a:t>Zainab</a:t>
            </a:r>
            <a:r>
              <a:rPr lang="en-IN" dirty="0" smtClean="0"/>
              <a:t> </a:t>
            </a:r>
            <a:r>
              <a:rPr lang="en-IN" dirty="0" err="1" smtClean="0"/>
              <a:t>Zubair</a:t>
            </a:r>
            <a:endParaRPr lang="en-IN" dirty="0" smtClean="0"/>
          </a:p>
          <a:p>
            <a:pPr>
              <a:buNone/>
            </a:pPr>
            <a:endParaRPr lang="en-IN" dirty="0" smtClean="0"/>
          </a:p>
          <a:p>
            <a:pPr>
              <a:buNone/>
            </a:pPr>
            <a:r>
              <a:rPr lang="en-IN" dirty="0" smtClean="0"/>
              <a:t>TEAM MEMBERS- </a:t>
            </a:r>
            <a:r>
              <a:rPr lang="en-IN" dirty="0" err="1" smtClean="0"/>
              <a:t>Shivansh</a:t>
            </a:r>
            <a:r>
              <a:rPr lang="en-IN" dirty="0" smtClean="0"/>
              <a:t> </a:t>
            </a:r>
            <a:r>
              <a:rPr lang="en-IN" dirty="0" err="1" smtClean="0"/>
              <a:t>Srivastava</a:t>
            </a:r>
            <a:endParaRPr lang="en-IN" dirty="0" smtClean="0"/>
          </a:p>
          <a:p>
            <a:pPr>
              <a:buNone/>
            </a:pPr>
            <a:r>
              <a:rPr lang="en-IN" dirty="0" smtClean="0"/>
              <a:t>                                </a:t>
            </a:r>
            <a:r>
              <a:rPr lang="en-IN" dirty="0" err="1" smtClean="0"/>
              <a:t>Muskan</a:t>
            </a:r>
            <a:r>
              <a:rPr lang="en-IN" dirty="0" smtClean="0"/>
              <a:t> </a:t>
            </a:r>
            <a:r>
              <a:rPr lang="en-IN" dirty="0" err="1" smtClean="0"/>
              <a:t>Agrawal</a:t>
            </a:r>
            <a:endParaRPr lang="en-IN"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a:xfrm>
            <a:off x="457200" y="1916832"/>
            <a:ext cx="7715200" cy="4104456"/>
          </a:xfrm>
        </p:spPr>
        <p:txBody>
          <a:bodyPr>
            <a:normAutofit/>
          </a:bodyPr>
          <a:lstStyle/>
          <a:p>
            <a:pPr algn="just"/>
            <a:r>
              <a:rPr lang="en-US" sz="2000" dirty="0" smtClean="0">
                <a:latin typeface="Arial" pitchFamily="34" charset="0"/>
                <a:cs typeface="Arial" pitchFamily="34" charset="0"/>
              </a:rPr>
              <a:t>Fake news has been around for decades and is not a new concept. However, the dawn of the social media age has aggravated the generation and circulation of fake news many folds. Fake news can be simply explained as a piece of article which is usually written for economic, personal or political gains.</a:t>
            </a:r>
          </a:p>
          <a:p>
            <a:pPr algn="just">
              <a:buNone/>
            </a:pP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Many scientists believe that fake news issue may be addressed by means of machine learning and artificial intelligence . Detection of such unrealistic news articles is possible by using various algorithm like Naïve </a:t>
            </a:r>
            <a:r>
              <a:rPr lang="en-US" sz="2000" dirty="0" err="1" smtClean="0">
                <a:latin typeface="Arial" pitchFamily="34" charset="0"/>
                <a:cs typeface="Arial" pitchFamily="34" charset="0"/>
              </a:rPr>
              <a:t>Baye’s</a:t>
            </a:r>
            <a:r>
              <a:rPr lang="en-US" sz="2000" dirty="0" smtClean="0">
                <a:latin typeface="Arial" pitchFamily="34" charset="0"/>
                <a:cs typeface="Arial" pitchFamily="34" charset="0"/>
              </a:rPr>
              <a:t> , Logistic Regression, SVM ,etc.</a:t>
            </a:r>
          </a:p>
          <a:p>
            <a:endParaRPr lang="en-US" sz="2800"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Content Placeholder 2"/>
          <p:cNvSpPr>
            <a:spLocks noGrp="1"/>
          </p:cNvSpPr>
          <p:nvPr>
            <p:ph idx="1"/>
          </p:nvPr>
        </p:nvSpPr>
        <p:spPr>
          <a:xfrm>
            <a:off x="1171575" y="2060847"/>
            <a:ext cx="7343775" cy="4116115"/>
          </a:xfrm>
        </p:spPr>
        <p:txBody>
          <a:bodyPr>
            <a:normAutofit/>
          </a:bodyPr>
          <a:lstStyle/>
          <a:p>
            <a:pPr algn="just"/>
            <a:r>
              <a:rPr lang="en-US" sz="2000" dirty="0" smtClean="0">
                <a:latin typeface="Arial" pitchFamily="34" charset="0"/>
                <a:cs typeface="Arial" pitchFamily="34" charset="0"/>
              </a:rPr>
              <a:t>The main objective is to detect the fake news, which is a classic text classification problem with a straight forward proposition. It is needed to build a model that can differentiate between “Real” news and “Fake” news</a:t>
            </a:r>
            <a:endParaRPr lang="en-US" sz="2000" dirty="0">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5" y="365126"/>
            <a:ext cx="7687766" cy="1325563"/>
          </a:xfrm>
        </p:spPr>
        <p:txBody>
          <a:bodyPr>
            <a:normAutofit fontScale="90000"/>
          </a:bodyPr>
          <a:lstStyle/>
          <a:p>
            <a:r>
              <a:rPr lang="en-US" dirty="0" smtClean="0"/>
              <a:t>TYPES OF DATA IN SOCIAL MEDIA POSTS</a:t>
            </a:r>
            <a:endParaRPr lang="en-US" dirty="0"/>
          </a:p>
        </p:txBody>
      </p:sp>
      <p:sp>
        <p:nvSpPr>
          <p:cNvPr id="3" name="Content Placeholder 2"/>
          <p:cNvSpPr>
            <a:spLocks noGrp="1"/>
          </p:cNvSpPr>
          <p:nvPr>
            <p:ph idx="1"/>
          </p:nvPr>
        </p:nvSpPr>
        <p:spPr>
          <a:xfrm>
            <a:off x="457200" y="1844824"/>
            <a:ext cx="8147248" cy="4608512"/>
          </a:xfrm>
        </p:spPr>
        <p:txBody>
          <a:bodyPr>
            <a:normAutofit/>
          </a:bodyPr>
          <a:lstStyle/>
          <a:p>
            <a:pPr algn="just"/>
            <a:r>
              <a:rPr lang="en-US" sz="2000" dirty="0" smtClean="0">
                <a:latin typeface="Arial" pitchFamily="34" charset="0"/>
                <a:cs typeface="Arial" pitchFamily="34" charset="0"/>
              </a:rPr>
              <a:t>Text: Computational linguistics analyzes text, focusing on the genesis of text semantically and methodically. Because many of the posts are written in the form of texts, much work has been carried out into analyzing them.</a:t>
            </a:r>
          </a:p>
          <a:p>
            <a:pPr algn="just">
              <a:buNone/>
            </a:pP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Multimedia: Several types of media are combined in a single post. Audio, video, photos, and graphics may all be included. This is highly appealing, because it captures the attention of the visitors without requiring them to read the content.</a:t>
            </a:r>
          </a:p>
          <a:p>
            <a:pPr algn="just">
              <a:buNone/>
            </a:pP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Hyperlinks: Hyperlinks allow the post's creator to cross-reference to other sources, gaining viewers' trust by confirming the post's genesis. Cross-reference to other social media networking sites, as well as the embedding of photos, is common practice.</a:t>
            </a:r>
            <a:endParaRPr lang="en-US" sz="2000" dirty="0">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280920" cy="1354162"/>
          </a:xfrm>
        </p:spPr>
        <p:txBody>
          <a:bodyPr>
            <a:noAutofit/>
          </a:bodyPr>
          <a:lstStyle/>
          <a:p>
            <a:r>
              <a:rPr lang="en-US" sz="3600" dirty="0" smtClean="0"/>
              <a:t>TYPES OF FAKE NEWS AND PATTERNS THAT HELP IN DETECTION</a:t>
            </a:r>
            <a:endParaRPr lang="en-US" sz="3600" dirty="0"/>
          </a:p>
        </p:txBody>
      </p:sp>
      <p:sp>
        <p:nvSpPr>
          <p:cNvPr id="3" name="Content Placeholder 2"/>
          <p:cNvSpPr>
            <a:spLocks noGrp="1"/>
          </p:cNvSpPr>
          <p:nvPr>
            <p:ph idx="1"/>
          </p:nvPr>
        </p:nvSpPr>
        <p:spPr>
          <a:xfrm>
            <a:off x="457200" y="1772816"/>
            <a:ext cx="8075240" cy="4752528"/>
          </a:xfrm>
        </p:spPr>
        <p:txBody>
          <a:bodyPr>
            <a:noAutofit/>
          </a:bodyPr>
          <a:lstStyle/>
          <a:p>
            <a:pPr algn="just"/>
            <a:r>
              <a:rPr lang="en-US" sz="2000" dirty="0" smtClean="0">
                <a:latin typeface="Arial" pitchFamily="34" charset="0"/>
                <a:cs typeface="Arial" pitchFamily="34" charset="0"/>
              </a:rPr>
              <a:t> Visual Based: These false news posts make extensive use of graphics as compared to content, which may include manipulated photographs, doctored video, or a combination of the two.</a:t>
            </a:r>
          </a:p>
          <a:p>
            <a:pPr algn="just"/>
            <a:r>
              <a:rPr lang="en-US" sz="2000" dirty="0" smtClean="0">
                <a:latin typeface="Arial" pitchFamily="34" charset="0"/>
                <a:cs typeface="Arial" pitchFamily="34" charset="0"/>
              </a:rPr>
              <a:t>User Generated News: This sort of falsified news is generated by phone accounts and is targeted to certain audiences, which might reflect specific age groups, gender, culture, or political affiliations. </a:t>
            </a:r>
          </a:p>
          <a:p>
            <a:pPr algn="just"/>
            <a:r>
              <a:rPr lang="en-US" sz="2000" dirty="0" smtClean="0">
                <a:latin typeface="Arial" pitchFamily="34" charset="0"/>
                <a:cs typeface="Arial" pitchFamily="34" charset="0"/>
              </a:rPr>
              <a:t> Knowledge based: These posts provide scientific (so-called) explanations to some unresolved problems, leading people to feel they are genuine. For example, natural therapies for high blood sugar levels in the human body.</a:t>
            </a:r>
          </a:p>
          <a:p>
            <a:pPr algn="just"/>
            <a:r>
              <a:rPr lang="en-US" sz="2000" dirty="0" smtClean="0">
                <a:latin typeface="Arial" pitchFamily="34" charset="0"/>
                <a:cs typeface="Arial" pitchFamily="34" charset="0"/>
              </a:rPr>
              <a:t>Style based: Pseudo Journalists who impersonate and mimic the style of some accredited journalists write style-based posts.</a:t>
            </a:r>
          </a:p>
          <a:p>
            <a:pPr algn="just"/>
            <a:r>
              <a:rPr lang="en-US" sz="2000" dirty="0" smtClean="0">
                <a:latin typeface="Arial" pitchFamily="34" charset="0"/>
                <a:cs typeface="Arial" pitchFamily="34" charset="0"/>
              </a:rPr>
              <a:t>Stance based: It is a portrayal of true statements in such a way that its meaning and purpose are altered.</a:t>
            </a:r>
            <a:endParaRPr lang="en-US" sz="2000" dirty="0">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922114"/>
          </a:xfrm>
        </p:spPr>
        <p:txBody>
          <a:bodyPr>
            <a:normAutofit/>
          </a:bodyPr>
          <a:lstStyle/>
          <a:p>
            <a:r>
              <a:rPr lang="en-IN" sz="4400" dirty="0" smtClean="0"/>
              <a:t>HARDWARE REQUIREMENT</a:t>
            </a:r>
            <a:endParaRPr lang="en-US" sz="4400" dirty="0"/>
          </a:p>
        </p:txBody>
      </p:sp>
      <p:graphicFrame>
        <p:nvGraphicFramePr>
          <p:cNvPr id="4" name="Content Placeholder 3"/>
          <p:cNvGraphicFramePr>
            <a:graphicFrameLocks noGrp="1"/>
          </p:cNvGraphicFramePr>
          <p:nvPr>
            <p:ph idx="1"/>
          </p:nvPr>
        </p:nvGraphicFramePr>
        <p:xfrm>
          <a:off x="1043608" y="1484784"/>
          <a:ext cx="6408712" cy="1398817"/>
        </p:xfrm>
        <a:graphic>
          <a:graphicData uri="http://schemas.openxmlformats.org/drawingml/2006/table">
            <a:tbl>
              <a:tblPr/>
              <a:tblGrid>
                <a:gridCol w="940080"/>
                <a:gridCol w="1649328"/>
                <a:gridCol w="3819304"/>
              </a:tblGrid>
              <a:tr h="243285">
                <a:tc>
                  <a:txBody>
                    <a:bodyPr/>
                    <a:lstStyle/>
                    <a:p>
                      <a:pPr algn="ctr">
                        <a:lnSpc>
                          <a:spcPct val="107000"/>
                        </a:lnSpc>
                        <a:spcAft>
                          <a:spcPts val="800"/>
                        </a:spcAft>
                      </a:pPr>
                      <a:r>
                        <a:rPr lang="en-US" sz="1400" b="1" u="sng" dirty="0">
                          <a:solidFill>
                            <a:srgbClr val="212529"/>
                          </a:solidFill>
                          <a:latin typeface="Calibri"/>
                          <a:ea typeface="Calibri"/>
                          <a:cs typeface="Times New Roman"/>
                        </a:rPr>
                        <a:t>Number</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US" sz="1400" b="1" u="sng">
                          <a:solidFill>
                            <a:srgbClr val="212529"/>
                          </a:solidFill>
                          <a:latin typeface="Calibri"/>
                          <a:ea typeface="Calibri"/>
                          <a:cs typeface="Times New Roman"/>
                        </a:rPr>
                        <a:t>Description</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US" sz="1400" b="1" u="sng">
                          <a:solidFill>
                            <a:srgbClr val="212529"/>
                          </a:solidFill>
                          <a:latin typeface="Calibri"/>
                          <a:ea typeface="Calibri"/>
                          <a:cs typeface="Times New Roman"/>
                        </a:rPr>
                        <a:t>Type</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409485">
                <a:tc>
                  <a:txBody>
                    <a:bodyPr/>
                    <a:lstStyle/>
                    <a:p>
                      <a:pPr algn="l">
                        <a:lnSpc>
                          <a:spcPct val="107000"/>
                        </a:lnSpc>
                        <a:spcAft>
                          <a:spcPts val="800"/>
                        </a:spcAft>
                      </a:pPr>
                      <a:r>
                        <a:rPr lang="en-US" sz="1400">
                          <a:solidFill>
                            <a:srgbClr val="212529"/>
                          </a:solidFill>
                          <a:latin typeface="Calibri"/>
                          <a:ea typeface="Calibri"/>
                          <a:cs typeface="Times New Roman"/>
                        </a:rPr>
                        <a:t>1</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12529"/>
                          </a:solidFill>
                          <a:latin typeface="Calibri"/>
                          <a:ea typeface="Calibri"/>
                          <a:cs typeface="Times New Roman"/>
                        </a:rPr>
                        <a:t>Hardware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82828"/>
                          </a:solidFill>
                          <a:latin typeface="Calibri"/>
                          <a:ea typeface="Calibri"/>
                          <a:cs typeface="Times New Roman"/>
                        </a:rPr>
                        <a:t>Processor Intel dual core and above </a:t>
                      </a:r>
                      <a:r>
                        <a:rPr lang="en-US" sz="1400" dirty="0">
                          <a:solidFill>
                            <a:srgbClr val="212529"/>
                          </a:solidFill>
                          <a:latin typeface="Calibri"/>
                          <a:ea typeface="Calibri"/>
                          <a:cs typeface="Times New Roman"/>
                        </a:rPr>
                        <a:t>XP / Windows </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43285">
                <a:tc>
                  <a:txBody>
                    <a:bodyPr/>
                    <a:lstStyle/>
                    <a:p>
                      <a:pPr algn="l">
                        <a:lnSpc>
                          <a:spcPct val="107000"/>
                        </a:lnSpc>
                        <a:spcAft>
                          <a:spcPts val="800"/>
                        </a:spcAft>
                      </a:pPr>
                      <a:r>
                        <a:rPr lang="en-US" sz="1400" dirty="0">
                          <a:solidFill>
                            <a:srgbClr val="212529"/>
                          </a:solidFill>
                          <a:latin typeface="Calibri"/>
                          <a:ea typeface="Calibri"/>
                          <a:cs typeface="Times New Roman"/>
                        </a:rPr>
                        <a:t>2</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82828"/>
                          </a:solidFill>
                          <a:latin typeface="Calibri"/>
                          <a:ea typeface="Calibri"/>
                          <a:cs typeface="Times New Roman"/>
                        </a:rPr>
                        <a:t> Clock speed</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12529"/>
                          </a:solidFill>
                          <a:latin typeface="Calibri"/>
                          <a:ea typeface="Calibri"/>
                          <a:cs typeface="Times New Roman"/>
                        </a:rPr>
                        <a:t>3.0 GHz</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43285">
                <a:tc>
                  <a:txBody>
                    <a:bodyPr/>
                    <a:lstStyle/>
                    <a:p>
                      <a:pPr algn="l">
                        <a:lnSpc>
                          <a:spcPct val="107000"/>
                        </a:lnSpc>
                        <a:spcAft>
                          <a:spcPts val="800"/>
                        </a:spcAft>
                      </a:pPr>
                      <a:r>
                        <a:rPr lang="en-US" sz="1400">
                          <a:solidFill>
                            <a:srgbClr val="212529"/>
                          </a:solidFill>
                          <a:latin typeface="Calibri"/>
                          <a:ea typeface="Calibri"/>
                          <a:cs typeface="Times New Roman"/>
                        </a:rPr>
                        <a:t>3</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 RAM size</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12529"/>
                          </a:solidFill>
                          <a:latin typeface="Calibri"/>
                          <a:ea typeface="Calibri"/>
                          <a:cs typeface="Times New Roman"/>
                        </a:rPr>
                        <a:t>2048 MB</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43285">
                <a:tc>
                  <a:txBody>
                    <a:bodyPr/>
                    <a:lstStyle/>
                    <a:p>
                      <a:pPr algn="l">
                        <a:lnSpc>
                          <a:spcPct val="107000"/>
                        </a:lnSpc>
                        <a:spcAft>
                          <a:spcPts val="800"/>
                        </a:spcAft>
                      </a:pPr>
                      <a:r>
                        <a:rPr lang="en-US" sz="1400">
                          <a:solidFill>
                            <a:srgbClr val="212529"/>
                          </a:solidFill>
                          <a:latin typeface="Calibri"/>
                          <a:ea typeface="Calibri"/>
                          <a:cs typeface="Times New Roman"/>
                        </a:rPr>
                        <a:t>4</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Hard Disk capacity</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12529"/>
                          </a:solidFill>
                          <a:latin typeface="Calibri"/>
                          <a:ea typeface="Calibri"/>
                          <a:cs typeface="Times New Roman"/>
                        </a:rPr>
                        <a:t>32 GB</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1115616" y="4581128"/>
          <a:ext cx="6408712" cy="1356680"/>
        </p:xfrm>
        <a:graphic>
          <a:graphicData uri="http://schemas.openxmlformats.org/drawingml/2006/table">
            <a:tbl>
              <a:tblPr/>
              <a:tblGrid>
                <a:gridCol w="1108096"/>
                <a:gridCol w="1438765"/>
                <a:gridCol w="3861851"/>
              </a:tblGrid>
              <a:tr h="271336">
                <a:tc>
                  <a:txBody>
                    <a:bodyPr/>
                    <a:lstStyle/>
                    <a:p>
                      <a:pPr algn="ctr">
                        <a:lnSpc>
                          <a:spcPct val="107000"/>
                        </a:lnSpc>
                        <a:spcAft>
                          <a:spcPts val="800"/>
                        </a:spcAft>
                      </a:pPr>
                      <a:endParaRPr lang="en-IN" sz="1400" b="1" u="sng" dirty="0" smtClean="0">
                        <a:solidFill>
                          <a:srgbClr val="212529"/>
                        </a:solidFill>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US" sz="1400" b="1" u="sng">
                          <a:solidFill>
                            <a:srgbClr val="212529"/>
                          </a:solidFill>
                          <a:latin typeface="Calibri"/>
                          <a:ea typeface="Calibri"/>
                          <a:cs typeface="Times New Roman"/>
                        </a:rPr>
                        <a:t>Description</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US" sz="1400" b="1" u="sng" dirty="0">
                          <a:solidFill>
                            <a:srgbClr val="212529"/>
                          </a:solidFill>
                          <a:latin typeface="Calibri"/>
                          <a:ea typeface="Calibri"/>
                          <a:cs typeface="Times New Roman"/>
                        </a:rPr>
                        <a:t>Type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1</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400" dirty="0" smtClean="0">
                          <a:solidFill>
                            <a:srgbClr val="212529"/>
                          </a:solidFill>
                          <a:latin typeface="Calibri"/>
                          <a:ea typeface="Calibri"/>
                          <a:cs typeface="Times New Roman"/>
                        </a:rPr>
                        <a:t>Operating</a:t>
                      </a:r>
                      <a:r>
                        <a:rPr lang="en-IN" sz="1400" baseline="0" dirty="0" smtClean="0">
                          <a:solidFill>
                            <a:srgbClr val="212529"/>
                          </a:solidFill>
                          <a:latin typeface="Calibri"/>
                          <a:ea typeface="Calibri"/>
                          <a:cs typeface="Times New Roman"/>
                        </a:rPr>
                        <a:t> System</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kern="1200" dirty="0" smtClean="0">
                          <a:solidFill>
                            <a:schemeClr val="tx1"/>
                          </a:solidFill>
                          <a:latin typeface="+mn-lt"/>
                          <a:ea typeface="+mn-ea"/>
                          <a:cs typeface="+mn-cs"/>
                        </a:rPr>
                        <a:t>Windows XP / Windows</a:t>
                      </a:r>
                      <a:endParaRPr lang="en-US" sz="14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2</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82828"/>
                          </a:solidFill>
                          <a:latin typeface="Calibri"/>
                          <a:ea typeface="Calibri"/>
                          <a:cs typeface="Times New Roman"/>
                        </a:rPr>
                        <a:t> </a:t>
                      </a:r>
                      <a:r>
                        <a:rPr lang="en-US" sz="1400" dirty="0" smtClean="0">
                          <a:solidFill>
                            <a:srgbClr val="282828"/>
                          </a:solidFill>
                          <a:latin typeface="Calibri"/>
                          <a:ea typeface="Calibri"/>
                          <a:cs typeface="Times New Roman"/>
                        </a:rPr>
                        <a:t>Language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400" dirty="0" smtClean="0">
                          <a:solidFill>
                            <a:srgbClr val="212529"/>
                          </a:solidFill>
                          <a:latin typeface="Calibri"/>
                          <a:ea typeface="Calibri"/>
                          <a:cs typeface="Times New Roman"/>
                        </a:rPr>
                        <a:t>Python</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3</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82828"/>
                          </a:solidFill>
                          <a:latin typeface="Calibri"/>
                          <a:ea typeface="Calibri"/>
                          <a:cs typeface="Times New Roman"/>
                        </a:rPr>
                        <a:t> </a:t>
                      </a:r>
                      <a:r>
                        <a:rPr lang="en-US" sz="1400" dirty="0" smtClean="0">
                          <a:solidFill>
                            <a:srgbClr val="282828"/>
                          </a:solidFill>
                          <a:latin typeface="Calibri"/>
                          <a:ea typeface="Calibri"/>
                          <a:cs typeface="Times New Roman"/>
                        </a:rPr>
                        <a:t>IDE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400" dirty="0" smtClean="0">
                          <a:solidFill>
                            <a:srgbClr val="212529"/>
                          </a:solidFill>
                          <a:latin typeface="Calibri"/>
                          <a:ea typeface="Calibri"/>
                          <a:cs typeface="Times New Roman"/>
                        </a:rPr>
                        <a:t>Google</a:t>
                      </a:r>
                      <a:r>
                        <a:rPr lang="en-IN" sz="1400" baseline="0" dirty="0" smtClean="0">
                          <a:solidFill>
                            <a:srgbClr val="212529"/>
                          </a:solidFill>
                          <a:latin typeface="Calibri"/>
                          <a:ea typeface="Calibri"/>
                          <a:cs typeface="Times New Roman"/>
                        </a:rPr>
                        <a:t> </a:t>
                      </a:r>
                      <a:r>
                        <a:rPr lang="en-IN" sz="1400" baseline="0" dirty="0" err="1" smtClean="0">
                          <a:solidFill>
                            <a:srgbClr val="212529"/>
                          </a:solidFill>
                          <a:latin typeface="Calibri"/>
                          <a:ea typeface="Calibri"/>
                          <a:cs typeface="Times New Roman"/>
                        </a:rPr>
                        <a:t>Colab</a:t>
                      </a:r>
                      <a:r>
                        <a:rPr lang="en-IN" sz="1400" baseline="0" dirty="0" smtClean="0">
                          <a:solidFill>
                            <a:srgbClr val="212529"/>
                          </a:solidFill>
                          <a:latin typeface="Calibri"/>
                          <a:ea typeface="Calibri"/>
                          <a:cs typeface="Times New Roman"/>
                        </a:rPr>
                        <a:t> Notebook</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4</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400" dirty="0" smtClean="0">
                          <a:solidFill>
                            <a:srgbClr val="282828"/>
                          </a:solidFill>
                          <a:latin typeface="Calibri"/>
                          <a:ea typeface="Calibri"/>
                          <a:cs typeface="Times New Roman"/>
                        </a:rPr>
                        <a:t>Browser</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IN" sz="1400" dirty="0" smtClean="0">
                          <a:solidFill>
                            <a:srgbClr val="212529"/>
                          </a:solidFill>
                          <a:latin typeface="Calibri"/>
                          <a:ea typeface="Calibri"/>
                          <a:cs typeface="Times New Roman"/>
                        </a:rPr>
                        <a:t>Google</a:t>
                      </a:r>
                      <a:r>
                        <a:rPr lang="en-IN" sz="1400" baseline="0" dirty="0" smtClean="0">
                          <a:solidFill>
                            <a:srgbClr val="212529"/>
                          </a:solidFill>
                          <a:latin typeface="Calibri"/>
                          <a:ea typeface="Calibri"/>
                          <a:cs typeface="Times New Roman"/>
                        </a:rPr>
                        <a:t> chrome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bl>
          </a:graphicData>
        </a:graphic>
      </p:graphicFrame>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611560" y="3573016"/>
            <a:ext cx="7269176" cy="769441"/>
          </a:xfrm>
          <a:prstGeom prst="rect">
            <a:avLst/>
          </a:prstGeom>
          <a:noFill/>
        </p:spPr>
        <p:txBody>
          <a:bodyPr wrap="square" rtlCol="0">
            <a:spAutoFit/>
          </a:bodyPr>
          <a:lstStyle/>
          <a:p>
            <a:r>
              <a:rPr lang="en-IN" sz="4400" dirty="0" smtClean="0">
                <a:solidFill>
                  <a:schemeClr val="accent1">
                    <a:lumMod val="75000"/>
                  </a:schemeClr>
                </a:solidFill>
                <a:latin typeface="+mj-lt"/>
              </a:rPr>
              <a:t>SOFTWARE REQUIREMENT</a:t>
            </a:r>
            <a:endParaRPr lang="en-US" sz="4400" b="1" dirty="0">
              <a:solidFill>
                <a:schemeClr val="accent1">
                  <a:lumMod val="75000"/>
                </a:schemeClr>
              </a:solidFill>
              <a:latin typeface="+mj-lt"/>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a:xfrm>
            <a:off x="251520" y="1600200"/>
            <a:ext cx="8136904" cy="4525963"/>
          </a:xfrm>
        </p:spPr>
        <p:txBody>
          <a:bodyPr>
            <a:normAutofit/>
          </a:bodyPr>
          <a:lstStyle/>
          <a:p>
            <a:pPr algn="just">
              <a:buNone/>
            </a:pPr>
            <a:r>
              <a:rPr lang="en-US" sz="2400" dirty="0" smtClean="0">
                <a:latin typeface="Arial" pitchFamily="34" charset="0"/>
                <a:cs typeface="Arial" pitchFamily="34" charset="0"/>
              </a:rPr>
              <a:t>    </a:t>
            </a:r>
            <a:r>
              <a:rPr lang="en-US" sz="2000" dirty="0" smtClean="0">
                <a:latin typeface="Arial" pitchFamily="34" charset="0"/>
                <a:cs typeface="Arial" pitchFamily="34" charset="0"/>
              </a:rPr>
              <a:t>The fake news model detection is built using steps like Text Collection, Text Preprocessing, Feature Extraction and then finally classification using different classifiers.</a:t>
            </a:r>
          </a:p>
          <a:p>
            <a:pPr algn="just">
              <a:buNone/>
            </a:pPr>
            <a:endParaRPr lang="en-IN" sz="2000" dirty="0" smtClean="0">
              <a:latin typeface="Arial" pitchFamily="34" charset="0"/>
              <a:cs typeface="Arial" pitchFamily="34" charset="0"/>
            </a:endParaRPr>
          </a:p>
          <a:p>
            <a:pPr algn="just">
              <a:buNone/>
            </a:pPr>
            <a:endParaRPr lang="en-US" sz="2000" dirty="0">
              <a:latin typeface="Arial" pitchFamily="34" charset="0"/>
              <a:cs typeface="Arial" pitchFamily="34" charset="0"/>
            </a:endParaRPr>
          </a:p>
        </p:txBody>
      </p:sp>
      <p:pic>
        <p:nvPicPr>
          <p:cNvPr id="4" name="Picture 3" descr="mll.png"/>
          <p:cNvPicPr>
            <a:picLocks noChangeAspect="1"/>
          </p:cNvPicPr>
          <p:nvPr/>
        </p:nvPicPr>
        <p:blipFill>
          <a:blip r:embed="rId2" cstate="print"/>
          <a:stretch>
            <a:fillRect/>
          </a:stretch>
        </p:blipFill>
        <p:spPr>
          <a:xfrm>
            <a:off x="1238250" y="3140968"/>
            <a:ext cx="6574110" cy="2520279"/>
          </a:xfrm>
          <a:prstGeom prst="rect">
            <a:avLst/>
          </a:prstGeom>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AND ANALYSIS</a:t>
            </a:r>
            <a:endParaRPr lang="en-US" dirty="0"/>
          </a:p>
        </p:txBody>
      </p:sp>
      <p:sp>
        <p:nvSpPr>
          <p:cNvPr id="3" name="Content Placeholder 2"/>
          <p:cNvSpPr>
            <a:spLocks noGrp="1"/>
          </p:cNvSpPr>
          <p:nvPr>
            <p:ph idx="1"/>
          </p:nvPr>
        </p:nvSpPr>
        <p:spPr>
          <a:xfrm>
            <a:off x="457200" y="1600200"/>
            <a:ext cx="8075240" cy="4853136"/>
          </a:xfrm>
        </p:spPr>
        <p:txBody>
          <a:bodyPr>
            <a:normAutofit lnSpcReduction="10000"/>
          </a:bodyPr>
          <a:lstStyle/>
          <a:p>
            <a:pPr algn="just">
              <a:buNone/>
            </a:pPr>
            <a:r>
              <a:rPr lang="en-US" sz="2400" dirty="0" smtClean="0"/>
              <a:t>    </a:t>
            </a:r>
            <a:r>
              <a:rPr lang="en-US" sz="2000" dirty="0" smtClean="0"/>
              <a:t>We can evaluate machine learning algorithms using various metrics like:</a:t>
            </a:r>
          </a:p>
          <a:p>
            <a:pPr marL="493776" indent="-457200" algn="just">
              <a:buNone/>
            </a:pPr>
            <a:r>
              <a:rPr lang="en-US" sz="2000" dirty="0" smtClean="0"/>
              <a:t>1. Accuracy </a:t>
            </a:r>
          </a:p>
          <a:p>
            <a:pPr marL="493776" indent="-457200" algn="just">
              <a:buNone/>
            </a:pPr>
            <a:r>
              <a:rPr lang="en-US" sz="2000" dirty="0" smtClean="0"/>
              <a:t>2. Precision</a:t>
            </a:r>
          </a:p>
          <a:p>
            <a:pPr marL="493776" indent="-457200" algn="just">
              <a:buNone/>
            </a:pPr>
            <a:r>
              <a:rPr lang="en-US" sz="2000" dirty="0" smtClean="0"/>
              <a:t>3. Recall </a:t>
            </a:r>
          </a:p>
          <a:p>
            <a:pPr marL="493776" indent="-457200" algn="just">
              <a:buNone/>
            </a:pPr>
            <a:r>
              <a:rPr lang="en-US" sz="2000" dirty="0" smtClean="0"/>
              <a:t>4. F1-Score</a:t>
            </a:r>
          </a:p>
          <a:p>
            <a:pPr marL="493776" indent="-457200" algn="just">
              <a:buNone/>
            </a:pPr>
            <a:r>
              <a:rPr lang="en-US" sz="2000" dirty="0" smtClean="0"/>
              <a:t>       </a:t>
            </a:r>
          </a:p>
          <a:p>
            <a:pPr marL="493776" indent="-457200" algn="just">
              <a:buNone/>
            </a:pPr>
            <a:r>
              <a:rPr lang="en-US" sz="2000" dirty="0" smtClean="0"/>
              <a:t>      Hence we evaluate and </a:t>
            </a:r>
            <a:r>
              <a:rPr lang="en-US" sz="2000" dirty="0" err="1" smtClean="0"/>
              <a:t>analyse</a:t>
            </a:r>
            <a:r>
              <a:rPr lang="en-US" sz="2000" dirty="0" smtClean="0"/>
              <a:t> the result based on these metrics for different datasets, classifiers and different methods of feature extraction methodology.</a:t>
            </a:r>
          </a:p>
          <a:p>
            <a:pPr marL="493776" indent="-457200" algn="just">
              <a:buNone/>
            </a:pPr>
            <a:endParaRPr lang="en-US" sz="2000" dirty="0" smtClean="0"/>
          </a:p>
          <a:p>
            <a:pPr marL="493776" indent="-457200" algn="just">
              <a:buNone/>
            </a:pPr>
            <a:r>
              <a:rPr lang="en-US" sz="2000" dirty="0" smtClean="0"/>
              <a:t>Accuracy = (TP+TN)/(TP+FP+FN+TN)</a:t>
            </a:r>
          </a:p>
          <a:p>
            <a:pPr marL="493776" indent="-457200" algn="just">
              <a:buNone/>
            </a:pPr>
            <a:r>
              <a:rPr lang="en-US" sz="2000" dirty="0" smtClean="0"/>
              <a:t>Recall = TP/(TP+FN)</a:t>
            </a:r>
          </a:p>
          <a:p>
            <a:pPr marL="493776" indent="-457200" algn="just">
              <a:buNone/>
            </a:pPr>
            <a:r>
              <a:rPr lang="en-US" sz="2000" dirty="0" smtClean="0"/>
              <a:t>Precision = TP/(TP+FP)</a:t>
            </a:r>
          </a:p>
          <a:p>
            <a:pPr marL="493776" indent="-457200" algn="just">
              <a:buNone/>
            </a:pPr>
            <a:r>
              <a:rPr lang="en-US" sz="2000" dirty="0" smtClean="0"/>
              <a:t> F1 Score = 2*(Recall * Precision) / (Recall + Precision)</a:t>
            </a:r>
          </a:p>
          <a:p>
            <a:pPr marL="493776" indent="-457200" algn="just">
              <a:buNone/>
            </a:pPr>
            <a:endParaRPr lang="en-IN" sz="2400" dirty="0" smtClean="0"/>
          </a:p>
          <a:p>
            <a:pPr marL="493776" indent="-457200" algn="just">
              <a:buNone/>
            </a:pPr>
            <a:endParaRPr lang="en-US" sz="2400"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xmlns=""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tf03460508_win32</Template>
  <TotalTime>1740</TotalTime>
  <Words>838</Words>
  <Application>Microsoft Office PowerPoint</Application>
  <PresentationFormat>On-screen Show (4:3)</PresentationFormat>
  <Paragraphs>84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Cloud skipper design template</vt:lpstr>
      <vt:lpstr>Characterization, Classification and Detection of Fake news </vt:lpstr>
      <vt:lpstr>Slide 2</vt:lpstr>
      <vt:lpstr>INTRODUCTION</vt:lpstr>
      <vt:lpstr>OBJECTIVE</vt:lpstr>
      <vt:lpstr>TYPES OF DATA IN SOCIAL MEDIA POSTS</vt:lpstr>
      <vt:lpstr>TYPES OF FAKE NEWS AND PATTERNS THAT HELP IN DETECTION</vt:lpstr>
      <vt:lpstr>HARDWARE REQUIREMENT</vt:lpstr>
      <vt:lpstr>METHODOLOGY</vt:lpstr>
      <vt:lpstr>RESULT AND ANALYSIS</vt:lpstr>
      <vt:lpstr>GANTT CHART</vt:lpstr>
      <vt:lpstr>CONCLUSION</vt:lpstr>
      <vt:lpstr>Slide 12</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Zanab</dc:creator>
  <cp:lastModifiedBy>Zanab</cp:lastModifiedBy>
  <cp:revision>9</cp:revision>
  <dcterms:created xsi:type="dcterms:W3CDTF">2022-09-06T15:34:51Z</dcterms:created>
  <dcterms:modified xsi:type="dcterms:W3CDTF">2023-06-01T17:26:42Z</dcterms:modified>
</cp:coreProperties>
</file>