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94" r:id="rId5"/>
    <p:sldId id="296" r:id="rId6"/>
    <p:sldId id="301" r:id="rId7"/>
    <p:sldId id="299" r:id="rId8"/>
    <p:sldId id="300" r:id="rId9"/>
    <p:sldId id="297" r:id="rId10"/>
    <p:sldId id="298" r:id="rId11"/>
    <p:sldId id="285"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91" d="100"/>
          <a:sy n="91" d="100"/>
        </p:scale>
        <p:origin x="32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837189" y="419450"/>
            <a:ext cx="8623883" cy="878908"/>
          </a:xfrm>
        </p:spPr>
        <p:txBody>
          <a:bodyPr/>
          <a:lstStyle/>
          <a:p>
            <a:pPr>
              <a:lnSpc>
                <a:spcPct val="107000"/>
              </a:lnSpc>
              <a:spcAft>
                <a:spcPts val="800"/>
              </a:spcAft>
            </a:pPr>
            <a:r>
              <a:rPr lang="en-US" sz="5000" b="1" dirty="0">
                <a:effectLst/>
                <a:latin typeface="Times New Roman" panose="02020603050405020304" pitchFamily="18" charset="0"/>
                <a:ea typeface="Calibri" panose="020F0502020204030204" pitchFamily="34" charset="0"/>
                <a:cs typeface="Mangal" panose="02040503050203030202" pitchFamily="18" charset="0"/>
              </a:rPr>
              <a:t>KIET BROCHURE XR</a:t>
            </a:r>
            <a:endParaRPr lang="en-US" sz="50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37767" y="1390292"/>
            <a:ext cx="4282776" cy="1491057"/>
          </a:xfrm>
        </p:spPr>
        <p:txBody>
          <a:bodyPr/>
          <a:lstStyle/>
          <a:p>
            <a:pPr algn="ctr">
              <a:spcAft>
                <a:spcPts val="800"/>
              </a:spcAft>
            </a:pPr>
            <a:r>
              <a:rPr lang="en-US" sz="1600" b="1" dirty="0">
                <a:effectLst/>
                <a:latin typeface="Times New Roman" panose="02020603050405020304" pitchFamily="18" charset="0"/>
                <a:ea typeface="Calibri" panose="020F0502020204030204" pitchFamily="34" charset="0"/>
                <a:cs typeface="Mangal" panose="02040503050203030202" pitchFamily="18" charset="0"/>
              </a:rPr>
              <a:t>Submitted by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spcAft>
                <a:spcPts val="800"/>
              </a:spcAft>
            </a:pPr>
            <a:r>
              <a:rPr lang="en-US" sz="1600" b="1" dirty="0">
                <a:effectLst/>
                <a:latin typeface="Times New Roman" panose="02020603050405020304" pitchFamily="18" charset="0"/>
                <a:ea typeface="Calibri" panose="020F0502020204030204" pitchFamily="34" charset="0"/>
                <a:cs typeface="Mangal" panose="02040503050203030202" pitchFamily="18" charset="0"/>
              </a:rPr>
              <a:t>ABHISHEK MISHRA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spcAft>
                <a:spcPts val="800"/>
              </a:spcAft>
            </a:pPr>
            <a:r>
              <a:rPr lang="en-US" sz="1600" b="1" dirty="0">
                <a:effectLst/>
                <a:latin typeface="Times New Roman" panose="02020603050405020304" pitchFamily="18" charset="0"/>
                <a:ea typeface="Calibri" panose="020F0502020204030204" pitchFamily="34" charset="0"/>
                <a:cs typeface="Mangal" panose="02040503050203030202" pitchFamily="18" charset="0"/>
              </a:rPr>
              <a:t>ACHAL SHARMA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spcAft>
                <a:spcPts val="800"/>
              </a:spcAft>
            </a:pPr>
            <a:r>
              <a:rPr lang="en-US" sz="1600" b="1" dirty="0">
                <a:effectLst/>
                <a:latin typeface="Times New Roman" panose="02020603050405020304" pitchFamily="18" charset="0"/>
                <a:ea typeface="Calibri" panose="020F0502020204030204" pitchFamily="34" charset="0"/>
                <a:cs typeface="Mangal" panose="02040503050203030202" pitchFamily="18" charset="0"/>
              </a:rPr>
              <a:t>AYUSH TYAGI</a:t>
            </a:r>
            <a:endParaRPr lang="en-US" sz="2000" dirty="0"/>
          </a:p>
        </p:txBody>
      </p:sp>
      <p:sp>
        <p:nvSpPr>
          <p:cNvPr id="4" name="Subtitle 2">
            <a:extLst>
              <a:ext uri="{FF2B5EF4-FFF2-40B4-BE49-F238E27FC236}">
                <a16:creationId xmlns:a16="http://schemas.microsoft.com/office/drawing/2014/main" id="{FA1EF7CB-72EF-C8ED-C776-01059FCE89FD}"/>
              </a:ext>
            </a:extLst>
          </p:cNvPr>
          <p:cNvSpPr txBox="1">
            <a:spLocks/>
          </p:cNvSpPr>
          <p:nvPr/>
        </p:nvSpPr>
        <p:spPr>
          <a:xfrm>
            <a:off x="3738497" y="2973284"/>
            <a:ext cx="4282776" cy="1491057"/>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Under the Supervision of</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ctr">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Dr. Sangeeta Arora </a:t>
            </a:r>
            <a:endParaRPr lang="en-IN" sz="1800" dirty="0">
              <a:latin typeface="Calibri" panose="020F0502020204030204" pitchFamily="34" charset="0"/>
              <a:ea typeface="Calibri" panose="020F0502020204030204" pitchFamily="34" charset="0"/>
              <a:cs typeface="Mangal" panose="02040503050203030202" pitchFamily="18" charset="0"/>
            </a:endParaRPr>
          </a:p>
          <a:p>
            <a:pPr algn="ctr">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5497FD75-648B-12F8-2828-FA0921FB2013}"/>
              </a:ext>
            </a:extLst>
          </p:cNvPr>
          <p:cNvCxnSpPr>
            <a:cxnSpLocks/>
          </p:cNvCxnSpPr>
          <p:nvPr/>
        </p:nvCxnSpPr>
        <p:spPr>
          <a:xfrm>
            <a:off x="4009938" y="2881349"/>
            <a:ext cx="420288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E929-38D9-FC7A-435D-7782ECAA6C8C}"/>
              </a:ext>
            </a:extLst>
          </p:cNvPr>
          <p:cNvSpPr>
            <a:spLocks noGrp="1"/>
          </p:cNvSpPr>
          <p:nvPr>
            <p:ph type="title"/>
          </p:nvPr>
        </p:nvSpPr>
        <p:spPr>
          <a:xfrm>
            <a:off x="4224528" y="550672"/>
            <a:ext cx="6766560" cy="768096"/>
          </a:xfrm>
        </p:spPr>
        <p:txBody>
          <a:bodyPr/>
          <a:lstStyle/>
          <a:p>
            <a:r>
              <a:rPr lang="en-US" sz="2800" dirty="0">
                <a:latin typeface="Arial" panose="020B0604020202020204" pitchFamily="34" charset="0"/>
                <a:cs typeface="Arial" panose="020B0604020202020204" pitchFamily="34" charset="0"/>
              </a:rPr>
              <a:t>C# for scripting</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DB5A7C-4588-5368-FCD3-E63788BE1A5F}"/>
              </a:ext>
            </a:extLst>
          </p:cNvPr>
          <p:cNvSpPr>
            <a:spLocks noGrp="1"/>
          </p:cNvSpPr>
          <p:nvPr>
            <p:ph idx="1"/>
          </p:nvPr>
        </p:nvSpPr>
        <p:spPr>
          <a:xfrm>
            <a:off x="4224528" y="1318768"/>
            <a:ext cx="6766560" cy="2700528"/>
          </a:xfrm>
        </p:spPr>
        <p:txBody>
          <a:bodyPr/>
          <a:lstStyle/>
          <a:p>
            <a:pPr algn="l"/>
            <a:r>
              <a:rPr lang="en-US" b="0" i="0" dirty="0">
                <a:solidFill>
                  <a:schemeClr val="tx1"/>
                </a:solidFill>
                <a:effectLst/>
                <a:latin typeface="Söhne"/>
              </a:rPr>
              <a:t>When using the Vuforia SDK for scripting and developing augmented reality (AR) applications, C# is one of the programming languages commonly used. Here's an overview of how C# can be used for scripting with Vuforia:</a:t>
            </a:r>
          </a:p>
          <a:p>
            <a:pPr algn="l"/>
            <a:r>
              <a:rPr lang="en-US" dirty="0">
                <a:solidFill>
                  <a:schemeClr val="tx1"/>
                </a:solidFill>
                <a:latin typeface="Söhne"/>
              </a:rPr>
              <a:t>            </a:t>
            </a:r>
            <a:r>
              <a:rPr lang="en-US" b="0" i="0" dirty="0">
                <a:solidFill>
                  <a:schemeClr val="tx1"/>
                </a:solidFill>
                <a:effectLst/>
                <a:latin typeface="Söhne"/>
              </a:rPr>
              <a:t>Unity </a:t>
            </a:r>
            <a:r>
              <a:rPr lang="en-US" b="0" i="0" dirty="0" err="1">
                <a:solidFill>
                  <a:schemeClr val="tx1"/>
                </a:solidFill>
                <a:effectLst/>
                <a:latin typeface="Söhne"/>
              </a:rPr>
              <a:t>Integration,Vuforia</a:t>
            </a:r>
            <a:r>
              <a:rPr lang="en-US" b="0" i="0" dirty="0">
                <a:solidFill>
                  <a:schemeClr val="tx1"/>
                </a:solidFill>
                <a:effectLst/>
                <a:latin typeface="Söhne"/>
              </a:rPr>
              <a:t> Unity </a:t>
            </a:r>
            <a:r>
              <a:rPr lang="en-US" b="0" i="0" dirty="0" err="1">
                <a:solidFill>
                  <a:schemeClr val="tx1"/>
                </a:solidFill>
                <a:effectLst/>
                <a:latin typeface="Söhne"/>
              </a:rPr>
              <a:t>Extension,Vuforia</a:t>
            </a:r>
            <a:r>
              <a:rPr lang="en-US" b="0" i="0" dirty="0">
                <a:solidFill>
                  <a:schemeClr val="tx1"/>
                </a:solidFill>
                <a:effectLst/>
                <a:latin typeface="Söhne"/>
              </a:rPr>
              <a:t> </a:t>
            </a:r>
            <a:r>
              <a:rPr lang="en-US" b="0" i="0" dirty="0" err="1">
                <a:solidFill>
                  <a:schemeClr val="tx1"/>
                </a:solidFill>
                <a:effectLst/>
                <a:latin typeface="Söhne"/>
              </a:rPr>
              <a:t>API,Scripting</a:t>
            </a:r>
            <a:r>
              <a:rPr lang="en-US" b="0" i="0" dirty="0">
                <a:solidFill>
                  <a:schemeClr val="tx1"/>
                </a:solidFill>
                <a:effectLst/>
                <a:latin typeface="Söhne"/>
              </a:rPr>
              <a:t> AR </a:t>
            </a:r>
            <a:r>
              <a:rPr lang="en-US" b="0" i="0" dirty="0" err="1">
                <a:solidFill>
                  <a:schemeClr val="tx1"/>
                </a:solidFill>
                <a:effectLst/>
                <a:latin typeface="Söhne"/>
              </a:rPr>
              <a:t>Behaviors,UI</a:t>
            </a:r>
            <a:r>
              <a:rPr lang="en-US" b="0" i="0" dirty="0">
                <a:solidFill>
                  <a:schemeClr val="tx1"/>
                </a:solidFill>
                <a:effectLst/>
                <a:latin typeface="Söhne"/>
              </a:rPr>
              <a:t> </a:t>
            </a:r>
            <a:r>
              <a:rPr lang="en-US" b="0" i="0" dirty="0" err="1">
                <a:solidFill>
                  <a:schemeClr val="tx1"/>
                </a:solidFill>
                <a:effectLst/>
                <a:latin typeface="Söhne"/>
              </a:rPr>
              <a:t>Integration,Debugging</a:t>
            </a:r>
            <a:r>
              <a:rPr lang="en-US" b="0" i="0" dirty="0">
                <a:solidFill>
                  <a:schemeClr val="tx1"/>
                </a:solidFill>
                <a:effectLst/>
                <a:latin typeface="Söhne"/>
              </a:rPr>
              <a:t> and Error Handling.</a:t>
            </a:r>
          </a:p>
          <a:p>
            <a:pPr algn="l"/>
            <a:r>
              <a:rPr lang="en-US" b="0" i="0" dirty="0">
                <a:solidFill>
                  <a:schemeClr val="tx1"/>
                </a:solidFill>
                <a:effectLst/>
                <a:latin typeface="Söhne"/>
              </a:rPr>
              <a:t>When working with Vuforia and C# scripting, it is recommended to have a good understanding of C# syntax and Unity's scripting concepts. The Vuforia documentation and Unity's resources provide detailed guides and examples to help you get started with scripting AR applications using C#.</a:t>
            </a:r>
            <a:endParaRPr lang="en-IN" dirty="0">
              <a:solidFill>
                <a:schemeClr val="tx1"/>
              </a:solidFill>
            </a:endParaRPr>
          </a:p>
        </p:txBody>
      </p:sp>
    </p:spTree>
    <p:extLst>
      <p:ext uri="{BB962C8B-B14F-4D97-AF65-F5344CB8AC3E}">
        <p14:creationId xmlns:p14="http://schemas.microsoft.com/office/powerpoint/2010/main" val="93528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Abhishek Mishra</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sz="1800" dirty="0">
                <a:effectLst/>
                <a:latin typeface="Times New Roman" panose="02020603050405020304" pitchFamily="18" charset="0"/>
                <a:ea typeface="Calibri" panose="020F0502020204030204" pitchFamily="34" charset="0"/>
              </a:rPr>
              <a:t>2100290140006</a:t>
            </a:r>
            <a:endParaRPr lang="en-US" dirty="0"/>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658176" y="4990707"/>
            <a:ext cx="2598737" cy="1109662"/>
          </a:xfrm>
        </p:spPr>
        <p:txBody>
          <a:bodyPr/>
          <a:lstStyle/>
          <a:p>
            <a:r>
              <a:rPr lang="en-US" dirty="0"/>
              <a:t>Achal Sharma</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815808" y="5600351"/>
            <a:ext cx="2283472" cy="365125"/>
          </a:xfrm>
        </p:spPr>
        <p:txBody>
          <a:bodyPr/>
          <a:lstStyle/>
          <a:p>
            <a:r>
              <a:rPr lang="en-US" sz="1800" dirty="0">
                <a:effectLst/>
                <a:latin typeface="Times New Roman" panose="02020603050405020304" pitchFamily="18" charset="0"/>
                <a:ea typeface="Calibri" panose="020F0502020204030204" pitchFamily="34" charset="0"/>
              </a:rPr>
              <a:t>2100290140007</a:t>
            </a:r>
            <a:endParaRPr lang="en-US" dirty="0"/>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8716001" y="4990707"/>
            <a:ext cx="2598737" cy="1109662"/>
          </a:xfrm>
        </p:spPr>
        <p:txBody>
          <a:bodyPr/>
          <a:lstStyle/>
          <a:p>
            <a:r>
              <a:rPr lang="en-US" dirty="0"/>
              <a:t>Ayush Tyagi</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8873633" y="5541447"/>
            <a:ext cx="2283472" cy="365125"/>
          </a:xfrm>
        </p:spPr>
        <p:txBody>
          <a:bodyPr/>
          <a:lstStyle/>
          <a:p>
            <a:r>
              <a:rPr lang="en-US" sz="1800" dirty="0">
                <a:effectLst/>
                <a:latin typeface="Times New Roman" panose="02020603050405020304" pitchFamily="18" charset="0"/>
                <a:ea typeface="Calibri" panose="020F0502020204030204" pitchFamily="34" charset="0"/>
              </a:rPr>
              <a:t>2100290140049</a:t>
            </a:r>
            <a:endParaRPr lang="en-US" dirty="0"/>
          </a:p>
        </p:txBody>
      </p:sp>
    </p:spTree>
    <p:extLst>
      <p:ext uri="{BB962C8B-B14F-4D97-AF65-F5344CB8AC3E}">
        <p14:creationId xmlns:p14="http://schemas.microsoft.com/office/powerpoint/2010/main" val="201193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81152"/>
            <a:ext cx="5693664" cy="768096"/>
          </a:xfrm>
        </p:spPr>
        <p:txBody>
          <a:bodyPr/>
          <a:lstStyle/>
          <a:p>
            <a:r>
              <a:rPr lang="en-US" sz="32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01847"/>
            <a:ext cx="5693664" cy="3122168"/>
          </a:xfrm>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Technologies we have Used</a:t>
            </a:r>
          </a:p>
          <a:p>
            <a:pPr marL="690372" lvl="1" indent="-342900"/>
            <a:r>
              <a:rPr lang="en-US" dirty="0"/>
              <a:t>Unity</a:t>
            </a:r>
          </a:p>
          <a:p>
            <a:pPr marL="690372" lvl="1" indent="-342900"/>
            <a:r>
              <a:rPr lang="en-US" dirty="0"/>
              <a:t>Vuforia</a:t>
            </a:r>
          </a:p>
          <a:p>
            <a:pPr marL="690372" lvl="1" indent="-342900"/>
            <a:r>
              <a:rPr lang="en-US" dirty="0"/>
              <a:t>C#</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R="30480" indent="457200" algn="just">
              <a:lnSpc>
                <a:spcPct val="115000"/>
              </a:lnSpc>
              <a:spcAft>
                <a:spcPts val="80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The field of Augmented Reality (AR) has gained significant attention in recent years, offering exciting possibilities for enhancing user experiences and transforming various industries. This project focuses on the application of AR technology in the domain of college brochures, aiming to provide an interactive and immersive experience for potential students and stakeholders. By leveraging image recognition and tracking algorithms, the project enables users to scan the college brochure using their smartphone's camera, triggering the display of digital objects and videos that correspond to specific image targets within the brochure.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93FD-BF04-614D-3345-C67F14583C37}"/>
              </a:ext>
            </a:extLst>
          </p:cNvPr>
          <p:cNvSpPr>
            <a:spLocks noGrp="1"/>
          </p:cNvSpPr>
          <p:nvPr>
            <p:ph type="title"/>
          </p:nvPr>
        </p:nvSpPr>
        <p:spPr>
          <a:xfrm>
            <a:off x="4178808" y="347472"/>
            <a:ext cx="6766560" cy="768096"/>
          </a:xfrm>
        </p:spPr>
        <p:txBody>
          <a:bodyPr/>
          <a:lstStyle/>
          <a:p>
            <a:r>
              <a:rPr lang="en-US" dirty="0"/>
              <a:t>unity</a:t>
            </a:r>
            <a:endParaRPr lang="en-IN" dirty="0"/>
          </a:p>
        </p:txBody>
      </p:sp>
      <p:sp>
        <p:nvSpPr>
          <p:cNvPr id="3" name="Content Placeholder 2">
            <a:extLst>
              <a:ext uri="{FF2B5EF4-FFF2-40B4-BE49-F238E27FC236}">
                <a16:creationId xmlns:a16="http://schemas.microsoft.com/office/drawing/2014/main" id="{F5AD4F9B-6846-349A-97C5-8117B1ACAC0D}"/>
              </a:ext>
            </a:extLst>
          </p:cNvPr>
          <p:cNvSpPr>
            <a:spLocks noGrp="1"/>
          </p:cNvSpPr>
          <p:nvPr>
            <p:ph idx="1"/>
          </p:nvPr>
        </p:nvSpPr>
        <p:spPr>
          <a:xfrm>
            <a:off x="4178808" y="1225296"/>
            <a:ext cx="6766560" cy="2700528"/>
          </a:xfrm>
        </p:spPr>
        <p:txBody>
          <a:bodyPr/>
          <a:lstStyle/>
          <a:p>
            <a:r>
              <a:rPr lang="en-US" sz="2000" b="0" i="0" dirty="0">
                <a:solidFill>
                  <a:schemeClr val="tx1"/>
                </a:solidFill>
                <a:effectLst/>
                <a:latin typeface="arial" panose="020B0604020202020204" pitchFamily="34" charset="0"/>
              </a:rPr>
              <a:t>Unity is a cross-platform game engine developed by Unity Technologies, first announced and released in June 2005 at Apple Worldwide Developers Conference as a Mac OS X game engine. The engine has since been gradually extended to support a variety of desktop, mobile, console and virtual reality platforms</a:t>
            </a:r>
            <a:endParaRPr lang="en-IN" sz="2000" dirty="0">
              <a:solidFill>
                <a:schemeClr val="tx1"/>
              </a:solidFill>
            </a:endParaRPr>
          </a:p>
        </p:txBody>
      </p:sp>
      <p:sp>
        <p:nvSpPr>
          <p:cNvPr id="6" name="Title 1">
            <a:extLst>
              <a:ext uri="{FF2B5EF4-FFF2-40B4-BE49-F238E27FC236}">
                <a16:creationId xmlns:a16="http://schemas.microsoft.com/office/drawing/2014/main" id="{9163F843-630F-833E-FAA0-CDE0FDF84B8C}"/>
              </a:ext>
            </a:extLst>
          </p:cNvPr>
          <p:cNvSpPr txBox="1">
            <a:spLocks/>
          </p:cNvSpPr>
          <p:nvPr/>
        </p:nvSpPr>
        <p:spPr>
          <a:xfrm>
            <a:off x="4178808" y="3429000"/>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b="0" dirty="0"/>
              <a:t>Why unity ?</a:t>
            </a:r>
          </a:p>
          <a:p>
            <a:endParaRPr lang="en-IN" sz="2400" b="0" dirty="0"/>
          </a:p>
        </p:txBody>
      </p:sp>
      <p:sp>
        <p:nvSpPr>
          <p:cNvPr id="8" name="Content Placeholder 2">
            <a:extLst>
              <a:ext uri="{FF2B5EF4-FFF2-40B4-BE49-F238E27FC236}">
                <a16:creationId xmlns:a16="http://schemas.microsoft.com/office/drawing/2014/main" id="{A816D707-CE3A-171E-9126-52F33C3DB2AE}"/>
              </a:ext>
            </a:extLst>
          </p:cNvPr>
          <p:cNvSpPr txBox="1">
            <a:spLocks/>
          </p:cNvSpPr>
          <p:nvPr/>
        </p:nvSpPr>
        <p:spPr>
          <a:xfrm>
            <a:off x="4178808" y="3810000"/>
            <a:ext cx="6766560" cy="27005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solidFill>
                <a:schemeClr val="tx1"/>
              </a:solidFill>
            </a:endParaRPr>
          </a:p>
        </p:txBody>
      </p:sp>
      <p:sp>
        <p:nvSpPr>
          <p:cNvPr id="10" name="TextBox 9">
            <a:extLst>
              <a:ext uri="{FF2B5EF4-FFF2-40B4-BE49-F238E27FC236}">
                <a16:creationId xmlns:a16="http://schemas.microsoft.com/office/drawing/2014/main" id="{AD45982A-D78D-46CE-4149-4BBDEDC33C2E}"/>
              </a:ext>
            </a:extLst>
          </p:cNvPr>
          <p:cNvSpPr txBox="1"/>
          <p:nvPr/>
        </p:nvSpPr>
        <p:spPr>
          <a:xfrm>
            <a:off x="4178808" y="3925824"/>
            <a:ext cx="6094602" cy="1477328"/>
          </a:xfrm>
          <a:prstGeom prst="rect">
            <a:avLst/>
          </a:prstGeom>
          <a:noFill/>
        </p:spPr>
        <p:txBody>
          <a:bodyPr wrap="square">
            <a:spAutoFit/>
          </a:bodyPr>
          <a:lstStyle/>
          <a:p>
            <a:pPr algn="l"/>
            <a:r>
              <a:rPr lang="en-IN" sz="1800" b="0" i="0" dirty="0">
                <a:solidFill>
                  <a:schemeClr val="tx1"/>
                </a:solidFill>
                <a:effectLst/>
                <a:latin typeface="Google Sans"/>
              </a:rPr>
              <a:t>Unity provides powerful tools to make rich, deeply engaging augmented reality experiences that intelligently interact with the real world.</a:t>
            </a:r>
            <a:endParaRPr lang="en-IN" sz="1800" b="0" i="0" dirty="0">
              <a:solidFill>
                <a:schemeClr val="tx1"/>
              </a:solidFill>
              <a:effectLst/>
              <a:latin typeface="arial" panose="020B0604020202020204" pitchFamily="34" charset="0"/>
            </a:endParaRPr>
          </a:p>
          <a:p>
            <a:br>
              <a:rPr lang="en-IN" sz="1800" b="0" i="0" dirty="0">
                <a:solidFill>
                  <a:schemeClr val="tx1"/>
                </a:solidFill>
                <a:effectLst/>
                <a:latin typeface="arial" panose="020B0604020202020204" pitchFamily="34" charset="0"/>
              </a:rPr>
            </a:br>
            <a:endParaRPr lang="en-IN" sz="1800" dirty="0">
              <a:solidFill>
                <a:schemeClr val="tx1"/>
              </a:solidFill>
            </a:endParaRPr>
          </a:p>
        </p:txBody>
      </p:sp>
    </p:spTree>
    <p:extLst>
      <p:ext uri="{BB962C8B-B14F-4D97-AF65-F5344CB8AC3E}">
        <p14:creationId xmlns:p14="http://schemas.microsoft.com/office/powerpoint/2010/main" val="15860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E750-848A-34E7-6E95-79B5CC0C4013}"/>
              </a:ext>
            </a:extLst>
          </p:cNvPr>
          <p:cNvSpPr>
            <a:spLocks noGrp="1"/>
          </p:cNvSpPr>
          <p:nvPr>
            <p:ph type="title"/>
          </p:nvPr>
        </p:nvSpPr>
        <p:spPr>
          <a:xfrm>
            <a:off x="4224528" y="550672"/>
            <a:ext cx="6766560" cy="768096"/>
          </a:xfrm>
        </p:spPr>
        <p:txBody>
          <a:bodyPr/>
          <a:lstStyle/>
          <a:p>
            <a:r>
              <a:rPr lang="en-US" dirty="0"/>
              <a:t>Vuforia</a:t>
            </a:r>
            <a:endParaRPr lang="en-IN" dirty="0"/>
          </a:p>
        </p:txBody>
      </p:sp>
      <p:sp>
        <p:nvSpPr>
          <p:cNvPr id="3" name="Content Placeholder 2">
            <a:extLst>
              <a:ext uri="{FF2B5EF4-FFF2-40B4-BE49-F238E27FC236}">
                <a16:creationId xmlns:a16="http://schemas.microsoft.com/office/drawing/2014/main" id="{8A8A7D0F-E276-BA3C-A89C-F7D12DDC11D9}"/>
              </a:ext>
            </a:extLst>
          </p:cNvPr>
          <p:cNvSpPr>
            <a:spLocks noGrp="1"/>
          </p:cNvSpPr>
          <p:nvPr>
            <p:ph idx="1"/>
          </p:nvPr>
        </p:nvSpPr>
        <p:spPr>
          <a:xfrm>
            <a:off x="4224528" y="1336926"/>
            <a:ext cx="6766560" cy="2700528"/>
          </a:xfrm>
        </p:spPr>
        <p:txBody>
          <a:bodyPr/>
          <a:lstStyle/>
          <a:p>
            <a:r>
              <a:rPr lang="en-US" sz="1600" b="0" i="0" dirty="0">
                <a:solidFill>
                  <a:schemeClr val="tx1"/>
                </a:solidFill>
                <a:effectLst/>
                <a:latin typeface="Arial" panose="020B0604020202020204" pitchFamily="34" charset="0"/>
                <a:cs typeface="Arial" panose="020B0604020202020204" pitchFamily="34" charset="0"/>
              </a:rPr>
              <a:t>Vuforia is an augmented reality software development kit for mobile devices that enables the creation of augmented reality applications. It uses computer vision technology to recognize and track planar images and 3D objects in real time.</a:t>
            </a:r>
          </a:p>
          <a:p>
            <a:r>
              <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Vuforia SDK is a software development kit (SDK) provided by PTC (formerly Qualcomm), specifically designed for developing augmented reality (AR) applications. It offers a comprehensive set of tools and APIs that enable developers to create AR experiences by integrating computer vision capabilities into their applications.</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1600"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C2EADA5-B1F9-2918-08A9-C7483E90E5AF}"/>
              </a:ext>
            </a:extLst>
          </p:cNvPr>
          <p:cNvSpPr txBox="1"/>
          <p:nvPr/>
        </p:nvSpPr>
        <p:spPr>
          <a:xfrm>
            <a:off x="4224528" y="4407436"/>
            <a:ext cx="6094602" cy="1200329"/>
          </a:xfrm>
          <a:prstGeom prst="rect">
            <a:avLst/>
          </a:prstGeom>
          <a:noFill/>
        </p:spPr>
        <p:txBody>
          <a:bodyPr wrap="square">
            <a:spAutoFit/>
          </a:bodyPr>
          <a:lstStyle/>
          <a:p>
            <a:pPr algn="l"/>
            <a:r>
              <a:rPr lang="en-US" b="0" i="0" dirty="0">
                <a:effectLst/>
                <a:latin typeface="Google Sans"/>
              </a:rPr>
              <a:t>Vuforia is an augmented reality software development kit (SDK) for mobile devices that enables the creation of augmented reality applications. It uses computer vision technology to recognize and track planar images and 3D objects in real time.</a:t>
            </a:r>
            <a:endParaRPr lang="en-IN" sz="1800" dirty="0"/>
          </a:p>
        </p:txBody>
      </p:sp>
      <p:sp>
        <p:nvSpPr>
          <p:cNvPr id="10" name="Title 1">
            <a:extLst>
              <a:ext uri="{FF2B5EF4-FFF2-40B4-BE49-F238E27FC236}">
                <a16:creationId xmlns:a16="http://schemas.microsoft.com/office/drawing/2014/main" id="{D6B3F44C-EEC3-F328-166F-E8EED81660A7}"/>
              </a:ext>
            </a:extLst>
          </p:cNvPr>
          <p:cNvSpPr txBox="1">
            <a:spLocks/>
          </p:cNvSpPr>
          <p:nvPr/>
        </p:nvSpPr>
        <p:spPr>
          <a:xfrm>
            <a:off x="4224528" y="4014314"/>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000" dirty="0">
                <a:latin typeface="Arial" panose="020B0604020202020204" pitchFamily="34" charset="0"/>
                <a:cs typeface="Arial" panose="020B0604020202020204" pitchFamily="34" charset="0"/>
              </a:rPr>
              <a:t>Vuforia </a:t>
            </a:r>
            <a:r>
              <a:rPr lang="en-US" sz="2000" dirty="0" err="1">
                <a:latin typeface="Arial" panose="020B0604020202020204" pitchFamily="34" charset="0"/>
                <a:cs typeface="Arial" panose="020B0604020202020204" pitchFamily="34" charset="0"/>
              </a:rPr>
              <a:t>sdk</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470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F07D10-6DC8-F2F8-4980-FC545935BB1A}"/>
              </a:ext>
            </a:extLst>
          </p:cNvPr>
          <p:cNvPicPr>
            <a:picLocks noChangeAspect="1"/>
          </p:cNvPicPr>
          <p:nvPr/>
        </p:nvPicPr>
        <p:blipFill>
          <a:blip r:embed="rId2"/>
          <a:stretch>
            <a:fillRect/>
          </a:stretch>
        </p:blipFill>
        <p:spPr>
          <a:xfrm>
            <a:off x="3989026" y="1562093"/>
            <a:ext cx="7117997" cy="4458975"/>
          </a:xfrm>
          <a:prstGeom prst="rect">
            <a:avLst/>
          </a:prstGeom>
        </p:spPr>
      </p:pic>
    </p:spTree>
    <p:extLst>
      <p:ext uri="{BB962C8B-B14F-4D97-AF65-F5344CB8AC3E}">
        <p14:creationId xmlns:p14="http://schemas.microsoft.com/office/powerpoint/2010/main" val="11812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CFD4-1AC4-93AC-468A-ECB24F15BD7F}"/>
              </a:ext>
            </a:extLst>
          </p:cNvPr>
          <p:cNvSpPr>
            <a:spLocks noGrp="1"/>
          </p:cNvSpPr>
          <p:nvPr>
            <p:ph type="title"/>
          </p:nvPr>
        </p:nvSpPr>
        <p:spPr>
          <a:xfrm>
            <a:off x="4178808" y="934720"/>
            <a:ext cx="6766560" cy="768096"/>
          </a:xfrm>
        </p:spPr>
        <p:txBody>
          <a:bodyPr/>
          <a:lstStyle/>
          <a:p>
            <a:r>
              <a:rPr lang="en-US" sz="2800" dirty="0">
                <a:latin typeface="Arial" panose="020B0604020202020204" pitchFamily="34" charset="0"/>
                <a:cs typeface="Arial" panose="020B0604020202020204" pitchFamily="34" charset="0"/>
              </a:rPr>
              <a:t>Features of </a:t>
            </a:r>
            <a:r>
              <a:rPr lang="en-US" sz="2800" dirty="0" err="1">
                <a:latin typeface="Arial" panose="020B0604020202020204" pitchFamily="34" charset="0"/>
                <a:cs typeface="Arial" panose="020B0604020202020204" pitchFamily="34" charset="0"/>
              </a:rPr>
              <a:t>vuofira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sdk</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94F20F4-CC6A-E68C-A0B4-76F650BC6C6E}"/>
              </a:ext>
            </a:extLst>
          </p:cNvPr>
          <p:cNvSpPr>
            <a:spLocks noGrp="1"/>
          </p:cNvSpPr>
          <p:nvPr>
            <p:ph idx="1"/>
          </p:nvPr>
        </p:nvSpPr>
        <p:spPr>
          <a:xfrm>
            <a:off x="4178808" y="1702816"/>
            <a:ext cx="6766560" cy="2700528"/>
          </a:xfrm>
        </p:spPr>
        <p:txBody>
          <a:bodyPr/>
          <a:lstStyle/>
          <a:p>
            <a:pPr marL="285750" indent="-285750">
              <a:buFont typeface="Arial" panose="020B0604020202020204" pitchFamily="34" charset="0"/>
              <a:buChar char="•"/>
            </a:pPr>
            <a:r>
              <a:rPr lang="en-IN" sz="1800" b="0" i="0" dirty="0">
                <a:solidFill>
                  <a:schemeClr val="tx1"/>
                </a:solidFill>
                <a:effectLst/>
                <a:latin typeface="Söhne"/>
              </a:rPr>
              <a:t>Image Recognition</a:t>
            </a:r>
          </a:p>
          <a:p>
            <a:pPr marL="285750" indent="-285750">
              <a:buFont typeface="Arial" panose="020B0604020202020204" pitchFamily="34" charset="0"/>
              <a:buChar char="•"/>
            </a:pPr>
            <a:r>
              <a:rPr lang="en-IN" sz="1800" b="0" i="0" dirty="0">
                <a:solidFill>
                  <a:schemeClr val="tx1"/>
                </a:solidFill>
                <a:effectLst/>
                <a:latin typeface="Söhne"/>
              </a:rPr>
              <a:t>Object Recognition</a:t>
            </a:r>
          </a:p>
          <a:p>
            <a:pPr marL="285750" indent="-285750">
              <a:buFont typeface="Arial" panose="020B0604020202020204" pitchFamily="34" charset="0"/>
              <a:buChar char="•"/>
            </a:pPr>
            <a:r>
              <a:rPr lang="en-IN" sz="1800" b="0" i="0" dirty="0">
                <a:solidFill>
                  <a:schemeClr val="tx1"/>
                </a:solidFill>
                <a:effectLst/>
                <a:latin typeface="Söhne"/>
              </a:rPr>
              <a:t>Multi-target Detection</a:t>
            </a:r>
          </a:p>
          <a:p>
            <a:pPr marL="285750" indent="-285750">
              <a:buFont typeface="Arial" panose="020B0604020202020204" pitchFamily="34" charset="0"/>
              <a:buChar char="•"/>
            </a:pPr>
            <a:r>
              <a:rPr lang="en-IN" sz="1800" b="0" i="0" dirty="0">
                <a:solidFill>
                  <a:schemeClr val="tx1"/>
                </a:solidFill>
                <a:effectLst/>
                <a:latin typeface="Söhne"/>
              </a:rPr>
              <a:t>Virtual Buttons</a:t>
            </a:r>
            <a:endParaRPr lang="en-IN" sz="1800" dirty="0">
              <a:solidFill>
                <a:schemeClr val="tx1"/>
              </a:solidFill>
              <a:latin typeface="Söhne"/>
            </a:endParaRPr>
          </a:p>
          <a:p>
            <a:pPr marL="285750" indent="-285750">
              <a:buFont typeface="Arial" panose="020B0604020202020204" pitchFamily="34" charset="0"/>
              <a:buChar char="•"/>
            </a:pPr>
            <a:r>
              <a:rPr lang="en-IN" sz="1800" b="0" i="0" dirty="0">
                <a:solidFill>
                  <a:schemeClr val="tx1"/>
                </a:solidFill>
                <a:effectLst/>
                <a:latin typeface="Söhne"/>
              </a:rPr>
              <a:t>Augmented Reality Cloud Recognition</a:t>
            </a:r>
          </a:p>
          <a:p>
            <a:pPr marL="285750" indent="-285750">
              <a:buFont typeface="Arial" panose="020B0604020202020204" pitchFamily="34" charset="0"/>
              <a:buChar char="•"/>
            </a:pPr>
            <a:r>
              <a:rPr lang="en-IN" sz="1800" b="0" i="0" dirty="0">
                <a:solidFill>
                  <a:schemeClr val="tx1"/>
                </a:solidFill>
                <a:effectLst/>
                <a:latin typeface="Söhne"/>
              </a:rPr>
              <a:t>Ground Plane Detection</a:t>
            </a:r>
            <a:endParaRPr lang="en-IN" sz="1800" dirty="0">
              <a:solidFill>
                <a:schemeClr val="tx1"/>
              </a:solidFill>
            </a:endParaRPr>
          </a:p>
        </p:txBody>
      </p:sp>
    </p:spTree>
    <p:extLst>
      <p:ext uri="{BB962C8B-B14F-4D97-AF65-F5344CB8AC3E}">
        <p14:creationId xmlns:p14="http://schemas.microsoft.com/office/powerpoint/2010/main" val="167333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79A3-4DC6-9F9D-26A9-D4F42800D1A4}"/>
              </a:ext>
            </a:extLst>
          </p:cNvPr>
          <p:cNvSpPr>
            <a:spLocks noGrp="1"/>
          </p:cNvSpPr>
          <p:nvPr>
            <p:ph type="title"/>
          </p:nvPr>
        </p:nvSpPr>
        <p:spPr>
          <a:xfrm>
            <a:off x="4224528" y="954937"/>
            <a:ext cx="6766560" cy="768096"/>
          </a:xfrm>
        </p:spPr>
        <p:txBody>
          <a:bodyPr/>
          <a:lstStyle/>
          <a:p>
            <a:r>
              <a:rPr lang="en-US" sz="2800" dirty="0">
                <a:latin typeface="Arial" panose="020B0604020202020204" pitchFamily="34" charset="0"/>
                <a:cs typeface="Arial" panose="020B0604020202020204" pitchFamily="34" charset="0"/>
              </a:rPr>
              <a:t>I</a:t>
            </a:r>
            <a:r>
              <a:rPr lang="en-IN" sz="2800" dirty="0">
                <a:latin typeface="Arial" panose="020B0604020202020204" pitchFamily="34" charset="0"/>
                <a:cs typeface="Arial" panose="020B0604020202020204" pitchFamily="34" charset="0"/>
              </a:rPr>
              <a:t>mage target feature</a:t>
            </a:r>
          </a:p>
        </p:txBody>
      </p:sp>
      <p:sp>
        <p:nvSpPr>
          <p:cNvPr id="3" name="Content Placeholder 2">
            <a:extLst>
              <a:ext uri="{FF2B5EF4-FFF2-40B4-BE49-F238E27FC236}">
                <a16:creationId xmlns:a16="http://schemas.microsoft.com/office/drawing/2014/main" id="{E5910CF3-C12E-192B-1E27-0BB4ED965791}"/>
              </a:ext>
            </a:extLst>
          </p:cNvPr>
          <p:cNvSpPr>
            <a:spLocks noGrp="1"/>
          </p:cNvSpPr>
          <p:nvPr>
            <p:ph idx="1"/>
          </p:nvPr>
        </p:nvSpPr>
        <p:spPr>
          <a:xfrm>
            <a:off x="4224528" y="1723032"/>
            <a:ext cx="6766560" cy="4082149"/>
          </a:xfrm>
        </p:spPr>
        <p:txBody>
          <a:bodyPr/>
          <a:lstStyle/>
          <a:p>
            <a:r>
              <a:rPr lang="en-US" sz="2000" b="0" i="0" dirty="0">
                <a:solidFill>
                  <a:schemeClr val="tx1"/>
                </a:solidFill>
                <a:effectLst/>
                <a:latin typeface="Söhne"/>
              </a:rPr>
              <a:t>The Image Target feature in the Vuforia SDK allows developers to recognize and track 2D images as triggers for augmented reality (AR) experiences. Here's an overview of the Image Target feature:</a:t>
            </a:r>
          </a:p>
          <a:p>
            <a:pPr marL="285750" indent="-285750">
              <a:buFont typeface="Arial" panose="020B0604020202020204" pitchFamily="34" charset="0"/>
              <a:buChar char="•"/>
            </a:pPr>
            <a:r>
              <a:rPr lang="en-IN" sz="1600" b="0" i="0" dirty="0">
                <a:solidFill>
                  <a:schemeClr val="tx1"/>
                </a:solidFill>
                <a:effectLst/>
                <a:latin typeface="Söhne"/>
              </a:rPr>
              <a:t>Image Recognition</a:t>
            </a:r>
            <a:endParaRPr lang="en-US" sz="1400" b="0" i="0" dirty="0">
              <a:solidFill>
                <a:schemeClr val="tx1"/>
              </a:solidFill>
              <a:effectLst/>
              <a:latin typeface="Söhne"/>
            </a:endParaRPr>
          </a:p>
          <a:p>
            <a:pPr marL="285750" indent="-285750">
              <a:buFont typeface="Arial" panose="020B0604020202020204" pitchFamily="34" charset="0"/>
              <a:buChar char="•"/>
            </a:pPr>
            <a:r>
              <a:rPr lang="en-IN" sz="1600" b="0" i="0" dirty="0">
                <a:solidFill>
                  <a:schemeClr val="tx1"/>
                </a:solidFill>
                <a:effectLst/>
                <a:latin typeface="Söhne"/>
              </a:rPr>
              <a:t>Target Tracking</a:t>
            </a:r>
            <a:endParaRPr lang="en-US" sz="1400" dirty="0">
              <a:solidFill>
                <a:schemeClr val="tx1"/>
              </a:solidFill>
              <a:latin typeface="Söhne"/>
            </a:endParaRPr>
          </a:p>
          <a:p>
            <a:pPr marL="285750" indent="-285750">
              <a:buFont typeface="Arial" panose="020B0604020202020204" pitchFamily="34" charset="0"/>
              <a:buChar char="•"/>
            </a:pPr>
            <a:r>
              <a:rPr lang="en-IN" sz="1600" b="0" i="0" dirty="0">
                <a:solidFill>
                  <a:schemeClr val="tx1"/>
                </a:solidFill>
                <a:effectLst/>
                <a:latin typeface="Söhne"/>
              </a:rPr>
              <a:t>Multiple Targets</a:t>
            </a:r>
            <a:endParaRPr lang="en-US" sz="1400" b="0" i="0" dirty="0">
              <a:solidFill>
                <a:schemeClr val="tx1"/>
              </a:solidFill>
              <a:effectLst/>
              <a:latin typeface="Söhne"/>
            </a:endParaRPr>
          </a:p>
          <a:p>
            <a:pPr marL="285750" indent="-285750">
              <a:buFont typeface="Arial" panose="020B0604020202020204" pitchFamily="34" charset="0"/>
              <a:buChar char="•"/>
            </a:pPr>
            <a:r>
              <a:rPr lang="en-IN" sz="1600" b="0" i="0" dirty="0">
                <a:solidFill>
                  <a:schemeClr val="tx1"/>
                </a:solidFill>
                <a:effectLst/>
                <a:latin typeface="Söhne"/>
              </a:rPr>
              <a:t>Image Target Database</a:t>
            </a:r>
            <a:endParaRPr lang="en-US" sz="1400" dirty="0">
              <a:solidFill>
                <a:schemeClr val="tx1"/>
              </a:solidFill>
              <a:latin typeface="Söhne"/>
            </a:endParaRPr>
          </a:p>
          <a:p>
            <a:pPr marL="285750" indent="-285750">
              <a:buFont typeface="Arial" panose="020B0604020202020204" pitchFamily="34" charset="0"/>
              <a:buChar char="•"/>
            </a:pPr>
            <a:r>
              <a:rPr lang="en-IN" sz="1600" b="0" i="0" dirty="0">
                <a:solidFill>
                  <a:schemeClr val="tx1"/>
                </a:solidFill>
                <a:effectLst/>
                <a:latin typeface="Söhne"/>
              </a:rPr>
              <a:t>Extended Tracking</a:t>
            </a:r>
            <a:endParaRPr lang="en-US" sz="1400" b="0" i="0" dirty="0">
              <a:solidFill>
                <a:schemeClr val="tx1"/>
              </a:solidFill>
              <a:effectLst/>
              <a:latin typeface="Söhne"/>
            </a:endParaRPr>
          </a:p>
          <a:p>
            <a:pPr marL="285750" indent="-285750">
              <a:buFont typeface="Arial" panose="020B0604020202020204" pitchFamily="34" charset="0"/>
              <a:buChar char="•"/>
            </a:pPr>
            <a:r>
              <a:rPr lang="en-US" sz="1600" b="0" i="0" dirty="0">
                <a:solidFill>
                  <a:schemeClr val="tx1"/>
                </a:solidFill>
                <a:effectLst/>
                <a:latin typeface="Söhne"/>
              </a:rPr>
              <a:t>Image Target Sizes and Configurations</a:t>
            </a:r>
          </a:p>
          <a:p>
            <a:pPr marL="285750" indent="-285750">
              <a:buFont typeface="Arial" panose="020B0604020202020204" pitchFamily="34" charset="0"/>
              <a:buChar char="•"/>
            </a:pPr>
            <a:r>
              <a:rPr lang="en-IN" sz="1600" b="0" i="0" dirty="0">
                <a:solidFill>
                  <a:schemeClr val="tx1"/>
                </a:solidFill>
                <a:effectLst/>
                <a:latin typeface="Söhne"/>
              </a:rPr>
              <a:t>Unity Integration</a:t>
            </a:r>
            <a:endParaRPr lang="en-IN" sz="1400" dirty="0">
              <a:solidFill>
                <a:schemeClr val="tx1"/>
              </a:solidFill>
            </a:endParaRPr>
          </a:p>
        </p:txBody>
      </p:sp>
    </p:spTree>
    <p:extLst>
      <p:ext uri="{BB962C8B-B14F-4D97-AF65-F5344CB8AC3E}">
        <p14:creationId xmlns:p14="http://schemas.microsoft.com/office/powerpoint/2010/main" val="193507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579F-1C8F-6FE0-143E-861A048AF2BF}"/>
              </a:ext>
            </a:extLst>
          </p:cNvPr>
          <p:cNvSpPr>
            <a:spLocks noGrp="1"/>
          </p:cNvSpPr>
          <p:nvPr>
            <p:ph type="title"/>
          </p:nvPr>
        </p:nvSpPr>
        <p:spPr/>
        <p:txBody>
          <a:bodyPr/>
          <a:lstStyle/>
          <a:p>
            <a:r>
              <a:rPr lang="en-US" dirty="0"/>
              <a:t>C#</a:t>
            </a:r>
            <a:endParaRPr lang="en-IN" dirty="0"/>
          </a:p>
        </p:txBody>
      </p:sp>
      <p:sp>
        <p:nvSpPr>
          <p:cNvPr id="3" name="Content Placeholder 2">
            <a:extLst>
              <a:ext uri="{FF2B5EF4-FFF2-40B4-BE49-F238E27FC236}">
                <a16:creationId xmlns:a16="http://schemas.microsoft.com/office/drawing/2014/main" id="{8EB91433-F649-1AEA-C30D-C4012BE288DD}"/>
              </a:ext>
            </a:extLst>
          </p:cNvPr>
          <p:cNvSpPr>
            <a:spLocks noGrp="1"/>
          </p:cNvSpPr>
          <p:nvPr>
            <p:ph idx="1"/>
          </p:nvPr>
        </p:nvSpPr>
        <p:spPr/>
        <p:txBody>
          <a:bodyPr/>
          <a:lstStyle/>
          <a:p>
            <a:r>
              <a:rPr lang="en-US" sz="1600" b="0" i="0" dirty="0">
                <a:solidFill>
                  <a:schemeClr val="tx1"/>
                </a:solidFill>
                <a:effectLst/>
                <a:latin typeface="Google Sans"/>
              </a:rPr>
              <a:t>C# is also a popular choice for AR and VR development due to its ease of use, performance, and wide community support. One of the main advantages of C# is its integration with Unity, a popular game engine used for AR and VR development Much of Unity's capabilities come from using C# for programming, a language that works best when building desktop, mobile and VR/AR apps. It's widely used in real-time game development and VR, with over 90% of VR/AR development companies using C#.</a:t>
            </a:r>
            <a:endParaRPr lang="en-IN" sz="1600" dirty="0">
              <a:solidFill>
                <a:schemeClr val="tx1"/>
              </a:solidFill>
            </a:endParaRPr>
          </a:p>
        </p:txBody>
      </p:sp>
    </p:spTree>
    <p:extLst>
      <p:ext uri="{BB962C8B-B14F-4D97-AF65-F5344CB8AC3E}">
        <p14:creationId xmlns:p14="http://schemas.microsoft.com/office/powerpoint/2010/main" val="160691913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{C626496C-6AEF-4679-A2A5-EBAF0C63812A}tf78438558_win32</Template>
  <TotalTime>62</TotalTime>
  <Words>656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vt:lpstr>
      <vt:lpstr>Arial Black</vt:lpstr>
      <vt:lpstr>Calibri</vt:lpstr>
      <vt:lpstr>Cambria</vt:lpstr>
      <vt:lpstr>Google Sans</vt:lpstr>
      <vt:lpstr>Sabon Next LT</vt:lpstr>
      <vt:lpstr>Söhne</vt:lpstr>
      <vt:lpstr>Times New Roman</vt:lpstr>
      <vt:lpstr>Office Theme</vt:lpstr>
      <vt:lpstr>KIET BROCHURE XR</vt:lpstr>
      <vt:lpstr>Table of content</vt:lpstr>
      <vt:lpstr>Introduction</vt:lpstr>
      <vt:lpstr>unity</vt:lpstr>
      <vt:lpstr>Vuforia</vt:lpstr>
      <vt:lpstr>PowerPoint Presentation</vt:lpstr>
      <vt:lpstr>Features of vuofira sdk</vt:lpstr>
      <vt:lpstr>Image target feature</vt:lpstr>
      <vt:lpstr>C#</vt:lpstr>
      <vt:lpstr>C# for scripting</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BROCHURE XR</dc:title>
  <dc:subject/>
  <dc:creator>Sushmita Singh</dc:creator>
  <cp:lastModifiedBy>Sushmita Singh</cp:lastModifiedBy>
  <cp:revision>1</cp:revision>
  <dcterms:created xsi:type="dcterms:W3CDTF">2023-05-27T02:03:23Z</dcterms:created>
  <dcterms:modified xsi:type="dcterms:W3CDTF">2023-05-27T03:06:15Z</dcterms:modified>
</cp:coreProperties>
</file>