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8" r:id="rId2"/>
    <p:sldId id="257" r:id="rId3"/>
    <p:sldId id="259" r:id="rId4"/>
    <p:sldId id="260" r:id="rId5"/>
    <p:sldId id="264" r:id="rId6"/>
    <p:sldId id="262" r:id="rId7"/>
    <p:sldId id="261" r:id="rId8"/>
    <p:sldId id="263" r:id="rId9"/>
    <p:sldId id="265" r:id="rId10"/>
    <p:sldId id="266"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mittal656@gmail.com" initials="y" lastIdx="3" clrIdx="0">
    <p:extLst>
      <p:ext uri="{19B8F6BF-5375-455C-9EA6-DF929625EA0E}">
        <p15:presenceInfo xmlns:p15="http://schemas.microsoft.com/office/powerpoint/2012/main" userId="343d88bed6ee5d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335148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36170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00738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12505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403272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211D72-ACCE-4F87-8AFD-C74B56570FD7}"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99506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211D72-ACCE-4F87-8AFD-C74B56570FD7}" type="datetimeFigureOut">
              <a:rPr lang="en-IN" smtClean="0"/>
              <a:t>02-05-2023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024307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536444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845840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31138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89102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211D72-ACCE-4F87-8AFD-C74B56570FD7}"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72285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11D72-ACCE-4F87-8AFD-C74B56570FD7}"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37937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11D72-ACCE-4F87-8AFD-C74B56570FD7}"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27851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11D72-ACCE-4F87-8AFD-C74B56570FD7}"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68449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1D72-ACCE-4F87-8AFD-C74B56570FD7}"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55883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67164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402453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211D72-ACCE-4F87-8AFD-C74B56570FD7}" type="datetimeFigureOut">
              <a:rPr lang="en-IN" smtClean="0"/>
              <a:t>02-05-2023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2F522F-127E-48D9-8987-5274B960FE06}" type="slidenum">
              <a:rPr lang="en-IN" smtClean="0"/>
              <a:t>‹#›</a:t>
            </a:fld>
            <a:endParaRPr lang="en-IN"/>
          </a:p>
        </p:txBody>
      </p:sp>
    </p:spTree>
    <p:extLst>
      <p:ext uri="{BB962C8B-B14F-4D97-AF65-F5344CB8AC3E}">
        <p14:creationId xmlns:p14="http://schemas.microsoft.com/office/powerpoint/2010/main" val="361953896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code-projects.org/hotel-management-system-in-java-with-source-code/&amp;psig=AOvVaw16bFrYzssuCBR0skSZkbUs&amp;ust=1646896629693000&amp;source=images&amp;cd=vfe&amp;ved=0CAsQjRxqFwoTCNCp25q-uPYCFQAAAAAdAAAAABAD" TargetMode="External"/><Relationship Id="rId2" Type="http://schemas.openxmlformats.org/officeDocument/2006/relationships/hyperlink" Target="https://www.lovelycoding.org/hotel-management-system/" TargetMode="External"/><Relationship Id="rId1" Type="http://schemas.openxmlformats.org/officeDocument/2006/relationships/slideLayout" Target="../slideLayouts/slideLayout18.xml"/><Relationship Id="rId4" Type="http://schemas.openxmlformats.org/officeDocument/2006/relationships/hyperlink" Target="https://www.google.com/url?sa=i&amp;url=https://www.vetbossel.in/hotel-management-system-php/&amp;psig=AOvVaw16bFrYzssuCBR0skSZkbUs&amp;ust=1646896629693000&amp;source=images&amp;cd=vfe&amp;ved=0CAsQjRxqFwoTCNCp25q-uPYCFQAAAAAdAAAAABA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3A8ABEA-26F6-B326-01B0-F593C84710BF}"/>
              </a:ext>
            </a:extLst>
          </p:cNvPr>
          <p:cNvSpPr txBox="1"/>
          <p:nvPr/>
        </p:nvSpPr>
        <p:spPr>
          <a:xfrm>
            <a:off x="5274825" y="1143000"/>
            <a:ext cx="6268246" cy="3134032"/>
          </a:xfrm>
          <a:prstGeom prst="rect">
            <a:avLst/>
          </a:prstGeom>
        </p:spPr>
        <p:txBody>
          <a:bodyPr vert="horz" lIns="91440" tIns="45720" rIns="91440" bIns="45720" rtlCol="0" anchor="b">
            <a:normAutofit/>
          </a:bodyPr>
          <a:lstStyle/>
          <a:p>
            <a:pPr>
              <a:spcBef>
                <a:spcPct val="0"/>
              </a:spcBef>
              <a:spcAft>
                <a:spcPts val="600"/>
              </a:spcAft>
            </a:pPr>
            <a:r>
              <a:rPr lang="en-US" sz="6100" b="1" dirty="0">
                <a:solidFill>
                  <a:schemeClr val="accent6">
                    <a:lumMod val="20000"/>
                    <a:lumOff val="80000"/>
                  </a:schemeClr>
                </a:solidFill>
                <a:latin typeface="+mj-lt"/>
                <a:ea typeface="+mj-ea"/>
                <a:cs typeface="+mj-cs"/>
              </a:rPr>
              <a:t>ROOM ON RENT</a:t>
            </a:r>
          </a:p>
          <a:p>
            <a:pPr>
              <a:spcBef>
                <a:spcPct val="0"/>
              </a:spcBef>
              <a:spcAft>
                <a:spcPts val="600"/>
              </a:spcAft>
            </a:pPr>
            <a:r>
              <a:rPr lang="en-US" sz="6100" b="1" dirty="0">
                <a:solidFill>
                  <a:schemeClr val="accent6">
                    <a:lumMod val="20000"/>
                    <a:lumOff val="80000"/>
                  </a:schemeClr>
                </a:solidFill>
                <a:latin typeface="+mj-lt"/>
                <a:ea typeface="+mj-ea"/>
                <a:cs typeface="+mj-cs"/>
              </a:rPr>
              <a:t>HOTEL SERVICE    SYSTEM</a:t>
            </a:r>
          </a:p>
        </p:txBody>
      </p:sp>
      <p:pic>
        <p:nvPicPr>
          <p:cNvPr id="3" name="Picture 2" descr="A building with lights on at night&#10;&#10;Description automatically generated with low confidence">
            <a:extLst>
              <a:ext uri="{FF2B5EF4-FFF2-40B4-BE49-F238E27FC236}">
                <a16:creationId xmlns:a16="http://schemas.microsoft.com/office/drawing/2014/main" id="{719B18A8-6BF0-48AF-AFD1-72B5C66E7C64}"/>
              </a:ext>
            </a:extLst>
          </p:cNvPr>
          <p:cNvPicPr>
            <a:picLocks noChangeAspect="1"/>
          </p:cNvPicPr>
          <p:nvPr/>
        </p:nvPicPr>
        <p:blipFill rotWithShape="1">
          <a:blip r:embed="rId3">
            <a:extLst>
              <a:ext uri="{28A0092B-C50C-407E-A947-70E740481C1C}">
                <a14:useLocalDpi xmlns:a14="http://schemas.microsoft.com/office/drawing/2010/main" val="0"/>
              </a:ext>
            </a:extLst>
          </a:blip>
          <a:srcRect l="26495" r="16365" b="2"/>
          <a:stretch/>
        </p:blipFill>
        <p:spPr>
          <a:xfrm>
            <a:off x="648929" y="630621"/>
            <a:ext cx="4206437" cy="550742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6440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F48B-E477-4B9E-8E2F-F75E4C826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E27ECF-550C-4E52-B551-F5ACF8ADC271}"/>
              </a:ext>
            </a:extLst>
          </p:cNvPr>
          <p:cNvSpPr>
            <a:spLocks noGrp="1"/>
          </p:cNvSpPr>
          <p:nvPr>
            <p:ph sz="quarter" idx="13"/>
          </p:nvPr>
        </p:nvSpPr>
        <p:spPr/>
        <p:txBody>
          <a:bodyPr/>
          <a:lstStyle/>
          <a:p>
            <a:endParaRPr lang="en-IN"/>
          </a:p>
        </p:txBody>
      </p:sp>
      <p:pic>
        <p:nvPicPr>
          <p:cNvPr id="4" name="Picture 3">
            <a:extLst>
              <a:ext uri="{FF2B5EF4-FFF2-40B4-BE49-F238E27FC236}">
                <a16:creationId xmlns:a16="http://schemas.microsoft.com/office/drawing/2014/main" id="{AFCEBFB9-7351-4AD9-8626-AD0BA90B8471}"/>
              </a:ext>
            </a:extLst>
          </p:cNvPr>
          <p:cNvPicPr>
            <a:picLocks noChangeAspect="1"/>
          </p:cNvPicPr>
          <p:nvPr/>
        </p:nvPicPr>
        <p:blipFill>
          <a:blip r:embed="rId2"/>
          <a:srcRect/>
          <a:stretch>
            <a:fillRect/>
          </a:stretch>
        </p:blipFill>
        <p:spPr bwMode="auto">
          <a:xfrm>
            <a:off x="0" y="-298176"/>
            <a:ext cx="12192000" cy="7156175"/>
          </a:xfrm>
          <a:prstGeom prst="rect">
            <a:avLst/>
          </a:prstGeom>
          <a:noFill/>
          <a:ln w="9525">
            <a:noFill/>
            <a:miter lim="800000"/>
            <a:headEnd/>
            <a:tailEnd/>
          </a:ln>
        </p:spPr>
      </p:pic>
    </p:spTree>
    <p:extLst>
      <p:ext uri="{BB962C8B-B14F-4D97-AF65-F5344CB8AC3E}">
        <p14:creationId xmlns:p14="http://schemas.microsoft.com/office/powerpoint/2010/main" val="116338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8129-5E50-4757-B2F1-9C118091386A}"/>
              </a:ext>
            </a:extLst>
          </p:cNvPr>
          <p:cNvSpPr>
            <a:spLocks noGrp="1"/>
          </p:cNvSpPr>
          <p:nvPr>
            <p:ph type="title"/>
          </p:nvPr>
        </p:nvSpPr>
        <p:spPr/>
        <p:txBody>
          <a:bodyPr/>
          <a:lstStyle/>
          <a:p>
            <a:r>
              <a:rPr lang="en-US" sz="5000" b="1" dirty="0">
                <a:latin typeface="Times New Roman" panose="02020603050405020304" pitchFamily="18" charset="0"/>
                <a:cs typeface="Times New Roman" panose="02020603050405020304" pitchFamily="18" charset="0"/>
              </a:rPr>
              <a:t>References</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42408D-889C-4E21-ACC0-D3D8CB6AF2D7}"/>
              </a:ext>
            </a:extLst>
          </p:cNvPr>
          <p:cNvSpPr>
            <a:spLocks noGrp="1"/>
          </p:cNvSpPr>
          <p:nvPr>
            <p:ph sz="quarter" idx="13"/>
          </p:nvPr>
        </p:nvSpPr>
        <p:spPr/>
        <p:txBody>
          <a:bodyPr>
            <a:normAutofit/>
          </a:bodyPr>
          <a:lstStyle/>
          <a:p>
            <a:r>
              <a:rPr lang="en-IN" sz="2000" dirty="0">
                <a:latin typeface="Times New Roman" panose="02020603050405020304" pitchFamily="18" charset="0"/>
                <a:cs typeface="Times New Roman" panose="02020603050405020304" pitchFamily="18" charset="0"/>
                <a:hlinkClick r:id="rId2"/>
              </a:rPr>
              <a:t>https://www.lovelycoding.org/hotel-management-system/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3"/>
              </a:rPr>
              <a:t>https://www.google.com/url?sa=i&amp;url=https%3A%2F%2Fcode-projects.org%2Fhotel-management-system-in-java-with-source-code%2F&amp;psig=AOvVaw16bFrYzssuCBR0skSZkbUs&amp;ust=1646896629693000&amp;source=images&amp;cd=vfe&amp;ved=0CAsQjRxqFwoTCNCp25q-uPYCFQAAAAAdAAAAABAD</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4"/>
              </a:rPr>
              <a:t>https://www.google.com/url?sa=i&amp;url=https%3A%2F%2Fwww.vetbossel.in%2Fhotel-management-system-php%2F&amp;psig=AOvVaw16bFrYzssuCBR0skSZkbUs&amp;ust=1646896629693000&amp;source=images&amp;cd=vfe&amp;ved=0CAsQjRxqFwoTCNCp25q-uPYCFQAAAAAdAAAAABAY</a:t>
            </a:r>
            <a:endParaRPr lang="en-IN" sz="20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50365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1A0-06CD-4087-BE64-C4AE57AEC7F9}"/>
              </a:ext>
            </a:extLst>
          </p:cNvPr>
          <p:cNvSpPr>
            <a:spLocks noGrp="1"/>
          </p:cNvSpPr>
          <p:nvPr>
            <p:ph type="title"/>
          </p:nvPr>
        </p:nvSpPr>
        <p:spPr/>
        <p:txBody>
          <a:bodyPr/>
          <a:lstStyle/>
          <a:p>
            <a:endParaRPr lang="en-IN"/>
          </a:p>
        </p:txBody>
      </p:sp>
      <p:pic>
        <p:nvPicPr>
          <p:cNvPr id="8" name="Picture 6" descr="See the source image">
            <a:extLst>
              <a:ext uri="{FF2B5EF4-FFF2-40B4-BE49-F238E27FC236}">
                <a16:creationId xmlns:a16="http://schemas.microsoft.com/office/drawing/2014/main" id="{70D805AE-4F3F-4F9C-8616-5BF6D29BA6F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1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8AF1-75E5-417E-B3AC-B03892AC3245}"/>
              </a:ext>
            </a:extLst>
          </p:cNvPr>
          <p:cNvSpPr>
            <a:spLocks noGrp="1"/>
          </p:cNvSpPr>
          <p:nvPr>
            <p:ph type="title"/>
          </p:nvPr>
        </p:nvSpPr>
        <p:spPr/>
        <p:txBody>
          <a:bodyPr>
            <a:noAutofit/>
          </a:bodyPr>
          <a:lstStyle/>
          <a:p>
            <a:r>
              <a:rPr lang="en-US" sz="5000" b="1" dirty="0">
                <a:latin typeface="Times New Roman" panose="02020603050405020304" pitchFamily="18" charset="0"/>
                <a:cs typeface="Times New Roman" panose="02020603050405020304" pitchFamily="18" charset="0"/>
              </a:rPr>
              <a:t>Team Members</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6E7960-569F-4A2C-AB46-42FFB58870AB}"/>
              </a:ext>
            </a:extLst>
          </p:cNvPr>
          <p:cNvSpPr>
            <a:spLocks noGrp="1"/>
          </p:cNvSpPr>
          <p:nvPr>
            <p:ph sz="quarter" idx="13"/>
          </p:nvPr>
        </p:nvSpPr>
        <p:spPr>
          <a:xfrm>
            <a:off x="431144" y="2541055"/>
            <a:ext cx="3667222" cy="3424107"/>
          </a:xfrm>
        </p:spPr>
        <p:txBody>
          <a:bodyPr>
            <a:normAutofit/>
          </a:bodyPr>
          <a:lstStyle/>
          <a:p>
            <a:pPr marL="0" indent="0">
              <a:buNone/>
            </a:pPr>
            <a:r>
              <a:rPr lang="en-US" sz="2800" dirty="0"/>
              <a:t>   VINAY BHARDWAJ</a:t>
            </a:r>
          </a:p>
          <a:p>
            <a:pPr marL="0" indent="0">
              <a:buNone/>
            </a:pPr>
            <a:r>
              <a:rPr lang="en-US" sz="2800" dirty="0"/>
              <a:t>      2100290140149</a:t>
            </a:r>
          </a:p>
          <a:p>
            <a:pPr marL="0" indent="0">
              <a:buNone/>
            </a:pPr>
            <a:r>
              <a:rPr lang="en-US" sz="2800" dirty="0"/>
              <a:t>            Sec - B</a:t>
            </a:r>
            <a:endParaRPr lang="en-IN" sz="2800" dirty="0"/>
          </a:p>
        </p:txBody>
      </p:sp>
      <p:sp>
        <p:nvSpPr>
          <p:cNvPr id="4" name="Content Placeholder 2">
            <a:extLst>
              <a:ext uri="{FF2B5EF4-FFF2-40B4-BE49-F238E27FC236}">
                <a16:creationId xmlns:a16="http://schemas.microsoft.com/office/drawing/2014/main" id="{D9A76C2B-FE32-4170-BFE0-243434EC9A71}"/>
              </a:ext>
            </a:extLst>
          </p:cNvPr>
          <p:cNvSpPr txBox="1">
            <a:spLocks/>
          </p:cNvSpPr>
          <p:nvPr/>
        </p:nvSpPr>
        <p:spPr>
          <a:xfrm>
            <a:off x="4591567" y="2459775"/>
            <a:ext cx="3426608"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dirty="0"/>
              <a:t>  SANYA RASTOGI </a:t>
            </a:r>
          </a:p>
          <a:p>
            <a:pPr marL="0" indent="0">
              <a:buFont typeface="Arial" panose="020B0604020202020204" pitchFamily="34" charset="0"/>
              <a:buNone/>
            </a:pPr>
            <a:r>
              <a:rPr lang="en-US" sz="2800" dirty="0"/>
              <a:t>   2100290140116</a:t>
            </a:r>
          </a:p>
          <a:p>
            <a:pPr marL="0" indent="0">
              <a:buFont typeface="Arial" panose="020B0604020202020204" pitchFamily="34" charset="0"/>
              <a:buNone/>
            </a:pPr>
            <a:r>
              <a:rPr lang="en-US" sz="2800" dirty="0"/>
              <a:t>          Sec – B    </a:t>
            </a:r>
            <a:endParaRPr lang="en-IN" sz="2800" dirty="0"/>
          </a:p>
        </p:txBody>
      </p:sp>
      <p:sp>
        <p:nvSpPr>
          <p:cNvPr id="5" name="Content Placeholder 2">
            <a:extLst>
              <a:ext uri="{FF2B5EF4-FFF2-40B4-BE49-F238E27FC236}">
                <a16:creationId xmlns:a16="http://schemas.microsoft.com/office/drawing/2014/main" id="{C7FF5ACF-54DA-4296-A8D9-1A2DF6EBB466}"/>
              </a:ext>
            </a:extLst>
          </p:cNvPr>
          <p:cNvSpPr txBox="1">
            <a:spLocks/>
          </p:cNvSpPr>
          <p:nvPr/>
        </p:nvSpPr>
        <p:spPr>
          <a:xfrm>
            <a:off x="8729869" y="2459775"/>
            <a:ext cx="3066429"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dirty="0"/>
              <a:t>    DUSHYANT</a:t>
            </a:r>
          </a:p>
          <a:p>
            <a:pPr marL="0" indent="0">
              <a:buFont typeface="Arial" panose="020B0604020202020204" pitchFamily="34" charset="0"/>
              <a:buNone/>
            </a:pPr>
            <a:r>
              <a:rPr lang="en-US" sz="2800" dirty="0"/>
              <a:t> 2100290140063</a:t>
            </a:r>
          </a:p>
          <a:p>
            <a:pPr marL="0" indent="0">
              <a:buFont typeface="Arial" panose="020B0604020202020204" pitchFamily="34" charset="0"/>
              <a:buNone/>
            </a:pPr>
            <a:r>
              <a:rPr lang="en-US" sz="2800" dirty="0"/>
              <a:t>      Sec - b</a:t>
            </a:r>
            <a:endParaRPr lang="en-IN" sz="2800" dirty="0"/>
          </a:p>
        </p:txBody>
      </p:sp>
      <p:sp>
        <p:nvSpPr>
          <p:cNvPr id="6" name="TextBox 5">
            <a:extLst>
              <a:ext uri="{FF2B5EF4-FFF2-40B4-BE49-F238E27FC236}">
                <a16:creationId xmlns:a16="http://schemas.microsoft.com/office/drawing/2014/main" id="{D88A349D-26C6-4A7D-886F-8AB539127F83}"/>
              </a:ext>
            </a:extLst>
          </p:cNvPr>
          <p:cNvSpPr txBox="1"/>
          <p:nvPr/>
        </p:nvSpPr>
        <p:spPr>
          <a:xfrm>
            <a:off x="2254102" y="4643307"/>
            <a:ext cx="7719238" cy="1569660"/>
          </a:xfrm>
          <a:prstGeom prst="rect">
            <a:avLst/>
          </a:prstGeom>
          <a:noFill/>
        </p:spPr>
        <p:txBody>
          <a:bodyPr wrap="square" rtlCol="0">
            <a:spAutoFit/>
          </a:bodyPr>
          <a:lstStyle/>
          <a:p>
            <a:r>
              <a:rPr lang="en-US" sz="3200" b="1" dirty="0"/>
              <a:t>Supervisor:</a:t>
            </a:r>
            <a:r>
              <a:rPr lang="en-US" sz="3200" dirty="0"/>
              <a:t> Mr. Praveen Kumar Gupta</a:t>
            </a:r>
          </a:p>
          <a:p>
            <a:r>
              <a:rPr lang="en-US" sz="3200" dirty="0"/>
              <a:t>                         Assistant professor</a:t>
            </a:r>
          </a:p>
          <a:p>
            <a:r>
              <a:rPr lang="en-US" sz="3200" dirty="0"/>
              <a:t>                  KIET GROUP OF INSTITUTION</a:t>
            </a:r>
            <a:endParaRPr lang="en-IN" sz="3200" dirty="0"/>
          </a:p>
        </p:txBody>
      </p:sp>
    </p:spTree>
    <p:extLst>
      <p:ext uri="{BB962C8B-B14F-4D97-AF65-F5344CB8AC3E}">
        <p14:creationId xmlns:p14="http://schemas.microsoft.com/office/powerpoint/2010/main" val="183703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DB75-DBD9-4FF8-83F0-16ECD9C559D6}"/>
              </a:ext>
            </a:extLst>
          </p:cNvPr>
          <p:cNvSpPr>
            <a:spLocks noGrp="1"/>
          </p:cNvSpPr>
          <p:nvPr>
            <p:ph type="title"/>
          </p:nvPr>
        </p:nvSpPr>
        <p:spPr>
          <a:xfrm>
            <a:off x="1398794" y="953348"/>
            <a:ext cx="8761413" cy="706964"/>
          </a:xfrm>
        </p:spPr>
        <p:txBody>
          <a:bodyPr>
            <a:noAutofit/>
          </a:bodyPr>
          <a:lstStyle/>
          <a:p>
            <a:r>
              <a:rPr lang="en-US" sz="5000" b="1" dirty="0">
                <a:latin typeface="Times New Roman" panose="02020603050405020304" pitchFamily="18" charset="0"/>
                <a:cs typeface="Times New Roman" panose="02020603050405020304" pitchFamily="18" charset="0"/>
              </a:rPr>
              <a:t>Introduction</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6A8F4B-A1F7-4409-B09D-5D19DDEF4398}"/>
              </a:ext>
            </a:extLst>
          </p:cNvPr>
          <p:cNvSpPr>
            <a:spLocks noGrp="1"/>
          </p:cNvSpPr>
          <p:nvPr>
            <p:ph sz="quarter" idx="13"/>
          </p:nvPr>
        </p:nvSpPr>
        <p:spPr>
          <a:xfrm>
            <a:off x="1126498" y="2326454"/>
            <a:ext cx="10468601" cy="4155626"/>
          </a:xfrm>
        </p:spPr>
        <p:txBody>
          <a:bodyPr>
            <a:normAutofit/>
          </a:bodyPr>
          <a:lstStyle/>
          <a:p>
            <a:pPr algn="just">
              <a:lnSpc>
                <a:spcPct val="120000"/>
              </a:lnSpc>
              <a:spcAft>
                <a:spcPts val="60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Room On Rent Hotel Service System </a:t>
            </a: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is a website where the management of entire hotel is computerized. </a:t>
            </a:r>
          </a:p>
          <a:p>
            <a:pPr algn="just">
              <a:spcAft>
                <a:spcPts val="600"/>
              </a:spcAft>
            </a:pP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Room On Rent Hotel Service System </a:t>
            </a: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is designed using html,css and javascript as the rich GUI for front end and php, MySQL server as the secured backend database.</a:t>
            </a:r>
          </a:p>
          <a:p>
            <a:pPr algn="just">
              <a:spcAft>
                <a:spcPts val="600"/>
              </a:spcAft>
            </a:pP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In this project the following details are maintained like customer details, reservation details, booking details and billing details.</a:t>
            </a:r>
          </a:p>
          <a:p>
            <a:pPr algn="just">
              <a:lnSpc>
                <a:spcPct val="120000"/>
              </a:lnSpc>
              <a:spcAft>
                <a:spcPts val="600"/>
              </a:spcAft>
            </a:pP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he reservation process of reserving rooms for the customers, cancelling the reserved rooms, booking the rooms, vacating the rooms, the restaurant management, billing process, etc are all computerized, and the management is done without any difficulty. </a:t>
            </a:r>
          </a:p>
          <a:p>
            <a:pPr marL="0" indent="0" algn="just">
              <a:lnSpc>
                <a:spcPct val="150000"/>
              </a:lnSpc>
              <a:spcAft>
                <a:spcPts val="600"/>
              </a:spcAft>
              <a:buNone/>
            </a:pP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49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A284-3E5A-414F-8CE7-91D30E71BB63}"/>
              </a:ext>
            </a:extLst>
          </p:cNvPr>
          <p:cNvSpPr>
            <a:spLocks noGrp="1"/>
          </p:cNvSpPr>
          <p:nvPr>
            <p:ph type="title"/>
          </p:nvPr>
        </p:nvSpPr>
        <p:spPr>
          <a:xfrm>
            <a:off x="1287034" y="933028"/>
            <a:ext cx="8761413" cy="706964"/>
          </a:xfrm>
        </p:spPr>
        <p:txBody>
          <a:bodyPr>
            <a:noAutofit/>
          </a:bodyPr>
          <a:lstStyle/>
          <a:p>
            <a:r>
              <a:rPr lang="en-US" sz="5000" b="1" dirty="0">
                <a:latin typeface="Times New Roman" panose="02020603050405020304" pitchFamily="18" charset="0"/>
                <a:cs typeface="Times New Roman" panose="02020603050405020304" pitchFamily="18" charset="0"/>
              </a:rPr>
              <a:t>Objective</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A22848-D55C-4B1B-A69E-5D943F1DF07F}"/>
              </a:ext>
            </a:extLst>
          </p:cNvPr>
          <p:cNvSpPr>
            <a:spLocks noGrp="1"/>
          </p:cNvSpPr>
          <p:nvPr>
            <p:ph sz="quarter" idx="13"/>
          </p:nvPr>
        </p:nvSpPr>
        <p:spPr/>
        <p:txBody>
          <a:bodyPr/>
          <a:lstStyle/>
          <a:p>
            <a:pPr algn="just"/>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In this website, the booking of hotel rooms</a:t>
            </a:r>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make this system very flexible and convenient because as we know that </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a:t>
            </a:r>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he hotel manager is a very busy person and does not have the time to sit and manage the entire activities manually on paper. </a:t>
            </a:r>
          </a:p>
          <a:p>
            <a:pPr algn="just"/>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This </a:t>
            </a:r>
            <a:r>
              <a:rPr lang="en-IN" sz="2000" cap="none"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website</a:t>
            </a:r>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gives him the power and flexibility to manage the entire system from a single online system</a:t>
            </a:r>
            <a:r>
              <a:rPr lang="en-IN" sz="2000" cap="none"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2000" cap="none"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Customers can view and book room online. </a:t>
            </a:r>
          </a:p>
          <a:p>
            <a:pPr algn="just"/>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Admin has the power of either approving or disapproving the customer’s booking request. </a:t>
            </a:r>
          </a:p>
          <a:p>
            <a:pPr algn="just"/>
            <a:r>
              <a:rPr lang="en-IN" sz="20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Hotel services can also be viewed by the customers and can book them too.</a:t>
            </a:r>
          </a:p>
          <a:p>
            <a:pPr marL="0" indent="0" algn="just">
              <a:buNone/>
            </a:pPr>
            <a:endParaRPr lang="en-IN"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cap="none" dirty="0"/>
          </a:p>
        </p:txBody>
      </p:sp>
    </p:spTree>
    <p:extLst>
      <p:ext uri="{BB962C8B-B14F-4D97-AF65-F5344CB8AC3E}">
        <p14:creationId xmlns:p14="http://schemas.microsoft.com/office/powerpoint/2010/main" val="7551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D057-AA13-4F0D-BDBF-54992146D210}"/>
              </a:ext>
            </a:extLst>
          </p:cNvPr>
          <p:cNvSpPr>
            <a:spLocks noGrp="1"/>
          </p:cNvSpPr>
          <p:nvPr>
            <p:ph type="title"/>
          </p:nvPr>
        </p:nvSpPr>
        <p:spPr>
          <a:xfrm>
            <a:off x="1287034" y="902548"/>
            <a:ext cx="8761413" cy="706964"/>
          </a:xfrm>
        </p:spPr>
        <p:txBody>
          <a:bodyPr>
            <a:noAutofit/>
          </a:bodyPr>
          <a:lstStyle/>
          <a:p>
            <a:r>
              <a:rPr lang="en-US" sz="5000" b="1" dirty="0">
                <a:latin typeface="Times New Roman" panose="02020603050405020304" pitchFamily="18" charset="0"/>
                <a:cs typeface="Times New Roman" panose="02020603050405020304" pitchFamily="18" charset="0"/>
              </a:rPr>
              <a:t>Functional requirements</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29A697-E94D-4462-9902-99A6C2BE7B24}"/>
              </a:ext>
            </a:extLst>
          </p:cNvPr>
          <p:cNvSpPr>
            <a:spLocks noGrp="1"/>
          </p:cNvSpPr>
          <p:nvPr>
            <p:ph sz="quarter" idx="13"/>
          </p:nvPr>
        </p:nvSpPr>
        <p:spPr/>
        <p:txBody>
          <a:bodyPr>
            <a:normAutofit/>
          </a:bodyPr>
          <a:lstStyle/>
          <a:p>
            <a:pPr algn="just"/>
            <a:r>
              <a:rPr lang="en-US" sz="2000" b="1" cap="none" dirty="0">
                <a:latin typeface="Times New Roman" panose="02020603050405020304" pitchFamily="18" charset="0"/>
                <a:cs typeface="Times New Roman" panose="02020603050405020304" pitchFamily="18" charset="0"/>
              </a:rPr>
              <a:t>Reservation module: </a:t>
            </a: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during reservation, the details of the customers, type of room required, and number of room required are fed into the system.</a:t>
            </a:r>
          </a:p>
          <a:p>
            <a:pPr algn="just"/>
            <a:r>
              <a:rPr lang="en-IN" sz="2000" b="1" cap="none" dirty="0">
                <a:effectLst/>
                <a:latin typeface="Times New Roman" panose="02020603050405020304" pitchFamily="18" charset="0"/>
                <a:ea typeface="Calibri" panose="020F0502020204030204" pitchFamily="34" charset="0"/>
                <a:cs typeface="Times New Roman" panose="02020603050405020304" pitchFamily="18" charset="0"/>
              </a:rPr>
              <a:t>Room booking module: </a:t>
            </a:r>
            <a:r>
              <a:rPr lang="en-IN" sz="2000" cap="none" dirty="0">
                <a:latin typeface="Times New Roman" panose="02020603050405020304" pitchFamily="18" charset="0"/>
                <a:ea typeface="Calibri" panose="020F0502020204030204" pitchFamily="34" charset="0"/>
                <a:cs typeface="Times New Roman" panose="02020603050405020304" pitchFamily="18" charset="0"/>
              </a:rPr>
              <a:t>in </a:t>
            </a: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this module, the admin gives confirmation for the room which is booked by the user.</a:t>
            </a:r>
          </a:p>
          <a:p>
            <a:pPr algn="just"/>
            <a:r>
              <a:rPr lang="en-IN" sz="2000" b="1" cap="none" dirty="0">
                <a:effectLst/>
                <a:latin typeface="Times New Roman" panose="02020603050405020304" pitchFamily="18" charset="0"/>
                <a:ea typeface="Calibri" panose="020F0502020204030204" pitchFamily="34" charset="0"/>
                <a:cs typeface="Times New Roman" panose="02020603050405020304" pitchFamily="18" charset="0"/>
              </a:rPr>
              <a:t>Room status module: </a:t>
            </a:r>
            <a:r>
              <a:rPr lang="en-IN" sz="2000" cap="none" dirty="0">
                <a:latin typeface="Times New Roman" panose="02020603050405020304" pitchFamily="18" charset="0"/>
                <a:ea typeface="Calibri" panose="020F0502020204030204" pitchFamily="34" charset="0"/>
                <a:cs typeface="Times New Roman" panose="02020603050405020304" pitchFamily="18" charset="0"/>
              </a:rPr>
              <a:t>in this module, the admin can see the number of rooms which are reserved, and which are not reserved.</a:t>
            </a:r>
            <a:endParaRPr lang="en-IN" sz="2000" b="1" cap="none"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b="1" cap="none" dirty="0">
                <a:effectLst/>
                <a:latin typeface="Times New Roman" panose="02020603050405020304" pitchFamily="18" charset="0"/>
                <a:ea typeface="Calibri" panose="020F0502020204030204" pitchFamily="34" charset="0"/>
                <a:cs typeface="Times New Roman" panose="02020603050405020304" pitchFamily="18" charset="0"/>
              </a:rPr>
              <a:t>Generate reports: </a:t>
            </a:r>
            <a:r>
              <a:rPr lang="en-IN" sz="2000" cap="none" dirty="0">
                <a:effectLst/>
                <a:latin typeface="Times New Roman" panose="02020603050405020304" pitchFamily="18" charset="0"/>
                <a:ea typeface="Calibri" panose="020F0502020204030204" pitchFamily="34" charset="0"/>
                <a:cs typeface="Times New Roman" panose="02020603050405020304" pitchFamily="18" charset="0"/>
              </a:rPr>
              <a:t>this module deals with the generation of the reports for the various modules. The customer list can be generated. Room status list can be retrieved for reference.</a:t>
            </a:r>
          </a:p>
          <a:p>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30987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7B0E-29F4-4A88-A0BB-B06A51E0D200}"/>
              </a:ext>
            </a:extLst>
          </p:cNvPr>
          <p:cNvSpPr>
            <a:spLocks noGrp="1"/>
          </p:cNvSpPr>
          <p:nvPr>
            <p:ph type="title"/>
          </p:nvPr>
        </p:nvSpPr>
        <p:spPr/>
        <p:txBody>
          <a:bodyPr/>
          <a:lstStyle/>
          <a:p>
            <a:r>
              <a:rPr lang="en-US" sz="5000" b="1" dirty="0">
                <a:latin typeface="Times New Roman" panose="02020603050405020304" pitchFamily="18" charset="0"/>
                <a:cs typeface="Times New Roman" panose="02020603050405020304" pitchFamily="18" charset="0"/>
              </a:rPr>
              <a:t>Non-functional requirements</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2F082-3D5B-4238-A2E8-8497E89B1D30}"/>
              </a:ext>
            </a:extLst>
          </p:cNvPr>
          <p:cNvSpPr>
            <a:spLocks noGrp="1"/>
          </p:cNvSpPr>
          <p:nvPr>
            <p:ph sz="quarter" idx="13"/>
          </p:nvPr>
        </p:nvSpPr>
        <p:spPr>
          <a:xfrm>
            <a:off x="914087" y="2539812"/>
            <a:ext cx="10363826" cy="3424107"/>
          </a:xfrm>
        </p:spPr>
        <p:txBody>
          <a:bodyPr>
            <a:normAutofit/>
          </a:bodyPr>
          <a:lstStyle/>
          <a:p>
            <a:pPr algn="just"/>
            <a:r>
              <a:rPr lang="en-US" sz="2000" b="1" dirty="0">
                <a:latin typeface="Times New Roman" panose="02020603050405020304" pitchFamily="18" charset="0"/>
                <a:cs typeface="Times New Roman" panose="02020603050405020304" pitchFamily="18" charset="0"/>
              </a:rPr>
              <a:t>Security: </a:t>
            </a:r>
            <a:r>
              <a:rPr lang="en-US" sz="2000" cap="none" dirty="0">
                <a:latin typeface="Times New Roman" panose="02020603050405020304" pitchFamily="18" charset="0"/>
                <a:cs typeface="Times New Roman" panose="02020603050405020304" pitchFamily="18" charset="0"/>
              </a:rPr>
              <a:t>security requirements ensures that the system is protected from unauthorized access to the system and store data.</a:t>
            </a:r>
          </a:p>
          <a:p>
            <a:pPr algn="just"/>
            <a:r>
              <a:rPr lang="en-US" sz="2000" b="1" dirty="0">
                <a:latin typeface="Times New Roman" panose="02020603050405020304" pitchFamily="18" charset="0"/>
                <a:cs typeface="Times New Roman" panose="02020603050405020304" pitchFamily="18" charset="0"/>
              </a:rPr>
              <a:t>Reliability: </a:t>
            </a:r>
            <a:r>
              <a:rPr lang="en-US" sz="2000" cap="none" dirty="0">
                <a:latin typeface="Times New Roman" panose="02020603050405020304" pitchFamily="18" charset="0"/>
                <a:cs typeface="Times New Roman" panose="02020603050405020304" pitchFamily="18" charset="0"/>
              </a:rPr>
              <a:t>Reliability defines how likely it is for the software work without failure for a given period.</a:t>
            </a:r>
          </a:p>
          <a:p>
            <a:pPr algn="just"/>
            <a:r>
              <a:rPr lang="en-US" sz="2000" b="1" dirty="0">
                <a:latin typeface="Times New Roman" panose="02020603050405020304" pitchFamily="18" charset="0"/>
                <a:cs typeface="Times New Roman" panose="02020603050405020304" pitchFamily="18" charset="0"/>
              </a:rPr>
              <a:t>Performance</a:t>
            </a:r>
            <a:r>
              <a:rPr lang="en-US" sz="2000" b="1"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performance is quality attribute that describes the responsiveness of the system.</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Usability: </a:t>
            </a:r>
            <a:r>
              <a:rPr lang="en-US" sz="2000" cap="none" dirty="0">
                <a:latin typeface="Times New Roman" panose="02020603050405020304" pitchFamily="18" charset="0"/>
                <a:cs typeface="Times New Roman" panose="02020603050405020304" pitchFamily="18" charset="0"/>
              </a:rPr>
              <a:t>Usability defines how difficult it will be for user to learn and operate the system.</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39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E900-D857-4DA3-B6F3-E38098E0D843}"/>
              </a:ext>
            </a:extLst>
          </p:cNvPr>
          <p:cNvSpPr>
            <a:spLocks noGrp="1"/>
          </p:cNvSpPr>
          <p:nvPr>
            <p:ph type="title"/>
          </p:nvPr>
        </p:nvSpPr>
        <p:spPr>
          <a:xfrm>
            <a:off x="1530874" y="882228"/>
            <a:ext cx="8761413" cy="706964"/>
          </a:xfrm>
        </p:spPr>
        <p:txBody>
          <a:bodyPr>
            <a:noAutofit/>
          </a:bodyPr>
          <a:lstStyle/>
          <a:p>
            <a:r>
              <a:rPr lang="en-US" sz="5000" b="1" dirty="0">
                <a:latin typeface="Times New Roman" panose="02020603050405020304" pitchFamily="18" charset="0"/>
                <a:cs typeface="Times New Roman" panose="02020603050405020304" pitchFamily="18" charset="0"/>
              </a:rPr>
              <a:t>Hardware  &amp; Software   requirements</a:t>
            </a:r>
            <a:endParaRPr lang="en-IN"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E87DFC-96BD-42D0-B31F-545E2ADF5792}"/>
              </a:ext>
            </a:extLst>
          </p:cNvPr>
          <p:cNvSpPr>
            <a:spLocks noGrp="1"/>
          </p:cNvSpPr>
          <p:nvPr>
            <p:ph sz="quarter" idx="13"/>
          </p:nvPr>
        </p:nvSpPr>
        <p:spPr>
          <a:xfrm>
            <a:off x="1456699" y="2367092"/>
            <a:ext cx="10363826" cy="3424107"/>
          </a:xfrm>
        </p:spPr>
        <p:txBody>
          <a:bodyPr>
            <a:normAutofit/>
          </a:bodyPr>
          <a:lstStyle/>
          <a:p>
            <a:r>
              <a:rPr lang="en-US" sz="2000" b="1" i="0" dirty="0">
                <a:solidFill>
                  <a:srgbClr val="202124"/>
                </a:solidFill>
                <a:effectLst/>
                <a:latin typeface="Times New Roman" panose="02020603050405020304" pitchFamily="18" charset="0"/>
                <a:cs typeface="Times New Roman" panose="02020603050405020304" pitchFamily="18" charset="0"/>
              </a:rPr>
              <a:t>Processor</a:t>
            </a:r>
            <a:r>
              <a:rPr lang="en-US" sz="2000" b="0" i="0" dirty="0">
                <a:solidFill>
                  <a:srgbClr val="202124"/>
                </a:solidFill>
                <a:effectLst/>
                <a:latin typeface="Times New Roman" panose="02020603050405020304" pitchFamily="18" charset="0"/>
                <a:cs typeface="Times New Roman" panose="02020603050405020304" pitchFamily="18" charset="0"/>
              </a:rPr>
              <a:t> : Multi-core – 1.8 GHz processor or better.</a:t>
            </a:r>
          </a:p>
          <a:p>
            <a:r>
              <a:rPr lang="en-US" sz="2000" b="1" dirty="0">
                <a:solidFill>
                  <a:srgbClr val="202124"/>
                </a:solidFill>
                <a:latin typeface="Times New Roman" panose="02020603050405020304" pitchFamily="18" charset="0"/>
                <a:cs typeface="Times New Roman" panose="02020603050405020304" pitchFamily="18" charset="0"/>
              </a:rPr>
              <a:t>RAM</a:t>
            </a:r>
            <a:r>
              <a:rPr lang="en-US" sz="2000" dirty="0">
                <a:solidFill>
                  <a:srgbClr val="202124"/>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 4GB RAM.</a:t>
            </a:r>
          </a:p>
          <a:p>
            <a:r>
              <a:rPr lang="en-US" sz="2000" b="1" dirty="0">
                <a:solidFill>
                  <a:srgbClr val="202124"/>
                </a:solidFill>
                <a:latin typeface="Times New Roman" panose="02020603050405020304" pitchFamily="18" charset="0"/>
                <a:cs typeface="Times New Roman" panose="02020603050405020304" pitchFamily="18" charset="0"/>
              </a:rPr>
              <a:t>Hard disk </a:t>
            </a:r>
            <a:r>
              <a:rPr lang="en-US" sz="2000" dirty="0">
                <a:solidFill>
                  <a:srgbClr val="202124"/>
                </a:solidFill>
                <a:latin typeface="Times New Roman" panose="02020603050405020304" pitchFamily="18" charset="0"/>
                <a:cs typeface="Times New Roman" panose="02020603050405020304" pitchFamily="18" charset="0"/>
              </a:rPr>
              <a:t>: 80GB.</a:t>
            </a:r>
            <a:endParaRPr lang="en-US" sz="2000" b="0" i="0" dirty="0">
              <a:solidFill>
                <a:srgbClr val="202124"/>
              </a:solidFill>
              <a:effectLst/>
              <a:latin typeface="Times New Roman" panose="02020603050405020304" pitchFamily="18" charset="0"/>
              <a:cs typeface="Times New Roman" panose="02020603050405020304" pitchFamily="18" charset="0"/>
            </a:endParaRPr>
          </a:p>
          <a:p>
            <a:r>
              <a:rPr lang="en-US" sz="2000" b="1" i="0" dirty="0">
                <a:solidFill>
                  <a:srgbClr val="202124"/>
                </a:solidFill>
                <a:effectLst/>
                <a:latin typeface="Times New Roman" panose="02020603050405020304" pitchFamily="18" charset="0"/>
                <a:cs typeface="Times New Roman" panose="02020603050405020304" pitchFamily="18" charset="0"/>
              </a:rPr>
              <a:t>Operating system </a:t>
            </a:r>
            <a:r>
              <a:rPr lang="en-US" sz="2000" b="0" i="0" dirty="0">
                <a:solidFill>
                  <a:srgbClr val="202124"/>
                </a:solidFill>
                <a:effectLst/>
                <a:latin typeface="Times New Roman" panose="02020603050405020304" pitchFamily="18" charset="0"/>
                <a:cs typeface="Times New Roman" panose="02020603050405020304" pitchFamily="18" charset="0"/>
              </a:rPr>
              <a:t>: Windows 7, 8 and above.</a:t>
            </a:r>
          </a:p>
          <a:p>
            <a:r>
              <a:rPr lang="en-US" sz="2000" b="1" dirty="0">
                <a:solidFill>
                  <a:srgbClr val="202124"/>
                </a:solidFill>
                <a:latin typeface="Times New Roman" panose="02020603050405020304" pitchFamily="18" charset="0"/>
                <a:cs typeface="Times New Roman" panose="02020603050405020304" pitchFamily="18" charset="0"/>
              </a:rPr>
              <a:t>Front End </a:t>
            </a:r>
            <a:r>
              <a:rPr lang="en-US" sz="2000" dirty="0">
                <a:solidFill>
                  <a:srgbClr val="202124"/>
                </a:solidFill>
                <a:latin typeface="Times New Roman" panose="02020603050405020304" pitchFamily="18" charset="0"/>
                <a:cs typeface="Times New Roman" panose="02020603050405020304" pitchFamily="18" charset="0"/>
              </a:rPr>
              <a:t>: Html, CSS, JavaScript.</a:t>
            </a:r>
          </a:p>
          <a:p>
            <a:r>
              <a:rPr lang="en-US" sz="2000" b="1" i="0" dirty="0">
                <a:solidFill>
                  <a:srgbClr val="202124"/>
                </a:solidFill>
                <a:effectLst/>
                <a:latin typeface="Times New Roman" panose="02020603050405020304" pitchFamily="18" charset="0"/>
                <a:cs typeface="Times New Roman" panose="02020603050405020304" pitchFamily="18" charset="0"/>
              </a:rPr>
              <a:t>Back End </a:t>
            </a:r>
            <a:r>
              <a:rPr lang="en-US" sz="2000" b="0" i="0" dirty="0">
                <a:solidFill>
                  <a:srgbClr val="202124"/>
                </a:solidFill>
                <a:effectLst/>
                <a:latin typeface="Times New Roman" panose="02020603050405020304" pitchFamily="18" charset="0"/>
                <a:cs typeface="Times New Roman" panose="02020603050405020304" pitchFamily="18" charset="0"/>
              </a:rPr>
              <a:t>: PHP, MySQL.</a:t>
            </a:r>
          </a:p>
          <a:p>
            <a:pPr marL="0" indent="0" algn="l">
              <a:buNone/>
            </a:pPr>
            <a:r>
              <a:rPr lang="en-US" dirty="0">
                <a:solidFill>
                  <a:srgbClr val="202124"/>
                </a:solidFill>
                <a:latin typeface="arial" panose="020B0604020202020204" pitchFamily="34" charset="0"/>
              </a:rPr>
              <a:t>                           </a:t>
            </a:r>
            <a:r>
              <a:rPr lang="en-US" sz="4000" dirty="0">
                <a:solidFill>
                  <a:srgbClr val="202124"/>
                </a:solidFill>
                <a:latin typeface="+mj-lt"/>
              </a:rPr>
              <a:t> </a:t>
            </a:r>
            <a:endParaRPr lang="en-US" sz="4000" i="0" dirty="0">
              <a:solidFill>
                <a:srgbClr val="202124"/>
              </a:solidFill>
              <a:effectLst/>
              <a:latin typeface="+mj-lt"/>
            </a:endParaRPr>
          </a:p>
          <a:p>
            <a:endParaRPr lang="en-IN" dirty="0"/>
          </a:p>
        </p:txBody>
      </p:sp>
    </p:spTree>
    <p:extLst>
      <p:ext uri="{BB962C8B-B14F-4D97-AF65-F5344CB8AC3E}">
        <p14:creationId xmlns:p14="http://schemas.microsoft.com/office/powerpoint/2010/main" val="321478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5B06-71DF-42D7-A280-46A5C7C62722}"/>
              </a:ext>
            </a:extLst>
          </p:cNvPr>
          <p:cNvSpPr>
            <a:spLocks noGrp="1"/>
          </p:cNvSpPr>
          <p:nvPr>
            <p:ph type="title"/>
          </p:nvPr>
        </p:nvSpPr>
        <p:spPr/>
        <p:txBody>
          <a:bodyPr/>
          <a:lstStyle/>
          <a:p>
            <a:endParaRPr lang="en-IN"/>
          </a:p>
        </p:txBody>
      </p:sp>
      <p:pic>
        <p:nvPicPr>
          <p:cNvPr id="1026" name="Picture 2" descr="Hotel Management System In Java With Source Code - Source Code &amp;amp;amp; Projects">
            <a:extLst>
              <a:ext uri="{FF2B5EF4-FFF2-40B4-BE49-F238E27FC236}">
                <a16:creationId xmlns:a16="http://schemas.microsoft.com/office/drawing/2014/main" id="{9F3EACE2-CF93-45CE-8CBC-F0D338DA583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5764-3E15-4FD7-B41D-8C78A7FDB0DF}"/>
              </a:ext>
            </a:extLst>
          </p:cNvPr>
          <p:cNvSpPr>
            <a:spLocks noGrp="1"/>
          </p:cNvSpPr>
          <p:nvPr>
            <p:ph type="title"/>
          </p:nvPr>
        </p:nvSpPr>
        <p:spPr/>
        <p:txBody>
          <a:bodyPr/>
          <a:lstStyle/>
          <a:p>
            <a:endParaRPr lang="en-IN"/>
          </a:p>
        </p:txBody>
      </p:sp>
      <p:pic>
        <p:nvPicPr>
          <p:cNvPr id="2052" name="Picture 4" descr="Online Hotel Management System Project in PHP - [2022] Source Code">
            <a:extLst>
              <a:ext uri="{FF2B5EF4-FFF2-40B4-BE49-F238E27FC236}">
                <a16:creationId xmlns:a16="http://schemas.microsoft.com/office/drawing/2014/main" id="{2F9F79C2-53C7-4BB4-B354-F1580DC1438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4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49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370</TotalTime>
  <Words>617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Century Gothic</vt:lpstr>
      <vt:lpstr>Times New Roman</vt:lpstr>
      <vt:lpstr>Wingdings 3</vt:lpstr>
      <vt:lpstr>Ion Boardroom</vt:lpstr>
      <vt:lpstr>PowerPoint Presentation</vt:lpstr>
      <vt:lpstr>Team Members</vt:lpstr>
      <vt:lpstr>Introduction</vt:lpstr>
      <vt:lpstr>Objective</vt:lpstr>
      <vt:lpstr>Functional requirements</vt:lpstr>
      <vt:lpstr>Non-functional requirements</vt:lpstr>
      <vt:lpstr>Hardware  &amp; Software   requirements</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yashmittal656@gmail.com</dc:creator>
  <cp:lastModifiedBy>SANYA RASTOGI</cp:lastModifiedBy>
  <cp:revision>32</cp:revision>
  <dcterms:created xsi:type="dcterms:W3CDTF">2022-03-08T13:25:23Z</dcterms:created>
  <dcterms:modified xsi:type="dcterms:W3CDTF">2023-05-02T08:54:12Z</dcterms:modified>
</cp:coreProperties>
</file>