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77" r:id="rId3"/>
    <p:sldId id="278" r:id="rId4"/>
    <p:sldId id="257" r:id="rId5"/>
    <p:sldId id="279" r:id="rId6"/>
    <p:sldId id="280" r:id="rId7"/>
    <p:sldId id="286" r:id="rId8"/>
    <p:sldId id="289" r:id="rId9"/>
    <p:sldId id="290" r:id="rId10"/>
    <p:sldId id="29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B23148-CE21-4A4F-B1DE-64AE92ADF673}" v="45" dt="2024-07-22T08:25:14.1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ush Pathania" userId="3f7400325dc86bca" providerId="Windows Live" clId="Web-{23B23148-CE21-4A4F-B1DE-64AE92ADF673}"/>
    <pc:docChg chg="delSld modSld">
      <pc:chgData name="Ayush Pathania" userId="3f7400325dc86bca" providerId="Windows Live" clId="Web-{23B23148-CE21-4A4F-B1DE-64AE92ADF673}" dt="2024-07-22T08:25:14.198" v="39" actId="1076"/>
      <pc:docMkLst>
        <pc:docMk/>
      </pc:docMkLst>
      <pc:sldChg chg="modSp">
        <pc:chgData name="Ayush Pathania" userId="3f7400325dc86bca" providerId="Windows Live" clId="Web-{23B23148-CE21-4A4F-B1DE-64AE92ADF673}" dt="2024-07-22T08:15:43.232" v="0"/>
        <pc:sldMkLst>
          <pc:docMk/>
          <pc:sldMk cId="4034798716" sldId="280"/>
        </pc:sldMkLst>
        <pc:picChg chg="mod">
          <ac:chgData name="Ayush Pathania" userId="3f7400325dc86bca" providerId="Windows Live" clId="Web-{23B23148-CE21-4A4F-B1DE-64AE92ADF673}" dt="2024-07-22T08:15:43.232" v="0"/>
          <ac:picMkLst>
            <pc:docMk/>
            <pc:sldMk cId="4034798716" sldId="280"/>
            <ac:picMk id="5" creationId="{31289E49-2E81-4421-631F-E10D9E6DAD69}"/>
          </ac:picMkLst>
        </pc:picChg>
      </pc:sldChg>
      <pc:sldChg chg="del">
        <pc:chgData name="Ayush Pathania" userId="3f7400325dc86bca" providerId="Windows Live" clId="Web-{23B23148-CE21-4A4F-B1DE-64AE92ADF673}" dt="2024-07-22T08:15:52.654" v="2"/>
        <pc:sldMkLst>
          <pc:docMk/>
          <pc:sldMk cId="3662920001" sldId="281"/>
        </pc:sldMkLst>
      </pc:sldChg>
      <pc:sldChg chg="del">
        <pc:chgData name="Ayush Pathania" userId="3f7400325dc86bca" providerId="Windows Live" clId="Web-{23B23148-CE21-4A4F-B1DE-64AE92ADF673}" dt="2024-07-22T08:15:53.388" v="3"/>
        <pc:sldMkLst>
          <pc:docMk/>
          <pc:sldMk cId="2489173300" sldId="282"/>
        </pc:sldMkLst>
      </pc:sldChg>
      <pc:sldChg chg="del">
        <pc:chgData name="Ayush Pathania" userId="3f7400325dc86bca" providerId="Windows Live" clId="Web-{23B23148-CE21-4A4F-B1DE-64AE92ADF673}" dt="2024-07-22T08:15:50.888" v="1"/>
        <pc:sldMkLst>
          <pc:docMk/>
          <pc:sldMk cId="2000149355" sldId="284"/>
        </pc:sldMkLst>
      </pc:sldChg>
      <pc:sldChg chg="del">
        <pc:chgData name="Ayush Pathania" userId="3f7400325dc86bca" providerId="Windows Live" clId="Web-{23B23148-CE21-4A4F-B1DE-64AE92ADF673}" dt="2024-07-22T08:15:55.092" v="4"/>
        <pc:sldMkLst>
          <pc:docMk/>
          <pc:sldMk cId="280330977" sldId="285"/>
        </pc:sldMkLst>
      </pc:sldChg>
      <pc:sldChg chg="modSp del">
        <pc:chgData name="Ayush Pathania" userId="3f7400325dc86bca" providerId="Windows Live" clId="Web-{23B23148-CE21-4A4F-B1DE-64AE92ADF673}" dt="2024-07-22T08:23:40.289" v="23" actId="20577"/>
        <pc:sldMkLst>
          <pc:docMk/>
          <pc:sldMk cId="3355843069" sldId="286"/>
        </pc:sldMkLst>
        <pc:spChg chg="mod">
          <ac:chgData name="Ayush Pathania" userId="3f7400325dc86bca" providerId="Windows Live" clId="Web-{23B23148-CE21-4A4F-B1DE-64AE92ADF673}" dt="2024-07-22T08:23:40.289" v="23" actId="20577"/>
          <ac:spMkLst>
            <pc:docMk/>
            <pc:sldMk cId="3355843069" sldId="286"/>
            <ac:spMk id="3" creationId="{8204BDE6-5508-9F61-54A3-FB36031A7CF3}"/>
          </ac:spMkLst>
        </pc:spChg>
        <pc:picChg chg="mod">
          <ac:chgData name="Ayush Pathania" userId="3f7400325dc86bca" providerId="Windows Live" clId="Web-{23B23148-CE21-4A4F-B1DE-64AE92ADF673}" dt="2024-07-22T08:23:11.898" v="10"/>
          <ac:picMkLst>
            <pc:docMk/>
            <pc:sldMk cId="3355843069" sldId="286"/>
            <ac:picMk id="2" creationId="{32476976-0CC2-6444-7603-A997A1A22E32}"/>
          </ac:picMkLst>
        </pc:picChg>
      </pc:sldChg>
      <pc:sldChg chg="del">
        <pc:chgData name="Ayush Pathania" userId="3f7400325dc86bca" providerId="Windows Live" clId="Web-{23B23148-CE21-4A4F-B1DE-64AE92ADF673}" dt="2024-07-22T08:15:55.138" v="5"/>
        <pc:sldMkLst>
          <pc:docMk/>
          <pc:sldMk cId="2287513610" sldId="287"/>
        </pc:sldMkLst>
      </pc:sldChg>
      <pc:sldChg chg="del">
        <pc:chgData name="Ayush Pathania" userId="3f7400325dc86bca" providerId="Windows Live" clId="Web-{23B23148-CE21-4A4F-B1DE-64AE92ADF673}" dt="2024-07-22T08:15:55.638" v="6"/>
        <pc:sldMkLst>
          <pc:docMk/>
          <pc:sldMk cId="3302847566" sldId="288"/>
        </pc:sldMkLst>
      </pc:sldChg>
      <pc:sldChg chg="delSp modSp del">
        <pc:chgData name="Ayush Pathania" userId="3f7400325dc86bca" providerId="Windows Live" clId="Web-{23B23148-CE21-4A4F-B1DE-64AE92ADF673}" dt="2024-07-22T08:24:34.994" v="34" actId="1076"/>
        <pc:sldMkLst>
          <pc:docMk/>
          <pc:sldMk cId="4164316041" sldId="289"/>
        </pc:sldMkLst>
        <pc:picChg chg="del">
          <ac:chgData name="Ayush Pathania" userId="3f7400325dc86bca" providerId="Windows Live" clId="Web-{23B23148-CE21-4A4F-B1DE-64AE92ADF673}" dt="2024-07-22T08:23:54.134" v="25"/>
          <ac:picMkLst>
            <pc:docMk/>
            <pc:sldMk cId="4164316041" sldId="289"/>
            <ac:picMk id="3" creationId="{6DE413BD-2D22-D305-7435-09519F3B92BF}"/>
          </ac:picMkLst>
        </pc:picChg>
        <pc:picChg chg="del">
          <ac:chgData name="Ayush Pathania" userId="3f7400325dc86bca" providerId="Windows Live" clId="Web-{23B23148-CE21-4A4F-B1DE-64AE92ADF673}" dt="2024-07-22T08:23:53.493" v="24"/>
          <ac:picMkLst>
            <pc:docMk/>
            <pc:sldMk cId="4164316041" sldId="289"/>
            <ac:picMk id="5" creationId="{2F270861-BA83-2DF8-E824-3ABD92773A55}"/>
          </ac:picMkLst>
        </pc:picChg>
        <pc:picChg chg="mod">
          <ac:chgData name="Ayush Pathania" userId="3f7400325dc86bca" providerId="Windows Live" clId="Web-{23B23148-CE21-4A4F-B1DE-64AE92ADF673}" dt="2024-07-22T08:24:34.994" v="34" actId="1076"/>
          <ac:picMkLst>
            <pc:docMk/>
            <pc:sldMk cId="4164316041" sldId="289"/>
            <ac:picMk id="7" creationId="{0F1863C0-D741-3BC6-3B4A-FA697E439A7C}"/>
          </ac:picMkLst>
        </pc:picChg>
      </pc:sldChg>
      <pc:sldChg chg="delSp modSp">
        <pc:chgData name="Ayush Pathania" userId="3f7400325dc86bca" providerId="Windows Live" clId="Web-{23B23148-CE21-4A4F-B1DE-64AE92ADF673}" dt="2024-07-22T08:25:14.198" v="39" actId="1076"/>
        <pc:sldMkLst>
          <pc:docMk/>
          <pc:sldMk cId="4155143476" sldId="290"/>
        </pc:sldMkLst>
        <pc:picChg chg="mod">
          <ac:chgData name="Ayush Pathania" userId="3f7400325dc86bca" providerId="Windows Live" clId="Web-{23B23148-CE21-4A4F-B1DE-64AE92ADF673}" dt="2024-07-22T08:25:14.198" v="39" actId="1076"/>
          <ac:picMkLst>
            <pc:docMk/>
            <pc:sldMk cId="4155143476" sldId="290"/>
            <ac:picMk id="3" creationId="{527F6A09-48A5-1505-889F-09945FB2FDD7}"/>
          </ac:picMkLst>
        </pc:picChg>
        <pc:picChg chg="del">
          <ac:chgData name="Ayush Pathania" userId="3f7400325dc86bca" providerId="Windows Live" clId="Web-{23B23148-CE21-4A4F-B1DE-64AE92ADF673}" dt="2024-07-22T08:24:45.494" v="35"/>
          <ac:picMkLst>
            <pc:docMk/>
            <pc:sldMk cId="4155143476" sldId="290"/>
            <ac:picMk id="5" creationId="{07301577-DEEA-41B5-2DE7-8BDA4BDE047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500E84-11C5-4749-A919-D8C995280148}"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9551B-B9B9-413C-A1ED-78E15B0E1B3B}" type="slidenum">
              <a:rPr lang="en-IN" smtClean="0"/>
              <a:t>‹#›</a:t>
            </a:fld>
            <a:endParaRPr lang="en-IN"/>
          </a:p>
        </p:txBody>
      </p:sp>
    </p:spTree>
    <p:extLst>
      <p:ext uri="{BB962C8B-B14F-4D97-AF65-F5344CB8AC3E}">
        <p14:creationId xmlns:p14="http://schemas.microsoft.com/office/powerpoint/2010/main" val="1968609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500E84-11C5-4749-A919-D8C995280148}"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9551B-B9B9-413C-A1ED-78E15B0E1B3B}" type="slidenum">
              <a:rPr lang="en-IN" smtClean="0"/>
              <a:t>‹#›</a:t>
            </a:fld>
            <a:endParaRPr lang="en-IN"/>
          </a:p>
        </p:txBody>
      </p:sp>
    </p:spTree>
    <p:extLst>
      <p:ext uri="{BB962C8B-B14F-4D97-AF65-F5344CB8AC3E}">
        <p14:creationId xmlns:p14="http://schemas.microsoft.com/office/powerpoint/2010/main" val="245371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500E84-11C5-4749-A919-D8C995280148}"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9551B-B9B9-413C-A1ED-78E15B0E1B3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50412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500E84-11C5-4749-A919-D8C995280148}"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9551B-B9B9-413C-A1ED-78E15B0E1B3B}" type="slidenum">
              <a:rPr lang="en-IN" smtClean="0"/>
              <a:t>‹#›</a:t>
            </a:fld>
            <a:endParaRPr lang="en-IN"/>
          </a:p>
        </p:txBody>
      </p:sp>
    </p:spTree>
    <p:extLst>
      <p:ext uri="{BB962C8B-B14F-4D97-AF65-F5344CB8AC3E}">
        <p14:creationId xmlns:p14="http://schemas.microsoft.com/office/powerpoint/2010/main" val="3178383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500E84-11C5-4749-A919-D8C995280148}"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9551B-B9B9-413C-A1ED-78E15B0E1B3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71585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500E84-11C5-4749-A919-D8C995280148}"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9551B-B9B9-413C-A1ED-78E15B0E1B3B}" type="slidenum">
              <a:rPr lang="en-IN" smtClean="0"/>
              <a:t>‹#›</a:t>
            </a:fld>
            <a:endParaRPr lang="en-IN"/>
          </a:p>
        </p:txBody>
      </p:sp>
    </p:spTree>
    <p:extLst>
      <p:ext uri="{BB962C8B-B14F-4D97-AF65-F5344CB8AC3E}">
        <p14:creationId xmlns:p14="http://schemas.microsoft.com/office/powerpoint/2010/main" val="2299751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500E84-11C5-4749-A919-D8C995280148}"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9551B-B9B9-413C-A1ED-78E15B0E1B3B}" type="slidenum">
              <a:rPr lang="en-IN" smtClean="0"/>
              <a:t>‹#›</a:t>
            </a:fld>
            <a:endParaRPr lang="en-IN"/>
          </a:p>
        </p:txBody>
      </p:sp>
    </p:spTree>
    <p:extLst>
      <p:ext uri="{BB962C8B-B14F-4D97-AF65-F5344CB8AC3E}">
        <p14:creationId xmlns:p14="http://schemas.microsoft.com/office/powerpoint/2010/main" val="2279761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500E84-11C5-4749-A919-D8C995280148}"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9551B-B9B9-413C-A1ED-78E15B0E1B3B}" type="slidenum">
              <a:rPr lang="en-IN" smtClean="0"/>
              <a:t>‹#›</a:t>
            </a:fld>
            <a:endParaRPr lang="en-IN"/>
          </a:p>
        </p:txBody>
      </p:sp>
    </p:spTree>
    <p:extLst>
      <p:ext uri="{BB962C8B-B14F-4D97-AF65-F5344CB8AC3E}">
        <p14:creationId xmlns:p14="http://schemas.microsoft.com/office/powerpoint/2010/main" val="2760149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500E84-11C5-4749-A919-D8C995280148}"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9551B-B9B9-413C-A1ED-78E15B0E1B3B}" type="slidenum">
              <a:rPr lang="en-IN" smtClean="0"/>
              <a:t>‹#›</a:t>
            </a:fld>
            <a:endParaRPr lang="en-IN"/>
          </a:p>
        </p:txBody>
      </p:sp>
    </p:spTree>
    <p:extLst>
      <p:ext uri="{BB962C8B-B14F-4D97-AF65-F5344CB8AC3E}">
        <p14:creationId xmlns:p14="http://schemas.microsoft.com/office/powerpoint/2010/main" val="2799380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500E84-11C5-4749-A919-D8C995280148}"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9551B-B9B9-413C-A1ED-78E15B0E1B3B}" type="slidenum">
              <a:rPr lang="en-IN" smtClean="0"/>
              <a:t>‹#›</a:t>
            </a:fld>
            <a:endParaRPr lang="en-IN"/>
          </a:p>
        </p:txBody>
      </p:sp>
    </p:spTree>
    <p:extLst>
      <p:ext uri="{BB962C8B-B14F-4D97-AF65-F5344CB8AC3E}">
        <p14:creationId xmlns:p14="http://schemas.microsoft.com/office/powerpoint/2010/main" val="4293248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500E84-11C5-4749-A919-D8C995280148}" type="datetimeFigureOut">
              <a:rPr lang="en-IN" smtClean="0"/>
              <a:t>22-07-2024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E9551B-B9B9-413C-A1ED-78E15B0E1B3B}" type="slidenum">
              <a:rPr lang="en-IN" smtClean="0"/>
              <a:t>‹#›</a:t>
            </a:fld>
            <a:endParaRPr lang="en-IN"/>
          </a:p>
        </p:txBody>
      </p:sp>
    </p:spTree>
    <p:extLst>
      <p:ext uri="{BB962C8B-B14F-4D97-AF65-F5344CB8AC3E}">
        <p14:creationId xmlns:p14="http://schemas.microsoft.com/office/powerpoint/2010/main" val="4254627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500E84-11C5-4749-A919-D8C995280148}" type="datetimeFigureOut">
              <a:rPr lang="en-IN" smtClean="0"/>
              <a:t>22-07-2024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E9551B-B9B9-413C-A1ED-78E15B0E1B3B}" type="slidenum">
              <a:rPr lang="en-IN" smtClean="0"/>
              <a:t>‹#›</a:t>
            </a:fld>
            <a:endParaRPr lang="en-IN"/>
          </a:p>
        </p:txBody>
      </p:sp>
    </p:spTree>
    <p:extLst>
      <p:ext uri="{BB962C8B-B14F-4D97-AF65-F5344CB8AC3E}">
        <p14:creationId xmlns:p14="http://schemas.microsoft.com/office/powerpoint/2010/main" val="1310394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500E84-11C5-4749-A919-D8C995280148}" type="datetimeFigureOut">
              <a:rPr lang="en-IN" smtClean="0"/>
              <a:t>22-07-2024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E9551B-B9B9-413C-A1ED-78E15B0E1B3B}" type="slidenum">
              <a:rPr lang="en-IN" smtClean="0"/>
              <a:t>‹#›</a:t>
            </a:fld>
            <a:endParaRPr lang="en-IN"/>
          </a:p>
        </p:txBody>
      </p:sp>
    </p:spTree>
    <p:extLst>
      <p:ext uri="{BB962C8B-B14F-4D97-AF65-F5344CB8AC3E}">
        <p14:creationId xmlns:p14="http://schemas.microsoft.com/office/powerpoint/2010/main" val="2097203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500E84-11C5-4749-A919-D8C995280148}" type="datetimeFigureOut">
              <a:rPr lang="en-IN" smtClean="0"/>
              <a:t>22-07-2024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E9551B-B9B9-413C-A1ED-78E15B0E1B3B}" type="slidenum">
              <a:rPr lang="en-IN" smtClean="0"/>
              <a:t>‹#›</a:t>
            </a:fld>
            <a:endParaRPr lang="en-IN"/>
          </a:p>
        </p:txBody>
      </p:sp>
    </p:spTree>
    <p:extLst>
      <p:ext uri="{BB962C8B-B14F-4D97-AF65-F5344CB8AC3E}">
        <p14:creationId xmlns:p14="http://schemas.microsoft.com/office/powerpoint/2010/main" val="4263537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500E84-11C5-4749-A919-D8C995280148}" type="datetimeFigureOut">
              <a:rPr lang="en-IN" smtClean="0"/>
              <a:t>22-07-2024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E9551B-B9B9-413C-A1ED-78E15B0E1B3B}" type="slidenum">
              <a:rPr lang="en-IN" smtClean="0"/>
              <a:t>‹#›</a:t>
            </a:fld>
            <a:endParaRPr lang="en-IN"/>
          </a:p>
        </p:txBody>
      </p:sp>
    </p:spTree>
    <p:extLst>
      <p:ext uri="{BB962C8B-B14F-4D97-AF65-F5344CB8AC3E}">
        <p14:creationId xmlns:p14="http://schemas.microsoft.com/office/powerpoint/2010/main" val="100548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500E84-11C5-4749-A919-D8C995280148}" type="datetimeFigureOut">
              <a:rPr lang="en-IN" smtClean="0"/>
              <a:t>22-07-2024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E9551B-B9B9-413C-A1ED-78E15B0E1B3B}" type="slidenum">
              <a:rPr lang="en-IN" smtClean="0"/>
              <a:t>‹#›</a:t>
            </a:fld>
            <a:endParaRPr lang="en-IN"/>
          </a:p>
        </p:txBody>
      </p:sp>
    </p:spTree>
    <p:extLst>
      <p:ext uri="{BB962C8B-B14F-4D97-AF65-F5344CB8AC3E}">
        <p14:creationId xmlns:p14="http://schemas.microsoft.com/office/powerpoint/2010/main" val="1230263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A500E84-11C5-4749-A919-D8C995280148}" type="datetimeFigureOut">
              <a:rPr lang="en-IN" smtClean="0"/>
              <a:t>22-07-2024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3E9551B-B9B9-413C-A1ED-78E15B0E1B3B}" type="slidenum">
              <a:rPr lang="en-IN" smtClean="0"/>
              <a:t>‹#›</a:t>
            </a:fld>
            <a:endParaRPr lang="en-IN"/>
          </a:p>
        </p:txBody>
      </p:sp>
    </p:spTree>
    <p:extLst>
      <p:ext uri="{BB962C8B-B14F-4D97-AF65-F5344CB8AC3E}">
        <p14:creationId xmlns:p14="http://schemas.microsoft.com/office/powerpoint/2010/main" val="84720558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2CEA085-1438-CB5B-636A-3451C29ACB7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3">
            <a:extLst>
              <a:ext uri="{FF2B5EF4-FFF2-40B4-BE49-F238E27FC236}">
                <a16:creationId xmlns:a16="http://schemas.microsoft.com/office/drawing/2014/main" id="{A1DA978C-475C-3F57-AE91-56D849B44825}"/>
              </a:ext>
            </a:extLst>
          </p:cNvPr>
          <p:cNvSpPr>
            <a:spLocks noChangeArrowheads="1"/>
          </p:cNvSpPr>
          <p:nvPr/>
        </p:nvSpPr>
        <p:spPr bwMode="auto">
          <a:xfrm>
            <a:off x="2458127" y="2370424"/>
            <a:ext cx="9039225"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br>
              <a:rPr lang="en-US" altLang="en-US" sz="1100" b="0" i="0" u="none" strike="noStrike" cap="none" normalizeH="0" baseline="0" dirty="0">
                <a:ln>
                  <a:noFill/>
                </a:ln>
                <a:effectLst/>
                <a:latin typeface="Arial" panose="020B0604020202020204" pitchFamily="34" charset="0"/>
                <a:ea typeface="Calibri" panose="020F0502020204030204" pitchFamily="34" charset="0"/>
              </a:rPr>
            </a:br>
            <a:r>
              <a:rPr kumimoji="0" lang="en-US" altLang="en-US" sz="5200" b="0" i="0" u="none" strike="noStrike" cap="none" normalizeH="0" baseline="0" dirty="0">
                <a:ln>
                  <a:noFill/>
                </a:ln>
                <a:solidFill>
                  <a:srgbClr val="000000"/>
                </a:solidFill>
                <a:effectLst/>
                <a:latin typeface="Arial"/>
                <a:ea typeface="Arial" panose="020B0604020202020204" pitchFamily="34" charset="0"/>
                <a:cs typeface="Arial"/>
              </a:rPr>
              <a:t>Analyzing </a:t>
            </a:r>
            <a:r>
              <a:rPr lang="en-US" altLang="en-US" sz="5200" dirty="0">
                <a:solidFill>
                  <a:srgbClr val="000000"/>
                </a:solidFill>
                <a:latin typeface="Arial"/>
                <a:ea typeface="Arial" panose="020B0604020202020204" pitchFamily="34" charset="0"/>
                <a:cs typeface="Arial"/>
              </a:rPr>
              <a:t>Churn  </a:t>
            </a:r>
            <a:r>
              <a:rPr kumimoji="0" lang="en-US" altLang="en-US" sz="5200" b="1" i="0" u="none" strike="noStrike" cap="none" normalizeH="0" baseline="0" dirty="0">
                <a:ln>
                  <a:noFill/>
                </a:ln>
                <a:solidFill>
                  <a:srgbClr val="000000"/>
                </a:solidFill>
                <a:effectLst/>
                <a:latin typeface="Arial"/>
                <a:ea typeface="Arial" panose="020B0604020202020204" pitchFamily="34" charset="0"/>
                <a:cs typeface="Arial"/>
              </a:rPr>
              <a:t>Data</a:t>
            </a:r>
            <a:endParaRPr kumimoji="0" lang="en-US" altLang="en-US" sz="1800" b="1" i="0" u="none" strike="noStrike" cap="none" normalizeH="0" baseline="0" dirty="0">
              <a:ln>
                <a:noFill/>
              </a:ln>
              <a:solidFill>
                <a:schemeClr val="tx1"/>
              </a:solidFill>
              <a:effectLst/>
              <a:latin typeface="Arial"/>
              <a:cs typeface="Arial"/>
            </a:endParaRPr>
          </a:p>
        </p:txBody>
      </p:sp>
      <p:sp>
        <p:nvSpPr>
          <p:cNvPr id="9" name="TextBox 8">
            <a:extLst>
              <a:ext uri="{FF2B5EF4-FFF2-40B4-BE49-F238E27FC236}">
                <a16:creationId xmlns:a16="http://schemas.microsoft.com/office/drawing/2014/main" id="{B341D4DE-CB4C-0B54-3949-F0AF7A2832DA}"/>
              </a:ext>
            </a:extLst>
          </p:cNvPr>
          <p:cNvSpPr txBox="1"/>
          <p:nvPr/>
        </p:nvSpPr>
        <p:spPr>
          <a:xfrm>
            <a:off x="3594571" y="5328133"/>
            <a:ext cx="5002848" cy="595932"/>
          </a:xfrm>
          <a:prstGeom prst="rect">
            <a:avLst/>
          </a:prstGeom>
          <a:noFill/>
        </p:spPr>
        <p:txBody>
          <a:bodyPr wrap="square" lIns="91440" tIns="45720" rIns="91440" bIns="45720" anchor="t">
            <a:spAutoFit/>
          </a:bodyPr>
          <a:lstStyle/>
          <a:p>
            <a:pPr marL="735965" marR="635" indent="-6350" algn="ctr">
              <a:lnSpc>
                <a:spcPct val="107000"/>
              </a:lnSpc>
              <a:spcAft>
                <a:spcPts val="15"/>
              </a:spcAft>
            </a:pPr>
            <a:r>
              <a:rPr lang="en-US" sz="3200" kern="100" dirty="0">
                <a:solidFill>
                  <a:srgbClr val="000000"/>
                </a:solidFill>
                <a:latin typeface="Franklin Gothic Demi Cond"/>
                <a:ea typeface="Calibri" panose="020F0502020204030204" pitchFamily="34" charset="0"/>
              </a:rPr>
              <a:t>B</a:t>
            </a:r>
            <a:r>
              <a:rPr lang="en-IN" sz="3200" kern="100" dirty="0">
                <a:solidFill>
                  <a:srgbClr val="000000"/>
                </a:solidFill>
                <a:latin typeface="Franklin Gothic Demi Cond"/>
                <a:ea typeface="Calibri" panose="020F0502020204030204" pitchFamily="34" charset="0"/>
              </a:rPr>
              <a:t>y - Ayush Pathania</a:t>
            </a:r>
            <a:endParaRPr lang="en-IN" sz="3200" kern="100" dirty="0">
              <a:solidFill>
                <a:srgbClr val="000000"/>
              </a:solidFill>
              <a:effectLst/>
              <a:latin typeface="Franklin Gothic Demi Cond"/>
              <a:ea typeface="Calibri" panose="020F0502020204030204" pitchFamily="34" charset="0"/>
            </a:endParaRPr>
          </a:p>
        </p:txBody>
      </p:sp>
      <p:sp>
        <p:nvSpPr>
          <p:cNvPr id="2" name="Rectangle 3">
            <a:extLst>
              <a:ext uri="{FF2B5EF4-FFF2-40B4-BE49-F238E27FC236}">
                <a16:creationId xmlns:a16="http://schemas.microsoft.com/office/drawing/2014/main" id="{E63ECFBA-3D7E-5AE9-FE73-1A6A1FEDFE80}"/>
              </a:ext>
            </a:extLst>
          </p:cNvPr>
          <p:cNvSpPr>
            <a:spLocks noChangeArrowheads="1"/>
          </p:cNvSpPr>
          <p:nvPr/>
        </p:nvSpPr>
        <p:spPr bwMode="auto">
          <a:xfrm>
            <a:off x="2857495" y="2687593"/>
            <a:ext cx="6553201"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44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br>
            <a:r>
              <a:rPr kumimoji="0" lang="en-US" altLang="en-US" sz="4400" b="0" i="0" u="none" strike="noStrike" cap="none" normalizeH="0" baseline="0" dirty="0">
                <a:ln>
                  <a:noFill/>
                </a:ln>
                <a:solidFill>
                  <a:srgbClr val="000000"/>
                </a:solidFill>
                <a:effectLst/>
                <a:latin typeface="Arial" panose="020B0604020202020204" pitchFamily="34" charset="0"/>
                <a:ea typeface="Arial" panose="020B0604020202020204" pitchFamily="34" charset="0"/>
              </a:rPr>
              <a:t>Detailed Project Report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2664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0996-103D-C0C2-AFB4-8262BCEF4793}"/>
              </a:ext>
            </a:extLst>
          </p:cNvPr>
          <p:cNvSpPr>
            <a:spLocks noGrp="1"/>
          </p:cNvSpPr>
          <p:nvPr>
            <p:ph type="title"/>
          </p:nvPr>
        </p:nvSpPr>
        <p:spPr>
          <a:xfrm>
            <a:off x="4158721" y="246064"/>
            <a:ext cx="2694516" cy="638175"/>
          </a:xfrm>
        </p:spPr>
        <p:txBody>
          <a:bodyPr>
            <a:normAutofit fontScale="90000"/>
          </a:bodyPr>
          <a:lstStyle/>
          <a:p>
            <a:r>
              <a:rPr lang="en-US" dirty="0"/>
              <a:t>CONCLUSION</a:t>
            </a:r>
            <a:endParaRPr lang="en-IN" dirty="0"/>
          </a:p>
        </p:txBody>
      </p:sp>
      <p:sp>
        <p:nvSpPr>
          <p:cNvPr id="3" name="Content Placeholder 2">
            <a:extLst>
              <a:ext uri="{FF2B5EF4-FFF2-40B4-BE49-F238E27FC236}">
                <a16:creationId xmlns:a16="http://schemas.microsoft.com/office/drawing/2014/main" id="{BEC4BA4F-1573-8FA8-61BC-BC0860308468}"/>
              </a:ext>
            </a:extLst>
          </p:cNvPr>
          <p:cNvSpPr>
            <a:spLocks noGrp="1"/>
          </p:cNvSpPr>
          <p:nvPr>
            <p:ph idx="1"/>
          </p:nvPr>
        </p:nvSpPr>
        <p:spPr>
          <a:xfrm>
            <a:off x="191558" y="836614"/>
            <a:ext cx="10628842" cy="5554661"/>
          </a:xfrm>
        </p:spPr>
        <p:txBody>
          <a:bodyPr vert="horz" lIns="91440" tIns="45720" rIns="91440" bIns="45720" rtlCol="0" anchor="t">
            <a:normAutofit fontScale="92500"/>
          </a:bodyPr>
          <a:lstStyle/>
          <a:p>
            <a:r>
              <a:rPr lang="en-IN" kern="100" dirty="0">
                <a:solidFill>
                  <a:srgbClr val="000000"/>
                </a:solidFill>
                <a:uFill>
                  <a:solidFill>
                    <a:srgbClr val="000000"/>
                  </a:solidFill>
                </a:uFill>
                <a:latin typeface="Arial"/>
                <a:ea typeface="+mn-lt"/>
                <a:cs typeface="+mn-lt"/>
              </a:rPr>
              <a:t>The churn rate was calculated by identifying the percentage of complaints out of the total feedback received.</a:t>
            </a:r>
            <a:endParaRPr lang="en-US" dirty="0">
              <a:solidFill>
                <a:srgbClr val="404040"/>
              </a:solidFill>
              <a:latin typeface="Arial"/>
              <a:ea typeface="+mn-lt"/>
              <a:cs typeface="Arial" panose="020B0604020202020204" pitchFamily="34" charset="0"/>
            </a:endParaRPr>
          </a:p>
          <a:p>
            <a:r>
              <a:rPr lang="en-IN" kern="100" dirty="0">
                <a:solidFill>
                  <a:srgbClr val="000000"/>
                </a:solidFill>
                <a:uFill>
                  <a:solidFill>
                    <a:srgbClr val="000000"/>
                  </a:solidFill>
                </a:uFill>
                <a:latin typeface="Arial"/>
                <a:ea typeface="+mn-lt"/>
                <a:cs typeface="+mn-lt"/>
              </a:rPr>
              <a:t>There was a noticeable churn rate indicating customer dissatisfaction, which varied across different agencies and branches.</a:t>
            </a:r>
            <a:endParaRPr lang="en-IN" dirty="0">
              <a:latin typeface="Arial"/>
              <a:cs typeface="Arial"/>
            </a:endParaRPr>
          </a:p>
          <a:p>
            <a:r>
              <a:rPr lang="en-IN" kern="100" dirty="0">
                <a:solidFill>
                  <a:srgbClr val="000000"/>
                </a:solidFill>
                <a:uFill>
                  <a:solidFill>
                    <a:srgbClr val="000000"/>
                  </a:solidFill>
                </a:uFill>
                <a:latin typeface="Arial"/>
                <a:ea typeface="+mn-lt"/>
                <a:cs typeface="+mn-lt"/>
              </a:rPr>
              <a:t>Financial losses due to customer complaints were calculated based on different rates for each transit service: $3 per complaint for NYC Buses/Subways and $6 per complaint for Long Island Rail Road/Metro-North Railroad.</a:t>
            </a:r>
            <a:endParaRPr lang="en-US" dirty="0">
              <a:solidFill>
                <a:srgbClr val="404040"/>
              </a:solidFill>
              <a:latin typeface="Arial"/>
              <a:ea typeface="+mn-lt"/>
              <a:cs typeface="Arial"/>
            </a:endParaRPr>
          </a:p>
          <a:p>
            <a:r>
              <a:rPr lang="en-IN" kern="100" dirty="0">
                <a:solidFill>
                  <a:srgbClr val="000000"/>
                </a:solidFill>
                <a:uFill>
                  <a:solidFill>
                    <a:srgbClr val="000000"/>
                  </a:solidFill>
                </a:uFill>
                <a:latin typeface="Arial"/>
                <a:ea typeface="+mn-lt"/>
                <a:cs typeface="+mn-lt"/>
              </a:rPr>
              <a:t>Long Island Rail Road and Metro-North Railroad showed significant recurring business losses, highlighting the need for targeted interventions in these areas.</a:t>
            </a:r>
            <a:endParaRPr lang="en-IN" dirty="0">
              <a:latin typeface="Arial"/>
              <a:cs typeface="Arial"/>
            </a:endParaRPr>
          </a:p>
          <a:p>
            <a:endParaRPr lang="en-IN" kern="100" dirty="0">
              <a:solidFill>
                <a:srgbClr val="000000"/>
              </a:solidFill>
              <a:uFill>
                <a:solidFill>
                  <a:srgbClr val="000000"/>
                </a:solidFill>
              </a:uFill>
              <a:latin typeface="Arial"/>
              <a:ea typeface="+mn-lt"/>
              <a:cs typeface="Arial"/>
            </a:endParaRPr>
          </a:p>
          <a:p>
            <a:r>
              <a:rPr lang="en-IN" kern="100" dirty="0">
                <a:solidFill>
                  <a:srgbClr val="000000"/>
                </a:solidFill>
                <a:uFill>
                  <a:solidFill>
                    <a:srgbClr val="000000"/>
                  </a:solidFill>
                </a:uFill>
                <a:latin typeface="Arial"/>
                <a:ea typeface="+mn-lt"/>
                <a:cs typeface="+mn-lt"/>
              </a:rPr>
              <a:t>The analysis identified specific branches/lines/routes with the highest number of complaints.</a:t>
            </a:r>
            <a:endParaRPr lang="en-IN" dirty="0">
              <a:latin typeface="Arial"/>
              <a:cs typeface="Arial"/>
            </a:endParaRPr>
          </a:p>
          <a:p>
            <a:r>
              <a:rPr lang="en-IN" kern="100" dirty="0">
                <a:solidFill>
                  <a:srgbClr val="000000"/>
                </a:solidFill>
                <a:uFill>
                  <a:solidFill>
                    <a:srgbClr val="000000"/>
                  </a:solidFill>
                </a:uFill>
                <a:latin typeface="Arial"/>
                <a:ea typeface="+mn-lt"/>
                <a:cs typeface="+mn-lt"/>
              </a:rPr>
              <a:t>By visualizing this data, it was clear which areas require more attention to improve customer satisfaction.</a:t>
            </a:r>
            <a:endParaRPr lang="en-IN" dirty="0">
              <a:latin typeface="Arial"/>
              <a:cs typeface="Arial"/>
            </a:endParaRPr>
          </a:p>
          <a:p>
            <a:endParaRPr lang="en-IN" dirty="0">
              <a:latin typeface="Arial"/>
              <a:cs typeface="Arial"/>
            </a:endParaRPr>
          </a:p>
          <a:p>
            <a:r>
              <a:rPr lang="en-IN" kern="100" dirty="0">
                <a:solidFill>
                  <a:srgbClr val="000000"/>
                </a:solidFill>
                <a:uFill>
                  <a:solidFill>
                    <a:srgbClr val="000000"/>
                  </a:solidFill>
                </a:uFill>
                <a:latin typeface="Arial"/>
                <a:ea typeface="+mn-lt"/>
                <a:cs typeface="+mn-lt"/>
              </a:rPr>
              <a:t>A detailed breakdown of complaints by subject matter and issue detail provided insights into common problems faced by customers.</a:t>
            </a:r>
            <a:endParaRPr lang="en-US" dirty="0">
              <a:solidFill>
                <a:srgbClr val="404040"/>
              </a:solidFill>
              <a:latin typeface="Arial"/>
              <a:ea typeface="+mn-lt"/>
              <a:cs typeface="Arial"/>
            </a:endParaRPr>
          </a:p>
          <a:p>
            <a:r>
              <a:rPr lang="en-IN" kern="100" dirty="0">
                <a:solidFill>
                  <a:srgbClr val="000000"/>
                </a:solidFill>
                <a:uFill>
                  <a:solidFill>
                    <a:srgbClr val="000000"/>
                  </a:solidFill>
                </a:uFill>
                <a:latin typeface="Arial"/>
                <a:ea typeface="+mn-lt"/>
                <a:cs typeface="+mn-lt"/>
              </a:rPr>
              <a:t>This data helps in understanding the specific issues that need to be addressed to improve service quality.</a:t>
            </a:r>
            <a:endParaRPr lang="en-IN" dirty="0">
              <a:latin typeface="Arial"/>
              <a:cs typeface="Arial"/>
            </a:endParaRPr>
          </a:p>
          <a:p>
            <a:endParaRPr lang="en-US" dirty="0"/>
          </a:p>
          <a:p>
            <a:endPar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endPar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endParaRPr lang="en-US" dirty="0"/>
          </a:p>
          <a:p>
            <a:endParaRPr lang="en-US" dirty="0"/>
          </a:p>
          <a:p>
            <a:endParaRPr lang="en-US" dirty="0"/>
          </a:p>
          <a:p>
            <a:endPar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endParaRPr lang="en-US" dirty="0"/>
          </a:p>
          <a:p>
            <a:endParaRPr lang="en-IN" dirty="0"/>
          </a:p>
        </p:txBody>
      </p:sp>
    </p:spTree>
    <p:extLst>
      <p:ext uri="{BB962C8B-B14F-4D97-AF65-F5344CB8AC3E}">
        <p14:creationId xmlns:p14="http://schemas.microsoft.com/office/powerpoint/2010/main" val="3955068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AE5D6-1965-F87F-7150-4CFF8C6EC803}"/>
              </a:ext>
            </a:extLst>
          </p:cNvPr>
          <p:cNvSpPr>
            <a:spLocks noGrp="1"/>
          </p:cNvSpPr>
          <p:nvPr>
            <p:ph type="title"/>
          </p:nvPr>
        </p:nvSpPr>
        <p:spPr>
          <a:xfrm>
            <a:off x="3449109" y="571500"/>
            <a:ext cx="3170766" cy="695325"/>
          </a:xfrm>
        </p:spPr>
        <p:txBody>
          <a:bodyPr>
            <a:normAutofit fontScale="90000"/>
          </a:bodyPr>
          <a:lstStyle/>
          <a:p>
            <a:r>
              <a:rPr lang="en-US" dirty="0"/>
              <a:t>PROJECT DETAIL</a:t>
            </a:r>
            <a:endParaRPr lang="en-IN" dirty="0"/>
          </a:p>
        </p:txBody>
      </p:sp>
      <p:graphicFrame>
        <p:nvGraphicFramePr>
          <p:cNvPr id="4" name="Table 4">
            <a:extLst>
              <a:ext uri="{FF2B5EF4-FFF2-40B4-BE49-F238E27FC236}">
                <a16:creationId xmlns:a16="http://schemas.microsoft.com/office/drawing/2014/main" id="{6F0B63B2-BB1E-35E5-3B9A-7508325DB3EC}"/>
              </a:ext>
            </a:extLst>
          </p:cNvPr>
          <p:cNvGraphicFramePr>
            <a:graphicFrameLocks noGrp="1"/>
          </p:cNvGraphicFramePr>
          <p:nvPr>
            <p:ph idx="1"/>
            <p:extLst>
              <p:ext uri="{D42A27DB-BD31-4B8C-83A1-F6EECF244321}">
                <p14:modId xmlns:p14="http://schemas.microsoft.com/office/powerpoint/2010/main" val="949543538"/>
              </p:ext>
            </p:extLst>
          </p:nvPr>
        </p:nvGraphicFramePr>
        <p:xfrm>
          <a:off x="677690" y="1579563"/>
          <a:ext cx="8596312" cy="2832417"/>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1789838033"/>
                    </a:ext>
                  </a:extLst>
                </a:gridCol>
                <a:gridCol w="4298156">
                  <a:extLst>
                    <a:ext uri="{9D8B030D-6E8A-4147-A177-3AD203B41FA5}">
                      <a16:colId xmlns:a16="http://schemas.microsoft.com/office/drawing/2014/main" val="2013062708"/>
                    </a:ext>
                  </a:extLst>
                </a:gridCol>
              </a:tblGrid>
              <a:tr h="573087">
                <a:tc>
                  <a:txBody>
                    <a:bodyPr/>
                    <a:lstStyle/>
                    <a:p>
                      <a:r>
                        <a:rPr lang="en-US" dirty="0"/>
                        <a:t>Project Title</a:t>
                      </a:r>
                      <a:endParaRPr lang="en-IN" dirty="0"/>
                    </a:p>
                  </a:txBody>
                  <a:tcPr/>
                </a:tc>
                <a:tc>
                  <a:txBody>
                    <a:bodyPr/>
                    <a:lstStyle/>
                    <a:p>
                      <a:r>
                        <a:rPr lang="en-US" dirty="0"/>
                        <a:t>Churn Analytics</a:t>
                      </a:r>
                    </a:p>
                  </a:txBody>
                  <a:tcPr/>
                </a:tc>
                <a:extLst>
                  <a:ext uri="{0D108BD9-81ED-4DB2-BD59-A6C34878D82A}">
                    <a16:rowId xmlns:a16="http://schemas.microsoft.com/office/drawing/2014/main" val="1859775022"/>
                  </a:ext>
                </a:extLst>
              </a:tr>
              <a:tr h="609600">
                <a:tc>
                  <a:txBody>
                    <a:bodyPr/>
                    <a:lstStyle/>
                    <a:p>
                      <a:r>
                        <a:rPr lang="en-US" dirty="0"/>
                        <a:t>Technology</a:t>
                      </a:r>
                      <a:endParaRPr lang="en-IN" dirty="0"/>
                    </a:p>
                  </a:txBody>
                  <a:tcPr/>
                </a:tc>
                <a:tc>
                  <a:txBody>
                    <a:bodyPr/>
                    <a:lstStyle/>
                    <a:p>
                      <a:r>
                        <a:rPr lang="en-US" dirty="0"/>
                        <a:t>Business Intelligence</a:t>
                      </a:r>
                      <a:endParaRPr lang="en-IN" dirty="0"/>
                    </a:p>
                  </a:txBody>
                  <a:tcPr/>
                </a:tc>
                <a:extLst>
                  <a:ext uri="{0D108BD9-81ED-4DB2-BD59-A6C34878D82A}">
                    <a16:rowId xmlns:a16="http://schemas.microsoft.com/office/drawing/2014/main" val="2593678385"/>
                  </a:ext>
                </a:extLst>
              </a:tr>
              <a:tr h="495300">
                <a:tc>
                  <a:txBody>
                    <a:bodyPr/>
                    <a:lstStyle/>
                    <a:p>
                      <a:r>
                        <a:rPr lang="en-US" dirty="0"/>
                        <a:t>Domain</a:t>
                      </a:r>
                      <a:endParaRPr lang="en-IN" dirty="0"/>
                    </a:p>
                  </a:txBody>
                  <a:tcPr/>
                </a:tc>
                <a:tc>
                  <a:txBody>
                    <a:bodyPr/>
                    <a:lstStyle/>
                    <a:p>
                      <a:r>
                        <a:rPr lang="en-US" dirty="0"/>
                        <a:t>Telecom</a:t>
                      </a:r>
                    </a:p>
                  </a:txBody>
                  <a:tcPr/>
                </a:tc>
                <a:extLst>
                  <a:ext uri="{0D108BD9-81ED-4DB2-BD59-A6C34878D82A}">
                    <a16:rowId xmlns:a16="http://schemas.microsoft.com/office/drawing/2014/main" val="510934155"/>
                  </a:ext>
                </a:extLst>
              </a:tr>
              <a:tr h="514350">
                <a:tc>
                  <a:txBody>
                    <a:bodyPr/>
                    <a:lstStyle/>
                    <a:p>
                      <a:r>
                        <a:rPr lang="en-US" dirty="0"/>
                        <a:t>Project Difficulty Level</a:t>
                      </a:r>
                      <a:endParaRPr lang="en-IN" dirty="0"/>
                    </a:p>
                  </a:txBody>
                  <a:tcPr/>
                </a:tc>
                <a:tc>
                  <a:txBody>
                    <a:bodyPr/>
                    <a:lstStyle/>
                    <a:p>
                      <a:r>
                        <a:rPr lang="en-US" dirty="0"/>
                        <a:t>Intermediate</a:t>
                      </a:r>
                    </a:p>
                  </a:txBody>
                  <a:tcPr/>
                </a:tc>
                <a:extLst>
                  <a:ext uri="{0D108BD9-81ED-4DB2-BD59-A6C34878D82A}">
                    <a16:rowId xmlns:a16="http://schemas.microsoft.com/office/drawing/2014/main" val="2346823340"/>
                  </a:ext>
                </a:extLst>
              </a:tr>
              <a:tr h="370840">
                <a:tc>
                  <a:txBody>
                    <a:bodyPr/>
                    <a:lstStyle/>
                    <a:p>
                      <a:r>
                        <a:rPr lang="en-US" dirty="0"/>
                        <a:t>Tools</a:t>
                      </a:r>
                      <a:endParaRPr lang="en-IN" dirty="0"/>
                    </a:p>
                  </a:txBody>
                  <a:tcPr/>
                </a:tc>
                <a:tc>
                  <a:txBody>
                    <a:bodyPr/>
                    <a:lstStyle/>
                    <a:p>
                      <a:r>
                        <a:rPr lang="en-US" dirty="0"/>
                        <a:t>Jupyter Notebook, PowerBI, MS Power Point, </a:t>
                      </a:r>
                      <a:endParaRPr lang="en-IN" dirty="0"/>
                    </a:p>
                  </a:txBody>
                  <a:tcPr/>
                </a:tc>
                <a:extLst>
                  <a:ext uri="{0D108BD9-81ED-4DB2-BD59-A6C34878D82A}">
                    <a16:rowId xmlns:a16="http://schemas.microsoft.com/office/drawing/2014/main" val="1862748594"/>
                  </a:ext>
                </a:extLst>
              </a:tr>
            </a:tbl>
          </a:graphicData>
        </a:graphic>
      </p:graphicFrame>
    </p:spTree>
    <p:extLst>
      <p:ext uri="{BB962C8B-B14F-4D97-AF65-F5344CB8AC3E}">
        <p14:creationId xmlns:p14="http://schemas.microsoft.com/office/powerpoint/2010/main" val="2529515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02F60-9016-EE32-DD40-0610BA17C86C}"/>
              </a:ext>
            </a:extLst>
          </p:cNvPr>
          <p:cNvSpPr>
            <a:spLocks noGrp="1"/>
          </p:cNvSpPr>
          <p:nvPr>
            <p:ph type="title"/>
          </p:nvPr>
        </p:nvSpPr>
        <p:spPr>
          <a:xfrm>
            <a:off x="3325284" y="364663"/>
            <a:ext cx="4170891" cy="644987"/>
          </a:xfrm>
        </p:spPr>
        <p:txBody>
          <a:bodyPr>
            <a:normAutofit fontScale="90000"/>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FCF9CD66-3AEB-1D62-0593-83B55E2373DA}"/>
              </a:ext>
            </a:extLst>
          </p:cNvPr>
          <p:cNvSpPr>
            <a:spLocks noGrp="1"/>
          </p:cNvSpPr>
          <p:nvPr>
            <p:ph idx="1"/>
          </p:nvPr>
        </p:nvSpPr>
        <p:spPr>
          <a:xfrm>
            <a:off x="2062357" y="5347599"/>
            <a:ext cx="7111762" cy="576951"/>
          </a:xfrm>
        </p:spPr>
        <p:txBody>
          <a:bodyPr vert="horz" lIns="91440" tIns="45720" rIns="91440" bIns="45720" rtlCol="0" anchor="t">
            <a:normAutofit/>
          </a:bodyPr>
          <a:lstStyle/>
          <a:p>
            <a:pPr marL="0" indent="0">
              <a:buNone/>
            </a:pPr>
            <a:r>
              <a:rPr lang="en-US" dirty="0"/>
              <a:t>Finding Churn of peoples in different Agencies </a:t>
            </a:r>
          </a:p>
        </p:txBody>
      </p:sp>
      <p:sp>
        <p:nvSpPr>
          <p:cNvPr id="4" name="Content Placeholder 2">
            <a:extLst>
              <a:ext uri="{FF2B5EF4-FFF2-40B4-BE49-F238E27FC236}">
                <a16:creationId xmlns:a16="http://schemas.microsoft.com/office/drawing/2014/main" id="{D7AE02F3-64FC-9499-BD6A-17EFADF74E32}"/>
              </a:ext>
            </a:extLst>
          </p:cNvPr>
          <p:cNvSpPr txBox="1">
            <a:spLocks/>
          </p:cNvSpPr>
          <p:nvPr/>
        </p:nvSpPr>
        <p:spPr>
          <a:xfrm>
            <a:off x="862705" y="1020535"/>
            <a:ext cx="8651096" cy="3652174"/>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dirty="0">
                <a:solidFill>
                  <a:srgbClr val="1F2123"/>
                </a:solidFill>
                <a:latin typeface="Arial"/>
                <a:cs typeface="Arial"/>
              </a:rPr>
              <a:t>The primary objective is on the churn in telecom industries to accurately estimate the customer survival and customer hazard functions to gain the complete knowledge of churn over the customer tenure.</a:t>
            </a:r>
          </a:p>
          <a:p>
            <a:pPr algn="just"/>
            <a:r>
              <a:rPr lang="en-IN" kern="100" dirty="0">
                <a:solidFill>
                  <a:srgbClr val="000000"/>
                </a:solidFill>
                <a:latin typeface="Arial"/>
                <a:ea typeface="Arial" panose="020B0604020202020204" pitchFamily="34" charset="0"/>
                <a:cs typeface="Arial"/>
              </a:rPr>
              <a:t>Do ETL : Extract-Transform-Load the dataset and find Number of Customers lost, Percent of Customer Lost, Value of recurring Business loss ,Percent of recurring value lost</a:t>
            </a:r>
            <a:endParaRPr lang="en-IN" kern="100" dirty="0">
              <a:solidFill>
                <a:srgbClr val="000000"/>
              </a:solidFill>
              <a:latin typeface="Arial"/>
              <a:ea typeface="Calibri" panose="020F0502020204030204" pitchFamily="34" charset="0"/>
              <a:cs typeface="Arial"/>
            </a:endParaRPr>
          </a:p>
          <a:p>
            <a:pPr algn="just"/>
            <a:r>
              <a:rPr lang="en-IN" kern="100" dirty="0">
                <a:solidFill>
                  <a:srgbClr val="000000"/>
                </a:solidFill>
                <a:latin typeface="Arial"/>
                <a:ea typeface="Arial" panose="020B0604020202020204" pitchFamily="34" charset="0"/>
                <a:cs typeface="Arial"/>
              </a:rPr>
              <a:t>  Find key metrics and factors and show the meaningful relationships between attributes.</a:t>
            </a:r>
            <a:endParaRPr lang="en-IN" kern="100">
              <a:solidFill>
                <a:srgbClr val="000000"/>
              </a:solidFill>
              <a:latin typeface="Arial"/>
              <a:ea typeface="Calibri" panose="020F0502020204030204" pitchFamily="34" charset="0"/>
              <a:cs typeface="Arial"/>
            </a:endParaRPr>
          </a:p>
          <a:p>
            <a:endParaRPr lang="en-IN" dirty="0"/>
          </a:p>
        </p:txBody>
      </p:sp>
      <p:sp>
        <p:nvSpPr>
          <p:cNvPr id="5" name="Title 1">
            <a:extLst>
              <a:ext uri="{FF2B5EF4-FFF2-40B4-BE49-F238E27FC236}">
                <a16:creationId xmlns:a16="http://schemas.microsoft.com/office/drawing/2014/main" id="{A2009C67-DC40-58D7-1885-453240D7F881}"/>
              </a:ext>
            </a:extLst>
          </p:cNvPr>
          <p:cNvSpPr txBox="1">
            <a:spLocks/>
          </p:cNvSpPr>
          <p:nvPr/>
        </p:nvSpPr>
        <p:spPr>
          <a:xfrm>
            <a:off x="3345603" y="4667245"/>
            <a:ext cx="3064814" cy="677643"/>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OBJECTIVE</a:t>
            </a:r>
            <a:endParaRPr lang="en-IN" dirty="0"/>
          </a:p>
        </p:txBody>
      </p:sp>
    </p:spTree>
    <p:extLst>
      <p:ext uri="{BB962C8B-B14F-4D97-AF65-F5344CB8AC3E}">
        <p14:creationId xmlns:p14="http://schemas.microsoft.com/office/powerpoint/2010/main" val="4057881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DD2C1E3-4002-B8E4-0C7C-F3924765FD78}"/>
              </a:ext>
            </a:extLst>
          </p:cNvPr>
          <p:cNvSpPr>
            <a:spLocks noGrp="1"/>
          </p:cNvSpPr>
          <p:nvPr>
            <p:ph type="title"/>
          </p:nvPr>
        </p:nvSpPr>
        <p:spPr>
          <a:xfrm>
            <a:off x="3563409" y="447675"/>
            <a:ext cx="3037416" cy="723900"/>
          </a:xfrm>
        </p:spPr>
        <p:txBody>
          <a:bodyPr>
            <a:normAutofit fontScale="90000"/>
          </a:bodyPr>
          <a:lstStyle/>
          <a:p>
            <a:r>
              <a:rPr lang="en-US" dirty="0"/>
              <a:t>ARCHITECTURE</a:t>
            </a:r>
            <a:endParaRPr lang="en-IN" dirty="0"/>
          </a:p>
        </p:txBody>
      </p:sp>
      <p:pic>
        <p:nvPicPr>
          <p:cNvPr id="12" name="Picture 11">
            <a:extLst>
              <a:ext uri="{FF2B5EF4-FFF2-40B4-BE49-F238E27FC236}">
                <a16:creationId xmlns:a16="http://schemas.microsoft.com/office/drawing/2014/main" id="{901A0E04-2DFE-EAAB-FE68-A875F535CD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2363" y="1024673"/>
            <a:ext cx="6071487" cy="5233765"/>
          </a:xfrm>
          <a:prstGeom prst="rect">
            <a:avLst/>
          </a:prstGeom>
        </p:spPr>
      </p:pic>
    </p:spTree>
    <p:extLst>
      <p:ext uri="{BB962C8B-B14F-4D97-AF65-F5344CB8AC3E}">
        <p14:creationId xmlns:p14="http://schemas.microsoft.com/office/powerpoint/2010/main" val="2689337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0FD00-E3E5-28ED-0EC2-98B590072C33}"/>
              </a:ext>
            </a:extLst>
          </p:cNvPr>
          <p:cNvSpPr>
            <a:spLocks noGrp="1"/>
          </p:cNvSpPr>
          <p:nvPr>
            <p:ph type="title"/>
          </p:nvPr>
        </p:nvSpPr>
        <p:spPr>
          <a:xfrm>
            <a:off x="2782359" y="430875"/>
            <a:ext cx="4951941" cy="771525"/>
          </a:xfrm>
        </p:spPr>
        <p:txBody>
          <a:bodyPr>
            <a:normAutofit/>
          </a:bodyPr>
          <a:lstStyle/>
          <a:p>
            <a:r>
              <a:rPr lang="en-US" dirty="0"/>
              <a:t>DATASET INFORMATION</a:t>
            </a:r>
            <a:endParaRPr lang="en-IN" dirty="0"/>
          </a:p>
        </p:txBody>
      </p:sp>
      <p:sp>
        <p:nvSpPr>
          <p:cNvPr id="5" name="Content Placeholder 4">
            <a:extLst>
              <a:ext uri="{FF2B5EF4-FFF2-40B4-BE49-F238E27FC236}">
                <a16:creationId xmlns:a16="http://schemas.microsoft.com/office/drawing/2014/main" id="{546D2C57-44BE-90A4-6511-8E041FEF74EE}"/>
              </a:ext>
            </a:extLst>
          </p:cNvPr>
          <p:cNvSpPr>
            <a:spLocks noGrp="1"/>
          </p:cNvSpPr>
          <p:nvPr>
            <p:ph idx="1"/>
          </p:nvPr>
        </p:nvSpPr>
        <p:spPr>
          <a:xfrm>
            <a:off x="959995" y="1488613"/>
            <a:ext cx="8596668" cy="2073737"/>
          </a:xfrm>
        </p:spPr>
        <p:txBody>
          <a:bodyPr vert="horz" lIns="91440" tIns="45720" rIns="91440" bIns="45720" rtlCol="0" anchor="t">
            <a:noAutofit/>
          </a:bodyPr>
          <a:lstStyle/>
          <a:p>
            <a:pPr marL="114300" indent="0">
              <a:lnSpc>
                <a:spcPct val="105000"/>
              </a:lnSpc>
              <a:spcAft>
                <a:spcPts val="165"/>
              </a:spcAft>
              <a:buNone/>
            </a:pPr>
            <a:r>
              <a:rPr lang="en-IN" sz="2000" dirty="0">
                <a:effectLst/>
                <a:latin typeface="Arial"/>
                <a:ea typeface="Calibri" panose="020F0502020204030204" pitchFamily="34" charset="0"/>
                <a:cs typeface="Arial"/>
              </a:rPr>
              <a:t>The dataset contains</a:t>
            </a:r>
            <a:r>
              <a:rPr lang="en-IN" sz="2000" dirty="0">
                <a:latin typeface="Arial"/>
                <a:ea typeface="Calibri" panose="020F0502020204030204" pitchFamily="34" charset="0"/>
                <a:cs typeface="Arial"/>
              </a:rPr>
              <a:t> Churn rate </a:t>
            </a:r>
            <a:endParaRPr lang="en-IN" sz="2000">
              <a:effectLst/>
              <a:latin typeface="Arial"/>
              <a:ea typeface="Calibri" panose="020F0502020204030204" pitchFamily="34" charset="0"/>
              <a:cs typeface="Arial"/>
            </a:endParaRPr>
          </a:p>
          <a:p>
            <a:pPr marL="114300" indent="0">
              <a:lnSpc>
                <a:spcPct val="105000"/>
              </a:lnSpc>
              <a:spcAft>
                <a:spcPts val="165"/>
              </a:spcAft>
              <a:buNone/>
            </a:pPr>
            <a:r>
              <a:rPr lang="en-IN" sz="2000" b="1" i="1" dirty="0">
                <a:latin typeface="Arial"/>
                <a:ea typeface="Calibri" panose="020F0502020204030204" pitchFamily="34" charset="0"/>
                <a:cs typeface="Arial"/>
              </a:rPr>
              <a:t>Churn Analytics </a:t>
            </a:r>
            <a:r>
              <a:rPr lang="en-IN" sz="2000" b="1" i="1" dirty="0">
                <a:effectLst/>
                <a:latin typeface="Arial"/>
                <a:ea typeface="Calibri" panose="020F0502020204030204" pitchFamily="34" charset="0"/>
                <a:cs typeface="Arial"/>
              </a:rPr>
              <a:t>Data Contains </a:t>
            </a:r>
            <a:r>
              <a:rPr lang="en-IN" sz="2000" b="1" dirty="0">
                <a:effectLst/>
                <a:latin typeface="Arial"/>
                <a:ea typeface="Calibri" panose="020F0502020204030204" pitchFamily="34" charset="0"/>
                <a:cs typeface="Arial"/>
              </a:rPr>
              <a:t>:</a:t>
            </a:r>
            <a:r>
              <a:rPr lang="en-IN" sz="2000" b="1" dirty="0">
                <a:latin typeface="Arial"/>
                <a:ea typeface="Calibri" panose="020F0502020204030204" pitchFamily="34" charset="0"/>
                <a:cs typeface="Arial"/>
              </a:rPr>
              <a:t> </a:t>
            </a:r>
            <a:endParaRPr lang="en-IN" sz="2000" b="1" dirty="0">
              <a:latin typeface="Arial" panose="020B0604020202020204" pitchFamily="34" charset="0"/>
              <a:ea typeface="Calibri" panose="020F0502020204030204" pitchFamily="34" charset="0"/>
              <a:cs typeface="Arial" panose="020B0604020202020204" pitchFamily="34" charset="0"/>
            </a:endParaRPr>
          </a:p>
          <a:p>
            <a:pPr marL="114300" indent="0">
              <a:lnSpc>
                <a:spcPct val="105000"/>
              </a:lnSpc>
              <a:spcAft>
                <a:spcPts val="165"/>
              </a:spcAft>
              <a:buNone/>
            </a:pPr>
            <a:r>
              <a:rPr lang="en-IN" sz="2000" dirty="0">
                <a:latin typeface="Arial"/>
                <a:ea typeface="Calibri" panose="020F0502020204030204" pitchFamily="34" charset="0"/>
                <a:cs typeface="Arial"/>
              </a:rPr>
              <a:t>Agency</a:t>
            </a:r>
            <a:r>
              <a:rPr lang="en-IN" sz="2000" dirty="0">
                <a:effectLst/>
                <a:latin typeface="Arial"/>
                <a:ea typeface="Calibri" panose="020F0502020204030204" pitchFamily="34" charset="0"/>
                <a:cs typeface="Arial"/>
              </a:rPr>
              <a:t>, </a:t>
            </a:r>
            <a:r>
              <a:rPr lang="en-IN" sz="2000" dirty="0">
                <a:latin typeface="Arial"/>
                <a:ea typeface="Calibri" panose="020F0502020204030204" pitchFamily="34" charset="0"/>
                <a:cs typeface="Arial"/>
              </a:rPr>
              <a:t>Commendation and Complaint, Subject Matter, Subject Detail, Issue </a:t>
            </a:r>
            <a:r>
              <a:rPr lang="en-IN" sz="2000" dirty="0" err="1">
                <a:latin typeface="Arial"/>
                <a:ea typeface="Calibri" panose="020F0502020204030204" pitchFamily="34" charset="0"/>
                <a:cs typeface="Arial"/>
              </a:rPr>
              <a:t>Detail,Year</a:t>
            </a:r>
            <a:r>
              <a:rPr lang="en-IN" sz="2000" dirty="0">
                <a:latin typeface="Arial"/>
                <a:ea typeface="Calibri" panose="020F0502020204030204" pitchFamily="34" charset="0"/>
                <a:cs typeface="Arial"/>
              </a:rPr>
              <a:t>, Quarter , Branch/Line/Route</a:t>
            </a:r>
            <a:endParaRPr lang="en-IN" sz="2000" dirty="0">
              <a:latin typeface="Arial"/>
              <a:cs typeface="Arial"/>
            </a:endParaRPr>
          </a:p>
        </p:txBody>
      </p:sp>
    </p:spTree>
    <p:extLst>
      <p:ext uri="{BB962C8B-B14F-4D97-AF65-F5344CB8AC3E}">
        <p14:creationId xmlns:p14="http://schemas.microsoft.com/office/powerpoint/2010/main" val="244007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99FC9-CCC3-204B-2F27-59683AB5E9C8}"/>
              </a:ext>
            </a:extLst>
          </p:cNvPr>
          <p:cNvSpPr>
            <a:spLocks noGrp="1"/>
          </p:cNvSpPr>
          <p:nvPr>
            <p:ph type="title"/>
          </p:nvPr>
        </p:nvSpPr>
        <p:spPr>
          <a:xfrm>
            <a:off x="4010155" y="262149"/>
            <a:ext cx="2142861" cy="619125"/>
          </a:xfrm>
        </p:spPr>
        <p:txBody>
          <a:bodyPr>
            <a:noAutofit/>
          </a:bodyPr>
          <a:lstStyle/>
          <a:p>
            <a:r>
              <a:rPr lang="en-US" dirty="0"/>
              <a:t>Overview</a:t>
            </a:r>
            <a:endParaRPr lang="en-IN" dirty="0"/>
          </a:p>
        </p:txBody>
      </p:sp>
      <p:pic>
        <p:nvPicPr>
          <p:cNvPr id="5" name="Picture 4" descr="A screenshot of a computer&#10;&#10;Description automatically generated">
            <a:extLst>
              <a:ext uri="{FF2B5EF4-FFF2-40B4-BE49-F238E27FC236}">
                <a16:creationId xmlns:a16="http://schemas.microsoft.com/office/drawing/2014/main" id="{31289E49-2E81-4421-631F-E10D9E6DAD69}"/>
              </a:ext>
            </a:extLst>
          </p:cNvPr>
          <p:cNvPicPr>
            <a:picLocks noChangeAspect="1"/>
          </p:cNvPicPr>
          <p:nvPr/>
        </p:nvPicPr>
        <p:blipFill>
          <a:blip r:embed="rId2"/>
          <a:stretch>
            <a:fillRect/>
          </a:stretch>
        </p:blipFill>
        <p:spPr>
          <a:xfrm>
            <a:off x="314324" y="964698"/>
            <a:ext cx="9534525" cy="5288622"/>
          </a:xfrm>
          <a:prstGeom prst="rect">
            <a:avLst/>
          </a:prstGeom>
        </p:spPr>
      </p:pic>
    </p:spTree>
    <p:extLst>
      <p:ext uri="{BB962C8B-B14F-4D97-AF65-F5344CB8AC3E}">
        <p14:creationId xmlns:p14="http://schemas.microsoft.com/office/powerpoint/2010/main" val="4034798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e chart with numbers and a number of percentages&#10;&#10;Description automatically generated">
            <a:extLst>
              <a:ext uri="{FF2B5EF4-FFF2-40B4-BE49-F238E27FC236}">
                <a16:creationId xmlns:a16="http://schemas.microsoft.com/office/drawing/2014/main" id="{32476976-0CC2-6444-7603-A997A1A22E32}"/>
              </a:ext>
            </a:extLst>
          </p:cNvPr>
          <p:cNvPicPr>
            <a:picLocks noChangeAspect="1"/>
          </p:cNvPicPr>
          <p:nvPr/>
        </p:nvPicPr>
        <p:blipFill>
          <a:blip r:embed="rId2"/>
          <a:stretch>
            <a:fillRect/>
          </a:stretch>
        </p:blipFill>
        <p:spPr>
          <a:xfrm>
            <a:off x="637126" y="1058323"/>
            <a:ext cx="8852350" cy="5243605"/>
          </a:xfrm>
          <a:prstGeom prst="rect">
            <a:avLst/>
          </a:prstGeom>
        </p:spPr>
      </p:pic>
      <p:sp>
        <p:nvSpPr>
          <p:cNvPr id="3" name="Title 1">
            <a:extLst>
              <a:ext uri="{FF2B5EF4-FFF2-40B4-BE49-F238E27FC236}">
                <a16:creationId xmlns:a16="http://schemas.microsoft.com/office/drawing/2014/main" id="{8204BDE6-5508-9F61-54A3-FB36031A7CF3}"/>
              </a:ext>
            </a:extLst>
          </p:cNvPr>
          <p:cNvSpPr txBox="1">
            <a:spLocks/>
          </p:cNvSpPr>
          <p:nvPr/>
        </p:nvSpPr>
        <p:spPr>
          <a:xfrm>
            <a:off x="3425415" y="246509"/>
            <a:ext cx="3275772" cy="619125"/>
          </a:xfrm>
          <a:prstGeom prst="rect">
            <a:avLst/>
          </a:prstGeom>
        </p:spPr>
        <p:txBody>
          <a:bodyPr lIns="91440" tIns="45720" rIns="91440" bIns="4572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Value  Loss</a:t>
            </a:r>
          </a:p>
        </p:txBody>
      </p:sp>
    </p:spTree>
    <p:extLst>
      <p:ext uri="{BB962C8B-B14F-4D97-AF65-F5344CB8AC3E}">
        <p14:creationId xmlns:p14="http://schemas.microsoft.com/office/powerpoint/2010/main" val="3355843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of purple squares&#10;&#10;Description automatically generated">
            <a:extLst>
              <a:ext uri="{FF2B5EF4-FFF2-40B4-BE49-F238E27FC236}">
                <a16:creationId xmlns:a16="http://schemas.microsoft.com/office/drawing/2014/main" id="{0F1863C0-D741-3BC6-3B4A-FA697E439A7C}"/>
              </a:ext>
            </a:extLst>
          </p:cNvPr>
          <p:cNvPicPr>
            <a:picLocks noChangeAspect="1"/>
          </p:cNvPicPr>
          <p:nvPr/>
        </p:nvPicPr>
        <p:blipFill>
          <a:blip r:embed="rId2"/>
          <a:stretch>
            <a:fillRect/>
          </a:stretch>
        </p:blipFill>
        <p:spPr>
          <a:xfrm>
            <a:off x="591567" y="882207"/>
            <a:ext cx="7657961" cy="5095409"/>
          </a:xfrm>
          <a:prstGeom prst="rect">
            <a:avLst/>
          </a:prstGeom>
        </p:spPr>
      </p:pic>
    </p:spTree>
    <p:extLst>
      <p:ext uri="{BB962C8B-B14F-4D97-AF65-F5344CB8AC3E}">
        <p14:creationId xmlns:p14="http://schemas.microsoft.com/office/powerpoint/2010/main" val="4164316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business loss&#10;&#10;Description automatically generated">
            <a:extLst>
              <a:ext uri="{FF2B5EF4-FFF2-40B4-BE49-F238E27FC236}">
                <a16:creationId xmlns:a16="http://schemas.microsoft.com/office/drawing/2014/main" id="{527F6A09-48A5-1505-889F-09945FB2FDD7}"/>
              </a:ext>
            </a:extLst>
          </p:cNvPr>
          <p:cNvPicPr>
            <a:picLocks noChangeAspect="1"/>
          </p:cNvPicPr>
          <p:nvPr/>
        </p:nvPicPr>
        <p:blipFill>
          <a:blip r:embed="rId2"/>
          <a:stretch>
            <a:fillRect/>
          </a:stretch>
        </p:blipFill>
        <p:spPr>
          <a:xfrm>
            <a:off x="471954" y="471424"/>
            <a:ext cx="8014821" cy="5694711"/>
          </a:xfrm>
          <a:prstGeom prst="rect">
            <a:avLst/>
          </a:prstGeom>
        </p:spPr>
      </p:pic>
    </p:spTree>
    <p:extLst>
      <p:ext uri="{BB962C8B-B14F-4D97-AF65-F5344CB8AC3E}">
        <p14:creationId xmlns:p14="http://schemas.microsoft.com/office/powerpoint/2010/main" val="41551434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92</TotalTime>
  <Words>389</Words>
  <Application>Microsoft Office PowerPoint</Application>
  <PresentationFormat>Widescreen</PresentationFormat>
  <Paragraphs>48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Facet</vt:lpstr>
      <vt:lpstr>PowerPoint Presentation</vt:lpstr>
      <vt:lpstr>PROJECT DETAIL</vt:lpstr>
      <vt:lpstr>PROBLEM STATEMENT</vt:lpstr>
      <vt:lpstr>ARCHITECTURE</vt:lpstr>
      <vt:lpstr>DATASET INFORMATION</vt:lpstr>
      <vt:lpstr>Overview</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hpankur02@gmail.com</dc:creator>
  <cp:lastModifiedBy>hpankur02@gmail.com</cp:lastModifiedBy>
  <cp:revision>186</cp:revision>
  <dcterms:created xsi:type="dcterms:W3CDTF">2023-08-16T08:27:08Z</dcterms:created>
  <dcterms:modified xsi:type="dcterms:W3CDTF">2024-07-22T08:25:17Z</dcterms:modified>
</cp:coreProperties>
</file>